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864" r:id="rId9"/>
  </p:sldMasterIdLst>
  <p:notesMasterIdLst>
    <p:notesMasterId r:id="rId62"/>
  </p:notesMasterIdLst>
  <p:handoutMasterIdLst>
    <p:handoutMasterId r:id="rId63"/>
  </p:handoutMasterIdLst>
  <p:sldIdLst>
    <p:sldId id="256" r:id="rId10"/>
    <p:sldId id="257" r:id="rId11"/>
    <p:sldId id="258" r:id="rId12"/>
    <p:sldId id="301" r:id="rId13"/>
    <p:sldId id="259" r:id="rId14"/>
    <p:sldId id="295" r:id="rId15"/>
    <p:sldId id="261" r:id="rId16"/>
    <p:sldId id="315" r:id="rId17"/>
    <p:sldId id="262" r:id="rId18"/>
    <p:sldId id="263" r:id="rId19"/>
    <p:sldId id="26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5" r:id="rId28"/>
    <p:sldId id="276" r:id="rId29"/>
    <p:sldId id="306" r:id="rId30"/>
    <p:sldId id="311" r:id="rId31"/>
    <p:sldId id="316" r:id="rId32"/>
    <p:sldId id="318" r:id="rId33"/>
    <p:sldId id="317" r:id="rId34"/>
    <p:sldId id="319" r:id="rId35"/>
    <p:sldId id="313" r:id="rId36"/>
    <p:sldId id="310" r:id="rId37"/>
    <p:sldId id="308" r:id="rId38"/>
    <p:sldId id="288" r:id="rId39"/>
    <p:sldId id="320" r:id="rId40"/>
    <p:sldId id="321" r:id="rId41"/>
    <p:sldId id="322" r:id="rId42"/>
    <p:sldId id="298" r:id="rId43"/>
    <p:sldId id="299" r:id="rId44"/>
    <p:sldId id="324" r:id="rId45"/>
    <p:sldId id="336" r:id="rId46"/>
    <p:sldId id="337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8" r:id="rId56"/>
    <p:sldId id="339" r:id="rId57"/>
    <p:sldId id="334" r:id="rId58"/>
    <p:sldId id="333" r:id="rId59"/>
    <p:sldId id="335" r:id="rId60"/>
    <p:sldId id="290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A882D06B-135C-4086-8D11-44DA3E769544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120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360" cy="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Arial" pitchFamily="34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4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4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4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4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4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1759" y="4624920"/>
            <a:ext cx="4608000" cy="3735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 hangingPunct="0">
              <a:tabLst/>
            </a:pPr>
            <a:endParaRPr lang="ru-RU" sz="2000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EF32C8-9476-4AA5-9F0F-4D37C78870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F4DDD8-1626-4187-8700-F0DC449359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49250"/>
            <a:ext cx="2057400" cy="5746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9800" cy="5746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FB053-4DD7-4F6F-AE78-2EF056AB90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DABD97-F817-4A60-8FDC-DDE44DF734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8CB772-8442-4BB2-9675-9BB2BB8396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DF31F0-0336-4EEB-8380-DA283FF92A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5023F2-3754-4D5E-B98E-973DD9EF20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E9F49-EF4B-43CE-832F-D7B165DED1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175FEA-4A11-45AB-ADCB-A69F43BEFB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D5A61-379F-4644-9095-C7BEF54C9F4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ABF5A0-3D0C-4434-837B-B7042F91AF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C021F5-76F9-4063-A82C-BD3121C98F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5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F2690D-91BA-4170-AF12-E1BFC6F8E3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8D571A-D7D9-4F39-8BC1-DF4FE8B891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0E1C7D-6ACD-4B86-B2A9-7FABE71BF9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CC82CF-0191-491E-A68C-EF4F5AE63C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ACD3F7-A1E7-4BE0-BA08-969F3B40C0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B6567A-D147-4C73-8D5B-3B98A3A5C2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7B7D90-D220-4BEE-B34F-01E75E867B4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43FF2C-23C4-4187-9459-7DA885666A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96D333-9ECE-470B-91F8-3326DB2B1E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0AC6CD-FB66-49B3-A0A0-6A5D3947EB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774DF6-DB93-48DD-AA40-44CC93696D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B4CF00-08E9-4EDE-9716-29D1DD6FD4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D07B4F-060A-4C9E-AAD1-57A454BE78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867872-B161-4821-A740-35FDEACCAF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5995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5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BBDB48-2FFF-47F5-8457-33B40213DF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CFEBC7-9957-4694-A1E4-27A8F46404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8E94E-2F30-4B46-A438-31BDBE208A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042BD8-185F-4C0A-B4B1-24CDB0F316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4B67CC-7A02-4A39-BEE5-61A67C37909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5BCED4-0FD8-4F92-8E56-CF4890B357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2B5D5-CD07-4F67-8CB6-AC0E5FAF563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31ACF9-2EFD-453C-9E1B-7F7516440B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68345-2A59-4297-AFDA-A2A25969B4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72D965-5586-4497-B146-5314C85AA1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A47BF2-A65B-4C28-9A96-9190ACAEDD1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F070F8-8A1B-466A-A44C-92E8CA9A7A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A22A5-59AF-4DAD-B454-1F30CEA142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D1791DF-1D77-478E-AE4F-729F5D1A5722}" type="slidenum"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825AA71-D781-46BF-AC9D-EAF9C73C315E}" type="slidenum"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565F08A-875F-470B-9404-DEB4DDF270B1}" type="slidenum"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28D79AA-85EB-452A-A5D5-C8DFC9C10A89}" type="slidenum"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CDAB430-3DAC-43D1-8DA0-0598F19BA6AD}" type="slidenum"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D024BB-BD6C-4CD3-A7E3-99DDD1A6FA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D9DC325-9A12-40D8-A816-077E61B0ADD8}" type="slidenum"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7EF1DC7-F3BF-4D08-9009-4BDB3CF20ED2}" type="slidenum"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34F0D60-AA45-4118-B27F-1AD0E51EE0F2}" type="slidenum"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1432C63-D727-466D-9D0E-07E63773D6A4}" type="slidenum"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5353661-B208-43D8-8099-4373A4FBA839}" type="slidenum"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A6DE90A-6E3B-4425-A052-3767874F5E5C}" type="slidenum"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AD4B49-B414-4C0A-98CB-99A687F825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328CE8-CD04-4F5F-8C97-34AA91E1FB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658B19-6583-41B0-800F-5ED6F4F253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392D3-345C-4C4D-8665-DD8A7392A5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A18F11-E8E5-4172-A62C-EC37CCBFE4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5855BB-CE98-4D79-8A3D-2599430377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82485B-7C97-4BBD-AC96-59349C9C8DE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63D830-780E-452D-9AA9-D3A5C48057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3A7D1C-63DF-48F9-8931-452F98C745C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28C5CB-2E14-4C2E-BBD0-9EE9982E76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4D620B-00D9-4542-BEA3-B9C520BBEF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BAA7E-7B3A-49ED-BA78-42A1367A60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8085C7-46A8-4CE3-BE0E-63EFB99751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300DD2-7BAC-45B1-9095-8FA35F1A00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4E940-6FCA-42A7-A9C6-9A1BED99AC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419CDE-500F-4823-855D-91F8FE1296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2622C2-65C5-4A17-90F9-2BE000C8BD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C6F44E-B811-4B0E-85C2-0266759D72A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847C03-58C6-4B75-BB0B-5E99983AF6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147A0C-5410-4950-BD39-8A9CAD15B7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55D226-25D1-49EC-8A49-1C25E30E51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BACBD9-7DAC-4048-BECE-3DB7F50F45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B39283-0C76-4D80-A68A-FAC5CDD199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74625"/>
            <a:ext cx="2135187" cy="5924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3163" cy="5924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858D7B-358E-499E-B5E2-080D5F5314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EDBAC4-5493-4643-A7F3-4EF6A321D6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C73589-F4DC-46EB-8DE1-6D59F96329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1BCA-27C3-4DB2-BEAC-A56D96B38D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A6CBF-6BF1-4357-8F27-28E456F87C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13D8D4-A26C-4C3C-9710-B0A49FD94F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B05996-E877-407E-9778-6A1684F77C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C491BC-6787-4137-8051-366ECDE79B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1185A4-9173-448D-B69A-9B8B2E93B6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0C14F4-4643-48A7-BD2B-90A9B3AA1C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612C2C-E2BB-4BC7-86AB-8BC4C44990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B7C70E-30FF-44A9-86AD-340D2467EC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FD6D64-D69A-4127-AC0B-EE3215DB62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4C1AB1-E955-4C0A-AE0D-5C8F9806215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EBA98F-560C-4997-81C4-81D4D9187EAB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algn="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DC1E59-17DD-41CE-97CA-624A472382D4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December 23, 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4956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98108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CC00"/>
              </a:buClr>
              <a:buSzPct val="65000"/>
              <a:buFont typeface="Wingdings" pitchFamily="2"/>
              <a:buChar char="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65000"/>
              <a:buFont typeface="Wingdings" pitchFamily="2"/>
              <a:buChar char="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39" y="624456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56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56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1BC1E393-EE58-4477-93D5-9F61738B7742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baseline="0">
          <a:ln>
            <a:noFill/>
          </a:ln>
          <a:solidFill>
            <a:srgbClr val="E5FFFF"/>
          </a:solidFill>
          <a:effectLst>
            <a:outerShdw dist="17961" dir="2700000">
              <a:scrgbClr r="0" g="0" b="0"/>
            </a:outerShdw>
          </a:effectLst>
          <a:latin typeface="Tahoma" pitchFamily="34"/>
          <a:ea typeface="SimSun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1676519"/>
            <a:ext cx="7772400" cy="182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2"/>
          </p:nvPr>
        </p:nvSpPr>
        <p:spPr>
          <a:xfrm>
            <a:off x="456839" y="624456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3124079" y="624456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56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5CDD693-9C9B-4CC5-8778-7C65835DDB9D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CC00"/>
              </a:buClr>
              <a:buSzPct val="65000"/>
              <a:buFont typeface="Wingdings" pitchFamily="2"/>
              <a:buChar char="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65000"/>
              <a:buFont typeface="Wingdings" pitchFamily="2"/>
              <a:buChar char="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/>
              <a:buChar char="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E5FFFF"/>
          </a:solidFill>
          <a:effectLst>
            <a:outerShdw dist="17961" dir="2700000">
              <a:scrgbClr r="0" g="0" b="0"/>
            </a:outerShdw>
          </a:effectLst>
          <a:latin typeface="Tahoma" pitchFamily="34"/>
          <a:ea typeface="SimSun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Tahoma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627960" y="6429240"/>
            <a:ext cx="285480" cy="209520"/>
          </a:xfrm>
          <a:custGeom>
            <a:avLst/>
            <a:gdLst>
              <a:gd name="f0" fmla="val 0"/>
              <a:gd name="f1" fmla="val 179"/>
              <a:gd name="f2" fmla="val 132"/>
              <a:gd name="f3" fmla="val 29"/>
              <a:gd name="f4" fmla="val 77"/>
              <a:gd name="f5" fmla="val 108"/>
              <a:gd name="f6" fmla="val 119"/>
              <a:gd name="f7" fmla="val 78"/>
              <a:gd name="f8" fmla="val 155"/>
              <a:gd name="f9" fmla="val 48"/>
              <a:gd name="f10" fmla="val 12"/>
              <a:gd name="f11" fmla="val 173"/>
              <a:gd name="f12" fmla="val 6"/>
              <a:gd name="f13" fmla="val 167"/>
              <a:gd name="f14" fmla="val 137"/>
              <a:gd name="f15" fmla="val 42"/>
              <a:gd name="f16" fmla="val 101"/>
              <a:gd name="f17" fmla="val 5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9" h="132">
                <a:moveTo>
                  <a:pt x="f0" y="f2"/>
                </a:moveTo>
                <a:lnTo>
                  <a:pt x="f3" y="f2"/>
                </a:lnTo>
                <a:lnTo>
                  <a:pt x="f4" y="f5"/>
                </a:lnTo>
                <a:lnTo>
                  <a:pt x="f6" y="f7"/>
                </a:lnTo>
                <a:lnTo>
                  <a:pt x="f8" y="f9"/>
                </a:lnTo>
                <a:lnTo>
                  <a:pt x="f1" y="f10"/>
                </a:lnTo>
                <a:lnTo>
                  <a:pt x="f11" y="f12"/>
                </a:lnTo>
                <a:lnTo>
                  <a:pt x="f13" y="f0"/>
                </a:lnTo>
                <a:lnTo>
                  <a:pt x="f14" y="f15"/>
                </a:lnTo>
                <a:lnTo>
                  <a:pt x="f16" y="f7"/>
                </a:lnTo>
                <a:lnTo>
                  <a:pt x="f17" y="f5"/>
                </a:lnTo>
                <a:lnTo>
                  <a:pt x="f0" y="f2"/>
                </a:lnTo>
                <a:lnTo>
                  <a:pt x="f0" y="f2"/>
                </a:lnTo>
                <a:close/>
              </a:path>
            </a:pathLst>
          </a:custGeom>
          <a:gradFill>
            <a:gsLst>
              <a:gs pos="0">
                <a:srgbClr val="0077C7"/>
              </a:gs>
              <a:gs pos="100000">
                <a:srgbClr val="0088E4"/>
              </a:gs>
            </a:gsLst>
            <a:lin ang="8100000"/>
          </a:gra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40" y="4267080"/>
            <a:ext cx="9140760" cy="2590919"/>
            <a:chOff x="3240" y="4267080"/>
            <a:chExt cx="9140760" cy="2590919"/>
          </a:xfrm>
        </p:grpSpPr>
        <p:sp>
          <p:nvSpPr>
            <p:cNvPr id="4" name="Полилиния 3"/>
            <p:cNvSpPr/>
            <p:nvPr/>
          </p:nvSpPr>
          <p:spPr>
            <a:xfrm>
              <a:off x="3240" y="4267080"/>
              <a:ext cx="9140760" cy="2590919"/>
            </a:xfrm>
            <a:custGeom>
              <a:avLst/>
              <a:gdLst>
                <a:gd name="f0" fmla="val 0"/>
                <a:gd name="f1" fmla="val 5740"/>
                <a:gd name="f2" fmla="val 431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4316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5600880" y="5897519"/>
              <a:ext cx="1256760" cy="827281"/>
              <a:chOff x="5600880" y="5897519"/>
              <a:chExt cx="1256760" cy="827281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5852880" y="6048360"/>
                <a:ext cx="844199" cy="5191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5916600" y="6095880"/>
                <a:ext cx="717120" cy="4366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05519" y="6146640"/>
                <a:ext cx="545760" cy="328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6068880" y="6184800"/>
                <a:ext cx="415440" cy="252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6122880" y="6226199"/>
                <a:ext cx="304560" cy="169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676840" y="5897519"/>
                <a:ext cx="607680" cy="255600"/>
              </a:xfrm>
              <a:custGeom>
                <a:avLst/>
                <a:gdLst>
                  <a:gd name="f0" fmla="val 0"/>
                  <a:gd name="f1" fmla="val 382"/>
                  <a:gd name="f2" fmla="val 161"/>
                  <a:gd name="f3" fmla="val 376"/>
                  <a:gd name="f4" fmla="val 12"/>
                  <a:gd name="f5" fmla="val 257"/>
                  <a:gd name="f6" fmla="val 24"/>
                  <a:gd name="f7" fmla="val 149"/>
                  <a:gd name="f8" fmla="val 54"/>
                  <a:gd name="f9" fmla="val 101"/>
                  <a:gd name="f10" fmla="val 77"/>
                  <a:gd name="f11" fmla="val 59"/>
                  <a:gd name="f12" fmla="val 131"/>
                  <a:gd name="f13" fmla="val 137"/>
                  <a:gd name="f14" fmla="val 29"/>
                  <a:gd name="f15" fmla="val 107"/>
                  <a:gd name="f16" fmla="val 65"/>
                  <a:gd name="f17" fmla="val 83"/>
                  <a:gd name="f18" fmla="val 155"/>
                  <a:gd name="f19" fmla="val 3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82" h="16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9"/>
                    </a:lnTo>
                    <a:lnTo>
                      <a:pt x="f6" y="f12"/>
                    </a:lnTo>
                    <a:lnTo>
                      <a:pt x="f0" y="f2"/>
                    </a:lnTo>
                    <a:lnTo>
                      <a:pt x="f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5" y="f4"/>
                    </a:lnTo>
                    <a:lnTo>
                      <a:pt x="f3" y="f0"/>
                    </a:lnTo>
                    <a:lnTo>
                      <a:pt x="f3" y="f0"/>
                    </a:lnTo>
                    <a:lnTo>
                      <a:pt x="f1" y="f0"/>
                    </a:lnTo>
                    <a:lnTo>
                      <a:pt x="f1" y="f4"/>
                    </a:lnTo>
                    <a:lnTo>
                      <a:pt x="f3" y="f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5867279" y="6620040"/>
                <a:ext cx="704520" cy="104760"/>
              </a:xfrm>
              <a:custGeom>
                <a:avLst/>
                <a:gdLst>
                  <a:gd name="f0" fmla="val 0"/>
                  <a:gd name="f1" fmla="val 443"/>
                  <a:gd name="f2" fmla="val 66"/>
                  <a:gd name="f3" fmla="val 257"/>
                  <a:gd name="f4" fmla="val 54"/>
                  <a:gd name="f5" fmla="val 353"/>
                  <a:gd name="f6" fmla="val 48"/>
                  <a:gd name="f7" fmla="val 24"/>
                  <a:gd name="f8" fmla="val 36"/>
                  <a:gd name="f9" fmla="val 60"/>
                  <a:gd name="f10" fmla="val 186"/>
                  <a:gd name="f11" fmla="val 120"/>
                  <a:gd name="f12" fmla="val 1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43" h="66">
                    <a:moveTo>
                      <a:pt x="f3" y="f4"/>
                    </a:moveTo>
                    <a:lnTo>
                      <a:pt x="f5" y="f6"/>
                    </a:lnTo>
                    <a:lnTo>
                      <a:pt x="f1" y="f7"/>
                    </a:lnTo>
                    <a:lnTo>
                      <a:pt x="f1" y="f8"/>
                    </a:lnTo>
                    <a:lnTo>
                      <a:pt x="f5" y="f9"/>
                    </a:lnTo>
                    <a:lnTo>
                      <a:pt x="f3" y="f2"/>
                    </a:lnTo>
                    <a:lnTo>
                      <a:pt x="f10" y="f9"/>
                    </a:lnTo>
                    <a:lnTo>
                      <a:pt x="f11" y="f6"/>
                    </a:lnTo>
                    <a:lnTo>
                      <a:pt x="f9" y="f8"/>
                    </a:lnTo>
                    <a:lnTo>
                      <a:pt x="f0" y="f12"/>
                    </a:lnTo>
                    <a:lnTo>
                      <a:pt x="f0" y="f0"/>
                    </a:lnTo>
                    <a:lnTo>
                      <a:pt x="f4" y="f7"/>
                    </a:lnTo>
                    <a:lnTo>
                      <a:pt x="f11" y="f8"/>
                    </a:lnTo>
                    <a:lnTo>
                      <a:pt x="f10" y="f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600880" y="6200640"/>
                <a:ext cx="141120" cy="343080"/>
              </a:xfrm>
              <a:custGeom>
                <a:avLst/>
                <a:gdLst>
                  <a:gd name="f0" fmla="val 180"/>
                  <a:gd name="f1" fmla="val 0"/>
                  <a:gd name="f2" fmla="val 89"/>
                  <a:gd name="f3" fmla="val 216"/>
                  <a:gd name="f4" fmla="val 12"/>
                  <a:gd name="f5" fmla="val 66"/>
                  <a:gd name="f6" fmla="val 18"/>
                  <a:gd name="f7" fmla="val 108"/>
                  <a:gd name="f8" fmla="val 36"/>
                  <a:gd name="f9" fmla="val 144"/>
                  <a:gd name="f10" fmla="val 60"/>
                  <a:gd name="f11" fmla="val 72"/>
                  <a:gd name="f12" fmla="val 42"/>
                  <a:gd name="f13" fmla="val 6"/>
                  <a:gd name="f14" fmla="val 3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9" h="216">
                    <a:moveTo>
                      <a:pt x="f4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0"/>
                    </a:lnTo>
                    <a:lnTo>
                      <a:pt x="f2" y="f3"/>
                    </a:lnTo>
                    <a:lnTo>
                      <a:pt x="f11" y="f3"/>
                    </a:lnTo>
                    <a:lnTo>
                      <a:pt x="f12" y="f0"/>
                    </a:lnTo>
                    <a:lnTo>
                      <a:pt x="f6" y="f9"/>
                    </a:lnTo>
                    <a:lnTo>
                      <a:pt x="f13" y="f7"/>
                    </a:lnTo>
                    <a:lnTo>
                      <a:pt x="f1" y="f5"/>
                    </a:lnTo>
                    <a:lnTo>
                      <a:pt x="f1" y="f14"/>
                    </a:lnTo>
                    <a:lnTo>
                      <a:pt x="f4" y="f1"/>
                    </a:lnTo>
                    <a:lnTo>
                      <a:pt x="f14" y="f1"/>
                    </a:lnTo>
                    <a:lnTo>
                      <a:pt x="f6" y="f14"/>
                    </a:lnTo>
                    <a:lnTo>
                      <a:pt x="f4" y="f5"/>
                    </a:lnTo>
                    <a:lnTo>
                      <a:pt x="f4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667120" y="5945040"/>
                <a:ext cx="1190520" cy="731880"/>
              </a:xfrm>
              <a:custGeom>
                <a:avLst/>
                <a:gdLst>
                  <a:gd name="f0" fmla="val 0"/>
                  <a:gd name="f1" fmla="val 747"/>
                  <a:gd name="f2" fmla="val 461"/>
                  <a:gd name="f3" fmla="val 382"/>
                  <a:gd name="f4" fmla="val 443"/>
                  <a:gd name="f5" fmla="val 311"/>
                  <a:gd name="f6" fmla="val 437"/>
                  <a:gd name="f7" fmla="val 245"/>
                  <a:gd name="f8" fmla="val 425"/>
                  <a:gd name="f9" fmla="val 185"/>
                  <a:gd name="f10" fmla="val 407"/>
                  <a:gd name="f11" fmla="val 131"/>
                  <a:gd name="f12" fmla="val 383"/>
                  <a:gd name="f13" fmla="val 83"/>
                  <a:gd name="f14" fmla="val 347"/>
                  <a:gd name="f15" fmla="val 53"/>
                  <a:gd name="f16" fmla="val 30"/>
                  <a:gd name="f17" fmla="val 269"/>
                  <a:gd name="f18" fmla="val 24"/>
                  <a:gd name="f19" fmla="val 227"/>
                  <a:gd name="f20" fmla="val 143"/>
                  <a:gd name="f21" fmla="val 107"/>
                  <a:gd name="f22" fmla="val 77"/>
                  <a:gd name="f23" fmla="val 47"/>
                  <a:gd name="f24" fmla="val 18"/>
                  <a:gd name="f25" fmla="val 12"/>
                  <a:gd name="f26" fmla="val 478"/>
                  <a:gd name="f27" fmla="val 562"/>
                  <a:gd name="f28" fmla="val 41"/>
                  <a:gd name="f29" fmla="val 36"/>
                  <a:gd name="f30" fmla="val 6"/>
                  <a:gd name="f31" fmla="val 305"/>
                  <a:gd name="f32" fmla="val 233"/>
                  <a:gd name="f33" fmla="val 167"/>
                  <a:gd name="f34" fmla="val 113"/>
                  <a:gd name="f35" fmla="val 65"/>
                  <a:gd name="f36" fmla="val 101"/>
                  <a:gd name="f37" fmla="val 137"/>
                  <a:gd name="f38" fmla="val 179"/>
                  <a:gd name="f39" fmla="val 275"/>
                  <a:gd name="f40" fmla="val 317"/>
                  <a:gd name="f41" fmla="val 359"/>
                  <a:gd name="f42" fmla="val 395"/>
                  <a:gd name="f43" fmla="val 419"/>
                  <a:gd name="f44" fmla="val 455"/>
                  <a:gd name="f45" fmla="val 448"/>
                  <a:gd name="f46" fmla="val 508"/>
                  <a:gd name="f47" fmla="val 449"/>
                  <a:gd name="f48" fmla="val 609"/>
                  <a:gd name="f49" fmla="val 413"/>
                  <a:gd name="f50" fmla="val 657"/>
                  <a:gd name="f51" fmla="val 389"/>
                  <a:gd name="f52" fmla="val 693"/>
                  <a:gd name="f53" fmla="val 723"/>
                  <a:gd name="f54" fmla="val 329"/>
                  <a:gd name="f55" fmla="val 293"/>
                  <a:gd name="f56" fmla="val 741"/>
                  <a:gd name="f57" fmla="val 287"/>
                  <a:gd name="f58" fmla="val 729"/>
                  <a:gd name="f59" fmla="val 281"/>
                  <a:gd name="f60" fmla="val 711"/>
                  <a:gd name="f61" fmla="val 681"/>
                  <a:gd name="f62" fmla="val 645"/>
                  <a:gd name="f63" fmla="val 377"/>
                  <a:gd name="f64" fmla="val 604"/>
                  <a:gd name="f65" fmla="val 401"/>
                  <a:gd name="f66" fmla="val 502"/>
                  <a:gd name="f67" fmla="val 431"/>
                  <a:gd name="f68" fmla="val 4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47" h="46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16" y="f9"/>
                    </a:lnTo>
                    <a:lnTo>
                      <a:pt x="f15" y="f20"/>
                    </a:lnTo>
                    <a:lnTo>
                      <a:pt x="f13" y="f21"/>
                    </a:lnTo>
                    <a:lnTo>
                      <a:pt x="f11" y="f22"/>
                    </a:lnTo>
                    <a:lnTo>
                      <a:pt x="f9" y="f23"/>
                    </a:lnTo>
                    <a:lnTo>
                      <a:pt x="f7" y="f16"/>
                    </a:lnTo>
                    <a:lnTo>
                      <a:pt x="f5" y="f24"/>
                    </a:lnTo>
                    <a:lnTo>
                      <a:pt x="f3" y="f25"/>
                    </a:lnTo>
                    <a:lnTo>
                      <a:pt x="f26" y="f24"/>
                    </a:lnTo>
                    <a:lnTo>
                      <a:pt x="f27" y="f28"/>
                    </a:lnTo>
                    <a:lnTo>
                      <a:pt x="f27" y="f29"/>
                    </a:lnTo>
                    <a:lnTo>
                      <a:pt x="f27" y="f16"/>
                    </a:lnTo>
                    <a:lnTo>
                      <a:pt x="f26" y="f30"/>
                    </a:lnTo>
                    <a:lnTo>
                      <a:pt x="f3" y="f0"/>
                    </a:lnTo>
                    <a:lnTo>
                      <a:pt x="f31" y="f30"/>
                    </a:lnTo>
                    <a:lnTo>
                      <a:pt x="f32" y="f24"/>
                    </a:lnTo>
                    <a:lnTo>
                      <a:pt x="f33" y="f28"/>
                    </a:lnTo>
                    <a:lnTo>
                      <a:pt x="f34" y="f35"/>
                    </a:lnTo>
                    <a:lnTo>
                      <a:pt x="f35" y="f36"/>
                    </a:lnTo>
                    <a:lnTo>
                      <a:pt x="f16" y="f37"/>
                    </a:lnTo>
                    <a:lnTo>
                      <a:pt x="f30" y="f38"/>
                    </a:lnTo>
                    <a:lnTo>
                      <a:pt x="f0" y="f19"/>
                    </a:lnTo>
                    <a:lnTo>
                      <a:pt x="f30" y="f39"/>
                    </a:lnTo>
                    <a:lnTo>
                      <a:pt x="f16" y="f40"/>
                    </a:lnTo>
                    <a:lnTo>
                      <a:pt x="f35" y="f41"/>
                    </a:lnTo>
                    <a:lnTo>
                      <a:pt x="f34" y="f42"/>
                    </a:lnTo>
                    <a:lnTo>
                      <a:pt x="f33" y="f43"/>
                    </a:lnTo>
                    <a:lnTo>
                      <a:pt x="f32" y="f4"/>
                    </a:lnTo>
                    <a:lnTo>
                      <a:pt x="f31" y="f44"/>
                    </a:lnTo>
                    <a:lnTo>
                      <a:pt x="f3" y="f2"/>
                    </a:lnTo>
                    <a:lnTo>
                      <a:pt x="f45" y="f44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41"/>
                    </a:lnTo>
                    <a:lnTo>
                      <a:pt x="f53" y="f54"/>
                    </a:lnTo>
                    <a:lnTo>
                      <a:pt x="f1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40"/>
                    </a:lnTo>
                    <a:lnTo>
                      <a:pt x="f61" y="f1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410160" y="5907240"/>
                <a:ext cx="151920" cy="47520"/>
              </a:xfrm>
              <a:custGeom>
                <a:avLst/>
                <a:gdLst>
                  <a:gd name="f0" fmla="val 0"/>
                  <a:gd name="f1" fmla="val 96"/>
                  <a:gd name="f2" fmla="val 30"/>
                  <a:gd name="f3" fmla="val 12"/>
                  <a:gd name="f4" fmla="val 48"/>
                  <a:gd name="f5" fmla="val 18"/>
                  <a:gd name="f6" fmla="val 2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6" h="30">
                    <a:moveTo>
                      <a:pt x="f0" y="f0"/>
                    </a:moveTo>
                    <a:lnTo>
                      <a:pt x="f0" y="f3"/>
                    </a:lnTo>
                    <a:lnTo>
                      <a:pt x="f4" y="f5"/>
                    </a:lnTo>
                    <a:lnTo>
                      <a:pt x="f1" y="f2"/>
                    </a:lnTo>
                    <a:lnTo>
                      <a:pt x="f1" y="f6"/>
                    </a:lnTo>
                    <a:lnTo>
                      <a:pt x="f1" y="f5"/>
                    </a:lnTo>
                    <a:lnTo>
                      <a:pt x="f4" y="f3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6208559" y="6267600"/>
                <a:ext cx="132840" cy="83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2819520" y="5764320"/>
              <a:ext cx="2581200" cy="1084320"/>
              <a:chOff x="2819520" y="5764320"/>
              <a:chExt cx="2581200" cy="1084320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3600360" y="6245280"/>
                <a:ext cx="1013039" cy="598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673439" y="6283440"/>
                <a:ext cx="862199" cy="527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3716280" y="6316560"/>
                <a:ext cx="795240" cy="474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3759120" y="6345360"/>
                <a:ext cx="704880" cy="409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3786120" y="6357960"/>
                <a:ext cx="655560" cy="380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3868559" y="6391440"/>
                <a:ext cx="486000" cy="304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3930479" y="6438960"/>
                <a:ext cx="360359" cy="214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035599" y="6504120"/>
                <a:ext cx="142560" cy="95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4103640" y="6067440"/>
                <a:ext cx="712800" cy="295200"/>
              </a:xfrm>
              <a:custGeom>
                <a:avLst/>
                <a:gdLst>
                  <a:gd name="f0" fmla="val 0"/>
                  <a:gd name="f1" fmla="val 448"/>
                  <a:gd name="f2" fmla="val 186"/>
                  <a:gd name="f3" fmla="val 6"/>
                  <a:gd name="f4" fmla="val 78"/>
                  <a:gd name="f5" fmla="val 12"/>
                  <a:gd name="f6" fmla="val 150"/>
                  <a:gd name="f7" fmla="val 18"/>
                  <a:gd name="f8" fmla="val 215"/>
                  <a:gd name="f9" fmla="val 36"/>
                  <a:gd name="f10" fmla="val 275"/>
                  <a:gd name="f11" fmla="val 60"/>
                  <a:gd name="f12" fmla="val 329"/>
                  <a:gd name="f13" fmla="val 84"/>
                  <a:gd name="f14" fmla="val 377"/>
                  <a:gd name="f15" fmla="val 114"/>
                  <a:gd name="f16" fmla="val 419"/>
                  <a:gd name="f17" fmla="val 162"/>
                  <a:gd name="f18" fmla="val 413"/>
                  <a:gd name="f19" fmla="val 126"/>
                  <a:gd name="f20" fmla="val 371"/>
                  <a:gd name="f21" fmla="val 96"/>
                  <a:gd name="f22" fmla="val 323"/>
                  <a:gd name="f23" fmla="val 66"/>
                  <a:gd name="f24" fmla="val 269"/>
                  <a:gd name="f25" fmla="val 48"/>
                  <a:gd name="f26" fmla="val 14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48" h="186">
                    <a:moveTo>
                      <a:pt x="f3" y="f3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6"/>
                    </a:lnTo>
                    <a:lnTo>
                      <a:pt x="f1" y="f2"/>
                    </a:lnTo>
                    <a:lnTo>
                      <a:pt x="f1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5"/>
                    </a:lnTo>
                    <a:lnTo>
                      <a:pt x="f4" y="f3"/>
                    </a:lnTo>
                    <a:lnTo>
                      <a:pt x="f3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3"/>
                    </a:lnTo>
                    <a:lnTo>
                      <a:pt x="f0" y="f3"/>
                    </a:lnTo>
                    <a:lnTo>
                      <a:pt x="f3" y="f3"/>
                    </a:lnTo>
                    <a:lnTo>
                      <a:pt x="f3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400560" y="6114959"/>
                <a:ext cx="1415880" cy="733679"/>
              </a:xfrm>
              <a:custGeom>
                <a:avLst/>
                <a:gdLst>
                  <a:gd name="f0" fmla="val 0"/>
                  <a:gd name="f1" fmla="val 890"/>
                  <a:gd name="f2" fmla="val 462"/>
                  <a:gd name="f3" fmla="val 23"/>
                  <a:gd name="f4" fmla="val 276"/>
                  <a:gd name="f5" fmla="val 29"/>
                  <a:gd name="f6" fmla="val 222"/>
                  <a:gd name="f7" fmla="val 59"/>
                  <a:gd name="f8" fmla="val 174"/>
                  <a:gd name="f9" fmla="val 95"/>
                  <a:gd name="f10" fmla="val 132"/>
                  <a:gd name="f11" fmla="val 149"/>
                  <a:gd name="f12" fmla="val 96"/>
                  <a:gd name="f13" fmla="val 209"/>
                  <a:gd name="f14" fmla="val 60"/>
                  <a:gd name="f15" fmla="val 281"/>
                  <a:gd name="f16" fmla="val 36"/>
                  <a:gd name="f17" fmla="val 364"/>
                  <a:gd name="f18" fmla="val 24"/>
                  <a:gd name="f19" fmla="val 448"/>
                  <a:gd name="f20" fmla="val 18"/>
                  <a:gd name="f21" fmla="val 532"/>
                  <a:gd name="f22" fmla="val 609"/>
                  <a:gd name="f23" fmla="val 681"/>
                  <a:gd name="f24" fmla="val 741"/>
                  <a:gd name="f25" fmla="val 795"/>
                  <a:gd name="f26" fmla="val 831"/>
                  <a:gd name="f27" fmla="val 861"/>
                  <a:gd name="f28" fmla="val 867"/>
                  <a:gd name="f29" fmla="val 855"/>
                  <a:gd name="f30" fmla="val 330"/>
                  <a:gd name="f31" fmla="val 378"/>
                  <a:gd name="f32" fmla="val 783"/>
                  <a:gd name="f33" fmla="val 426"/>
                  <a:gd name="f34" fmla="val 723"/>
                  <a:gd name="f35" fmla="val 765"/>
                  <a:gd name="f36" fmla="val 819"/>
                  <a:gd name="f37" fmla="val 884"/>
                  <a:gd name="f38" fmla="val 168"/>
                  <a:gd name="f39" fmla="val 813"/>
                  <a:gd name="f40" fmla="val 120"/>
                  <a:gd name="f41" fmla="val 759"/>
                  <a:gd name="f42" fmla="val 84"/>
                  <a:gd name="f43" fmla="val 693"/>
                  <a:gd name="f44" fmla="val 48"/>
                  <a:gd name="f45" fmla="val 621"/>
                  <a:gd name="f46" fmla="val 538"/>
                  <a:gd name="f47" fmla="val 6"/>
                  <a:gd name="f48" fmla="val 358"/>
                  <a:gd name="f49" fmla="val 275"/>
                  <a:gd name="f50" fmla="val 197"/>
                  <a:gd name="f51" fmla="val 131"/>
                  <a:gd name="f52" fmla="val 77"/>
                  <a:gd name="f53" fmla="val 35"/>
                  <a:gd name="f54" fmla="val 12"/>
                  <a:gd name="f55" fmla="val 71"/>
                  <a:gd name="f56" fmla="val 125"/>
                  <a:gd name="f57" fmla="val 167"/>
                  <a:gd name="f58" fmla="val 10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90" h="462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8"/>
                    </a:lnTo>
                    <a:lnTo>
                      <a:pt x="f22" y="f16"/>
                    </a:lnTo>
                    <a:lnTo>
                      <a:pt x="f23" y="f14"/>
                    </a:lnTo>
                    <a:lnTo>
                      <a:pt x="f24" y="f12"/>
                    </a:lnTo>
                    <a:lnTo>
                      <a:pt x="f25" y="f10"/>
                    </a:lnTo>
                    <a:lnTo>
                      <a:pt x="f26" y="f8"/>
                    </a:lnTo>
                    <a:lnTo>
                      <a:pt x="f27" y="f6"/>
                    </a:lnTo>
                    <a:lnTo>
                      <a:pt x="f28" y="f4"/>
                    </a:lnTo>
                    <a:lnTo>
                      <a:pt x="f29" y="f30"/>
                    </a:lnTo>
                    <a:lnTo>
                      <a:pt x="f26" y="f31"/>
                    </a:lnTo>
                    <a:lnTo>
                      <a:pt x="f32" y="f33"/>
                    </a:lnTo>
                    <a:lnTo>
                      <a:pt x="f34" y="f2"/>
                    </a:lnTo>
                    <a:lnTo>
                      <a:pt x="f35" y="f2"/>
                    </a:lnTo>
                    <a:lnTo>
                      <a:pt x="f36" y="f33"/>
                    </a:lnTo>
                    <a:lnTo>
                      <a:pt x="f29" y="f31"/>
                    </a:lnTo>
                    <a:lnTo>
                      <a:pt x="f37" y="f30"/>
                    </a:lnTo>
                    <a:lnTo>
                      <a:pt x="f1" y="f4"/>
                    </a:lnTo>
                    <a:lnTo>
                      <a:pt x="f37" y="f6"/>
                    </a:lnTo>
                    <a:lnTo>
                      <a:pt x="f29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18"/>
                    </a:lnTo>
                    <a:lnTo>
                      <a:pt x="f46" y="f47"/>
                    </a:lnTo>
                    <a:lnTo>
                      <a:pt x="f19" y="f0"/>
                    </a:lnTo>
                    <a:lnTo>
                      <a:pt x="f48" y="f47"/>
                    </a:lnTo>
                    <a:lnTo>
                      <a:pt x="f49" y="f18"/>
                    </a:lnTo>
                    <a:lnTo>
                      <a:pt x="f50" y="f44"/>
                    </a:lnTo>
                    <a:lnTo>
                      <a:pt x="f51" y="f42"/>
                    </a:lnTo>
                    <a:lnTo>
                      <a:pt x="f52" y="f40"/>
                    </a:lnTo>
                    <a:lnTo>
                      <a:pt x="f53" y="f38"/>
                    </a:lnTo>
                    <a:lnTo>
                      <a:pt x="f54" y="f6"/>
                    </a:lnTo>
                    <a:lnTo>
                      <a:pt x="f0" y="f4"/>
                    </a:lnTo>
                    <a:lnTo>
                      <a:pt x="f47" y="f30"/>
                    </a:lnTo>
                    <a:lnTo>
                      <a:pt x="f53" y="f31"/>
                    </a:lnTo>
                    <a:lnTo>
                      <a:pt x="f55" y="f33"/>
                    </a:lnTo>
                    <a:lnTo>
                      <a:pt x="f56" y="f2"/>
                    </a:lnTo>
                    <a:lnTo>
                      <a:pt x="f57" y="f2"/>
                    </a:lnTo>
                    <a:lnTo>
                      <a:pt x="f58" y="f33"/>
                    </a:lnTo>
                    <a:lnTo>
                      <a:pt x="f7" y="f31"/>
                    </a:lnTo>
                    <a:lnTo>
                      <a:pt x="f53" y="f30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3305159" y="6076800"/>
                <a:ext cx="646200" cy="771840"/>
              </a:xfrm>
              <a:custGeom>
                <a:avLst/>
                <a:gdLst>
                  <a:gd name="f0" fmla="val 0"/>
                  <a:gd name="f1" fmla="val 406"/>
                  <a:gd name="f2" fmla="val 486"/>
                  <a:gd name="f3" fmla="val 18"/>
                  <a:gd name="f4" fmla="val 300"/>
                  <a:gd name="f5" fmla="val 24"/>
                  <a:gd name="f6" fmla="val 246"/>
                  <a:gd name="f7" fmla="val 48"/>
                  <a:gd name="f8" fmla="val 198"/>
                  <a:gd name="f9" fmla="val 83"/>
                  <a:gd name="f10" fmla="val 150"/>
                  <a:gd name="f11" fmla="val 131"/>
                  <a:gd name="f12" fmla="val 108"/>
                  <a:gd name="f13" fmla="val 185"/>
                  <a:gd name="f14" fmla="val 72"/>
                  <a:gd name="f15" fmla="val 251"/>
                  <a:gd name="f16" fmla="val 42"/>
                  <a:gd name="f17" fmla="val 329"/>
                  <a:gd name="f18" fmla="val 6"/>
                  <a:gd name="f19" fmla="val 323"/>
                  <a:gd name="f20" fmla="val 12"/>
                  <a:gd name="f21" fmla="val 245"/>
                  <a:gd name="f22" fmla="val 36"/>
                  <a:gd name="f23" fmla="val 179"/>
                  <a:gd name="f24" fmla="val 66"/>
                  <a:gd name="f25" fmla="val 119"/>
                  <a:gd name="f26" fmla="val 102"/>
                  <a:gd name="f27" fmla="val 144"/>
                  <a:gd name="f28" fmla="val 30"/>
                  <a:gd name="f29" fmla="val 192"/>
                  <a:gd name="f30" fmla="val 348"/>
                  <a:gd name="f31" fmla="val 396"/>
                  <a:gd name="f32" fmla="val 444"/>
                  <a:gd name="f33" fmla="val 107"/>
                  <a:gd name="f34" fmla="val 450"/>
                  <a:gd name="f35" fmla="val 402"/>
                  <a:gd name="f36" fmla="val 35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06" h="48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5"/>
                    </a:lnTo>
                    <a:lnTo>
                      <a:pt x="f1" y="f18"/>
                    </a:lnTo>
                    <a:lnTo>
                      <a:pt x="f1" y="f0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14" y="f27"/>
                    </a:lnTo>
                    <a:lnTo>
                      <a:pt x="f28" y="f29"/>
                    </a:lnTo>
                    <a:lnTo>
                      <a:pt x="f18" y="f6"/>
                    </a:lnTo>
                    <a:lnTo>
                      <a:pt x="f0" y="f4"/>
                    </a:lnTo>
                    <a:lnTo>
                      <a:pt x="f18" y="f30"/>
                    </a:lnTo>
                    <a:lnTo>
                      <a:pt x="f28" y="f31"/>
                    </a:lnTo>
                    <a:lnTo>
                      <a:pt x="f24" y="f32"/>
                    </a:lnTo>
                    <a:lnTo>
                      <a:pt x="f33" y="f2"/>
                    </a:lnTo>
                    <a:lnTo>
                      <a:pt x="f11" y="f2"/>
                    </a:lnTo>
                    <a:lnTo>
                      <a:pt x="f9" y="f34"/>
                    </a:lnTo>
                    <a:lnTo>
                      <a:pt x="f7" y="f35"/>
                    </a:lnTo>
                    <a:lnTo>
                      <a:pt x="f5" y="f3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741920" y="6419880"/>
                <a:ext cx="171360" cy="399960"/>
              </a:xfrm>
              <a:custGeom>
                <a:avLst/>
                <a:gdLst>
                  <a:gd name="f0" fmla="val 0"/>
                  <a:gd name="f1" fmla="val 107"/>
                  <a:gd name="f2" fmla="val 252"/>
                  <a:gd name="f3" fmla="val 89"/>
                  <a:gd name="f4" fmla="val 84"/>
                  <a:gd name="f5" fmla="val 83"/>
                  <a:gd name="f6" fmla="val 132"/>
                  <a:gd name="f7" fmla="val 65"/>
                  <a:gd name="f8" fmla="val 174"/>
                  <a:gd name="f9" fmla="val 36"/>
                  <a:gd name="f10" fmla="val 216"/>
                  <a:gd name="f11" fmla="val 18"/>
                  <a:gd name="f12" fmla="val 53"/>
                  <a:gd name="f13" fmla="val 101"/>
                  <a:gd name="f14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7" h="252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0" y="f2"/>
                    </a:lnTo>
                    <a:lnTo>
                      <a:pt x="f11" y="f2"/>
                    </a:lnTo>
                    <a:lnTo>
                      <a:pt x="f12" y="f10"/>
                    </a:lnTo>
                    <a:lnTo>
                      <a:pt x="f5" y="f8"/>
                    </a:lnTo>
                    <a:lnTo>
                      <a:pt x="f13" y="f6"/>
                    </a:lnTo>
                    <a:lnTo>
                      <a:pt x="f1" y="f4"/>
                    </a:lnTo>
                    <a:lnTo>
                      <a:pt x="f13" y="f14"/>
                    </a:lnTo>
                    <a:lnTo>
                      <a:pt x="f3" y="f0"/>
                    </a:lnTo>
                    <a:lnTo>
                      <a:pt x="f7" y="f0"/>
                    </a:lnTo>
                    <a:lnTo>
                      <a:pt x="f5" y="f1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FBA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3282840" y="5850000"/>
                <a:ext cx="1325520" cy="237960"/>
              </a:xfrm>
              <a:custGeom>
                <a:avLst/>
                <a:gdLst>
                  <a:gd name="f0" fmla="val 0"/>
                  <a:gd name="f1" fmla="val 835"/>
                  <a:gd name="f2" fmla="val 150"/>
                  <a:gd name="f3" fmla="val 518"/>
                  <a:gd name="f4" fmla="val 18"/>
                  <a:gd name="f5" fmla="val 597"/>
                  <a:gd name="f6" fmla="val 24"/>
                  <a:gd name="f7" fmla="val 682"/>
                  <a:gd name="f8" fmla="val 30"/>
                  <a:gd name="f9" fmla="val 755"/>
                  <a:gd name="f10" fmla="val 42"/>
                  <a:gd name="f11" fmla="val 828"/>
                  <a:gd name="f12" fmla="val 60"/>
                  <a:gd name="f13" fmla="val 761"/>
                  <a:gd name="f14" fmla="val 688"/>
                  <a:gd name="f15" fmla="val 12"/>
                  <a:gd name="f16" fmla="val 603"/>
                  <a:gd name="f17" fmla="val 6"/>
                  <a:gd name="f18" fmla="val 372"/>
                  <a:gd name="f19" fmla="val 232"/>
                  <a:gd name="f20" fmla="val 36"/>
                  <a:gd name="f21" fmla="val 110"/>
                  <a:gd name="f22" fmla="val 78"/>
                  <a:gd name="f23" fmla="val 132"/>
                  <a:gd name="f24" fmla="val 19"/>
                  <a:gd name="f25" fmla="val 122"/>
                  <a:gd name="f26" fmla="val 96"/>
                  <a:gd name="f27" fmla="val 244"/>
                  <a:gd name="f28" fmla="val 54"/>
                  <a:gd name="f29" fmla="val 3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35" h="150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" y="f10"/>
                    </a:lnTo>
                    <a:lnTo>
                      <a:pt x="f13" y="f6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3" y="f0"/>
                    </a:lnTo>
                    <a:lnTo>
                      <a:pt x="f18" y="f15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0" y="f23"/>
                    </a:lnTo>
                    <a:lnTo>
                      <a:pt x="f24" y="f2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8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2963879" y="6116760"/>
                <a:ext cx="271440" cy="731880"/>
              </a:xfrm>
              <a:custGeom>
                <a:avLst/>
                <a:gdLst>
                  <a:gd name="f0" fmla="val 0"/>
                  <a:gd name="f1" fmla="val 171"/>
                  <a:gd name="f2" fmla="val 461"/>
                  <a:gd name="f3" fmla="val 31"/>
                  <a:gd name="f4" fmla="val 263"/>
                  <a:gd name="f5" fmla="val 43"/>
                  <a:gd name="f6" fmla="val 191"/>
                  <a:gd name="f7" fmla="val 67"/>
                  <a:gd name="f8" fmla="val 131"/>
                  <a:gd name="f9" fmla="val 116"/>
                  <a:gd name="f10" fmla="val 72"/>
                  <a:gd name="f11" fmla="val 18"/>
                  <a:gd name="f12" fmla="val 153"/>
                  <a:gd name="f13" fmla="val 86"/>
                  <a:gd name="f14" fmla="val 60"/>
                  <a:gd name="f15" fmla="val 120"/>
                  <a:gd name="f16" fmla="val 13"/>
                  <a:gd name="f17" fmla="val 6"/>
                  <a:gd name="f18" fmla="val 317"/>
                  <a:gd name="f19" fmla="val 25"/>
                  <a:gd name="f20" fmla="val 365"/>
                  <a:gd name="f21" fmla="val 49"/>
                  <a:gd name="f22" fmla="val 413"/>
                  <a:gd name="f23" fmla="val 122"/>
                  <a:gd name="f24" fmla="val 55"/>
                  <a:gd name="f25" fmla="val 3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71" h="46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" y="f11"/>
                    </a:lnTo>
                    <a:lnTo>
                      <a:pt x="f12" y="f0"/>
                    </a:lnTo>
                    <a:lnTo>
                      <a:pt x="f13" y="f14"/>
                    </a:lnTo>
                    <a:lnTo>
                      <a:pt x="f5" y="f15"/>
                    </a:lnTo>
                    <a:lnTo>
                      <a:pt x="f16" y="f6"/>
                    </a:lnTo>
                    <a:lnTo>
                      <a:pt x="f0" y="f4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3" y="f2"/>
                    </a:lnTo>
                    <a:lnTo>
                      <a:pt x="f23" y="f2"/>
                    </a:lnTo>
                    <a:lnTo>
                      <a:pt x="f13" y="f22"/>
                    </a:lnTo>
                    <a:lnTo>
                      <a:pt x="f24" y="f20"/>
                    </a:lnTo>
                    <a:lnTo>
                      <a:pt x="f25" y="f18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4684680" y="5954760"/>
                <a:ext cx="571680" cy="893880"/>
              </a:xfrm>
              <a:custGeom>
                <a:avLst/>
                <a:gdLst>
                  <a:gd name="f0" fmla="val 360"/>
                  <a:gd name="f1" fmla="val 0"/>
                  <a:gd name="f2" fmla="val 563"/>
                  <a:gd name="f3" fmla="val 365"/>
                  <a:gd name="f4" fmla="val 353"/>
                  <a:gd name="f5" fmla="val 305"/>
                  <a:gd name="f6" fmla="val 335"/>
                  <a:gd name="f7" fmla="val 251"/>
                  <a:gd name="f8" fmla="val 204"/>
                  <a:gd name="f9" fmla="val 262"/>
                  <a:gd name="f10" fmla="val 156"/>
                  <a:gd name="f11" fmla="val 213"/>
                  <a:gd name="f12" fmla="val 108"/>
                  <a:gd name="f13" fmla="val 159"/>
                  <a:gd name="f14" fmla="val 66"/>
                  <a:gd name="f15" fmla="val 92"/>
                  <a:gd name="f16" fmla="val 30"/>
                  <a:gd name="f17" fmla="val 19"/>
                  <a:gd name="f18" fmla="val 12"/>
                  <a:gd name="f19" fmla="val 67"/>
                  <a:gd name="f20" fmla="val 42"/>
                  <a:gd name="f21" fmla="val 134"/>
                  <a:gd name="f22" fmla="val 78"/>
                  <a:gd name="f23" fmla="val 189"/>
                  <a:gd name="f24" fmla="val 114"/>
                  <a:gd name="f25" fmla="val 238"/>
                  <a:gd name="f26" fmla="val 162"/>
                  <a:gd name="f27" fmla="val 274"/>
                  <a:gd name="f28" fmla="val 210"/>
                  <a:gd name="f29" fmla="val 299"/>
                  <a:gd name="f30" fmla="val 257"/>
                  <a:gd name="f31" fmla="val 317"/>
                  <a:gd name="f32" fmla="val 311"/>
                  <a:gd name="f33" fmla="val 323"/>
                  <a:gd name="f34" fmla="val 419"/>
                  <a:gd name="f35" fmla="val 467"/>
                  <a:gd name="f36" fmla="val 515"/>
                  <a:gd name="f37" fmla="val 26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563">
                    <a:moveTo>
                      <a:pt x="f0" y="f3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5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"/>
                    </a:lnTo>
                    <a:lnTo>
                      <a:pt x="f1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"/>
                    </a:lnTo>
                    <a:lnTo>
                      <a:pt x="f31" y="f34"/>
                    </a:lnTo>
                    <a:lnTo>
                      <a:pt x="f29" y="f35"/>
                    </a:lnTo>
                    <a:lnTo>
                      <a:pt x="f27" y="f36"/>
                    </a:lnTo>
                    <a:lnTo>
                      <a:pt x="f25" y="f2"/>
                    </a:lnTo>
                    <a:lnTo>
                      <a:pt x="f37" y="f2"/>
                    </a:lnTo>
                    <a:lnTo>
                      <a:pt x="f32" y="f36"/>
                    </a:lnTo>
                    <a:lnTo>
                      <a:pt x="f6" y="f35"/>
                    </a:lnTo>
                    <a:lnTo>
                      <a:pt x="f4" y="f34"/>
                    </a:lnTo>
                    <a:lnTo>
                      <a:pt x="f0" y="f3"/>
                    </a:lnTo>
                    <a:lnTo>
                      <a:pt x="f0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3679920" y="5764320"/>
                <a:ext cx="1711080" cy="674640"/>
              </a:xfrm>
              <a:custGeom>
                <a:avLst/>
                <a:gdLst>
                  <a:gd name="f0" fmla="val 180"/>
                  <a:gd name="f1" fmla="val 0"/>
                  <a:gd name="f2" fmla="val 1078"/>
                  <a:gd name="f3" fmla="val 425"/>
                  <a:gd name="f4" fmla="val 1053"/>
                  <a:gd name="f5" fmla="val 419"/>
                  <a:gd name="f6" fmla="val 1066"/>
                  <a:gd name="f7" fmla="val 377"/>
                  <a:gd name="f8" fmla="val 1047"/>
                  <a:gd name="f9" fmla="val 336"/>
                  <a:gd name="f10" fmla="val 986"/>
                  <a:gd name="f11" fmla="val 252"/>
                  <a:gd name="f12" fmla="val 907"/>
                  <a:gd name="f13" fmla="val 810"/>
                  <a:gd name="f14" fmla="val 120"/>
                  <a:gd name="f15" fmla="val 694"/>
                  <a:gd name="f16" fmla="val 72"/>
                  <a:gd name="f17" fmla="val 560"/>
                  <a:gd name="f18" fmla="val 30"/>
                  <a:gd name="f19" fmla="val 420"/>
                  <a:gd name="f20" fmla="val 6"/>
                  <a:gd name="f21" fmla="val 268"/>
                  <a:gd name="f22" fmla="val 134"/>
                  <a:gd name="f23" fmla="val 24"/>
                  <a:gd name="f24" fmla="val 12"/>
                  <a:gd name="f25" fmla="val 36"/>
                  <a:gd name="f26" fmla="val 18"/>
                  <a:gd name="f27" fmla="val 554"/>
                  <a:gd name="f28" fmla="val 42"/>
                  <a:gd name="f29" fmla="val 682"/>
                  <a:gd name="f30" fmla="val 84"/>
                  <a:gd name="f31" fmla="val 798"/>
                  <a:gd name="f32" fmla="val 132"/>
                  <a:gd name="f33" fmla="val 895"/>
                  <a:gd name="f34" fmla="val 192"/>
                  <a:gd name="f35" fmla="val 968"/>
                  <a:gd name="f36" fmla="val 264"/>
                  <a:gd name="f37" fmla="val 999"/>
                  <a:gd name="f38" fmla="val 300"/>
                  <a:gd name="f39" fmla="val 1023"/>
                  <a:gd name="f40" fmla="val 342"/>
                  <a:gd name="f41" fmla="val 1041"/>
                  <a:gd name="f42" fmla="val 38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78" h="425">
                    <a:moveTo>
                      <a:pt x="f4" y="f3"/>
                    </a:moveTo>
                    <a:lnTo>
                      <a:pt x="f2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0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"/>
                    </a:lnTo>
                    <a:lnTo>
                      <a:pt x="f22" y="f20"/>
                    </a:lnTo>
                    <a:lnTo>
                      <a:pt x="f1" y="f23"/>
                    </a:lnTo>
                    <a:lnTo>
                      <a:pt x="f24" y="f25"/>
                    </a:lnTo>
                    <a:lnTo>
                      <a:pt x="f22" y="f26"/>
                    </a:lnTo>
                    <a:lnTo>
                      <a:pt x="f21" y="f24"/>
                    </a:lnTo>
                    <a:lnTo>
                      <a:pt x="f19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" y="f3"/>
                    </a:lnTo>
                    <a:lnTo>
                      <a:pt x="f4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245200" y="6477119"/>
                <a:ext cx="155520" cy="371520"/>
              </a:xfrm>
              <a:custGeom>
                <a:avLst/>
                <a:gdLst>
                  <a:gd name="f0" fmla="val 0"/>
                  <a:gd name="f1" fmla="val 98"/>
                  <a:gd name="f2" fmla="val 234"/>
                  <a:gd name="f3" fmla="val 25"/>
                  <a:gd name="f4" fmla="val 55"/>
                  <a:gd name="f5" fmla="val 186"/>
                  <a:gd name="f6" fmla="val 80"/>
                  <a:gd name="f7" fmla="val 138"/>
                  <a:gd name="f8" fmla="val 92"/>
                  <a:gd name="f9" fmla="val 90"/>
                  <a:gd name="f10" fmla="val 36"/>
                  <a:gd name="f11" fmla="val 74"/>
                  <a:gd name="f12" fmla="val 67"/>
                  <a:gd name="f13" fmla="val 3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8" h="234">
                    <a:moveTo>
                      <a:pt x="f0" y="f2"/>
                    </a:moveTo>
                    <a:lnTo>
                      <a:pt x="f3" y="f2"/>
                    </a:ln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" y="f10"/>
                    </a:lnTo>
                    <a:lnTo>
                      <a:pt x="f1" y="f0"/>
                    </a:lnTo>
                    <a:lnTo>
                      <a:pt x="f11" y="f0"/>
                    </a:lnTo>
                    <a:lnTo>
                      <a:pt x="f11" y="f10"/>
                    </a:lnTo>
                    <a:lnTo>
                      <a:pt x="f12" y="f9"/>
                    </a:lnTo>
                    <a:lnTo>
                      <a:pt x="f4" y="f7"/>
                    </a:lnTo>
                    <a:lnTo>
                      <a:pt x="f13" y="f5"/>
                    </a:lnTo>
                    <a:lnTo>
                      <a:pt x="f0" y="f2"/>
                    </a:lnTo>
                    <a:lnTo>
                      <a:pt x="f0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2819520" y="5830920"/>
                <a:ext cx="763560" cy="1017720"/>
              </a:xfrm>
              <a:custGeom>
                <a:avLst/>
                <a:gdLst>
                  <a:gd name="f0" fmla="val 180"/>
                  <a:gd name="f1" fmla="val 0"/>
                  <a:gd name="f2" fmla="val 481"/>
                  <a:gd name="f3" fmla="val 641"/>
                  <a:gd name="f4" fmla="val 18"/>
                  <a:gd name="f5" fmla="val 443"/>
                  <a:gd name="f6" fmla="val 24"/>
                  <a:gd name="f7" fmla="val 371"/>
                  <a:gd name="f8" fmla="val 55"/>
                  <a:gd name="f9" fmla="val 305"/>
                  <a:gd name="f10" fmla="val 91"/>
                  <a:gd name="f11" fmla="val 246"/>
                  <a:gd name="f12" fmla="val 146"/>
                  <a:gd name="f13" fmla="val 186"/>
                  <a:gd name="f14" fmla="val 213"/>
                  <a:gd name="f15" fmla="val 132"/>
                  <a:gd name="f16" fmla="val 292"/>
                  <a:gd name="f17" fmla="val 84"/>
                  <a:gd name="f18" fmla="val 384"/>
                  <a:gd name="f19" fmla="val 48"/>
                  <a:gd name="f20" fmla="val 12"/>
                  <a:gd name="f21" fmla="val 457"/>
                  <a:gd name="f22" fmla="val 359"/>
                  <a:gd name="f23" fmla="val 36"/>
                  <a:gd name="f24" fmla="val 274"/>
                  <a:gd name="f25" fmla="val 78"/>
                  <a:gd name="f26" fmla="val 195"/>
                  <a:gd name="f27" fmla="val 126"/>
                  <a:gd name="f28" fmla="val 128"/>
                  <a:gd name="f29" fmla="val 73"/>
                  <a:gd name="f30" fmla="val 240"/>
                  <a:gd name="f31" fmla="val 37"/>
                  <a:gd name="f32" fmla="val 6"/>
                  <a:gd name="f33" fmla="val 497"/>
                  <a:gd name="f34" fmla="val 545"/>
                  <a:gd name="f35" fmla="val 43"/>
                  <a:gd name="f36" fmla="val 593"/>
                  <a:gd name="f37" fmla="val 97"/>
                  <a:gd name="f38" fmla="val 6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81" h="641">
                    <a:moveTo>
                      <a:pt x="f4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" y="f20"/>
                    </a:lnTo>
                    <a:lnTo>
                      <a:pt x="f21" y="f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0"/>
                    </a:lnTo>
                    <a:lnTo>
                      <a:pt x="f29" y="f30"/>
                    </a:lnTo>
                    <a:lnTo>
                      <a:pt x="f31" y="f9"/>
                    </a:lnTo>
                    <a:lnTo>
                      <a:pt x="f32" y="f7"/>
                    </a:lnTo>
                    <a:lnTo>
                      <a:pt x="f1" y="f5"/>
                    </a:lnTo>
                    <a:lnTo>
                      <a:pt x="f32" y="f33"/>
                    </a:lnTo>
                    <a:lnTo>
                      <a:pt x="f4" y="f34"/>
                    </a:lnTo>
                    <a:lnTo>
                      <a:pt x="f35" y="f36"/>
                    </a:lnTo>
                    <a:lnTo>
                      <a:pt x="f29" y="f3"/>
                    </a:lnTo>
                    <a:lnTo>
                      <a:pt x="f37" y="f3"/>
                    </a:lnTo>
                    <a:lnTo>
                      <a:pt x="f38" y="f36"/>
                    </a:lnTo>
                    <a:lnTo>
                      <a:pt x="f35" y="f34"/>
                    </a:lnTo>
                    <a:lnTo>
                      <a:pt x="f6" y="f33"/>
                    </a:lnTo>
                    <a:lnTo>
                      <a:pt x="f4" y="f5"/>
                    </a:lnTo>
                    <a:lnTo>
                      <a:pt x="f4" y="f5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6553080" y="5334120"/>
              <a:ext cx="2144880" cy="1303199"/>
              <a:chOff x="6553080" y="5334120"/>
              <a:chExt cx="2144880" cy="1303199"/>
            </a:xfrm>
          </p:grpSpPr>
          <p:sp>
            <p:nvSpPr>
              <p:cNvPr id="37" name="Полилиния 36"/>
              <p:cNvSpPr/>
              <p:nvPr/>
            </p:nvSpPr>
            <p:spPr>
              <a:xfrm>
                <a:off x="6667560" y="5400720"/>
                <a:ext cx="1906560" cy="1160280"/>
              </a:xfrm>
              <a:custGeom>
                <a:avLst/>
                <a:gdLst>
                  <a:gd name="f0" fmla="val 0"/>
                  <a:gd name="f1" fmla="val 1201"/>
                  <a:gd name="f2" fmla="val 731"/>
                  <a:gd name="f3" fmla="val 604"/>
                  <a:gd name="f4" fmla="val 484"/>
                  <a:gd name="f5" fmla="val 6"/>
                  <a:gd name="f6" fmla="val 370"/>
                  <a:gd name="f7" fmla="val 30"/>
                  <a:gd name="f8" fmla="val 263"/>
                  <a:gd name="f9" fmla="val 60"/>
                  <a:gd name="f10" fmla="val 179"/>
                  <a:gd name="f11" fmla="val 108"/>
                  <a:gd name="f12" fmla="val 101"/>
                  <a:gd name="f13" fmla="val 162"/>
                  <a:gd name="f14" fmla="val 48"/>
                  <a:gd name="f15" fmla="val 222"/>
                  <a:gd name="f16" fmla="val 12"/>
                  <a:gd name="f17" fmla="val 294"/>
                  <a:gd name="f18" fmla="val 330"/>
                  <a:gd name="f19" fmla="val 366"/>
                  <a:gd name="f20" fmla="val 401"/>
                  <a:gd name="f21" fmla="val 437"/>
                  <a:gd name="f22" fmla="val 509"/>
                  <a:gd name="f23" fmla="val 569"/>
                  <a:gd name="f24" fmla="val 623"/>
                  <a:gd name="f25" fmla="val 671"/>
                  <a:gd name="f26" fmla="val 701"/>
                  <a:gd name="f27" fmla="val 725"/>
                  <a:gd name="f28" fmla="val 723"/>
                  <a:gd name="f29" fmla="val 837"/>
                  <a:gd name="f30" fmla="val 938"/>
                  <a:gd name="f31" fmla="val 1028"/>
                  <a:gd name="f32" fmla="val 1100"/>
                  <a:gd name="f33" fmla="val 1153"/>
                  <a:gd name="f34" fmla="val 1189"/>
                  <a:gd name="f35" fmla="val 707"/>
                  <a:gd name="f36" fmla="val 490"/>
                  <a:gd name="f37" fmla="val 382"/>
                  <a:gd name="f38" fmla="val 683"/>
                  <a:gd name="f39" fmla="val 287"/>
                  <a:gd name="f40" fmla="val 647"/>
                  <a:gd name="f41" fmla="val 203"/>
                  <a:gd name="f42" fmla="val 611"/>
                  <a:gd name="f43" fmla="val 131"/>
                  <a:gd name="f44" fmla="val 557"/>
                  <a:gd name="f45" fmla="val 83"/>
                  <a:gd name="f46" fmla="val 497"/>
                  <a:gd name="f47" fmla="val 42"/>
                  <a:gd name="f48" fmla="val 36"/>
                  <a:gd name="f49" fmla="val 300"/>
                  <a:gd name="f50" fmla="val 234"/>
                  <a:gd name="f51" fmla="val 174"/>
                  <a:gd name="f52" fmla="val 126"/>
                  <a:gd name="f53" fmla="val 84"/>
                  <a:gd name="f54" fmla="val 54"/>
                  <a:gd name="f55" fmla="val 24"/>
                  <a:gd name="f56" fmla="val 717"/>
                  <a:gd name="f57" fmla="val 825"/>
                  <a:gd name="f58" fmla="val 920"/>
                  <a:gd name="f59" fmla="val 1004"/>
                  <a:gd name="f60" fmla="val 1070"/>
                  <a:gd name="f61" fmla="val 1124"/>
                  <a:gd name="f62" fmla="val 1165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201" h="731">
                    <a:moveTo>
                      <a:pt x="f3" y="f0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5" y="f18"/>
                    </a:lnTo>
                    <a:lnTo>
                      <a:pt x="f0" y="f19"/>
                    </a:lnTo>
                    <a:lnTo>
                      <a:pt x="f5" y="f20"/>
                    </a:lnTo>
                    <a:lnTo>
                      <a:pt x="f16" y="f21"/>
                    </a:lnTo>
                    <a:lnTo>
                      <a:pt x="f14" y="f22"/>
                    </a:lnTo>
                    <a:lnTo>
                      <a:pt x="f12" y="f23"/>
                    </a:lnTo>
                    <a:lnTo>
                      <a:pt x="f10" y="f24"/>
                    </a:lnTo>
                    <a:lnTo>
                      <a:pt x="f8" y="f25"/>
                    </a:lnTo>
                    <a:lnTo>
                      <a:pt x="f6" y="f26"/>
                    </a:lnTo>
                    <a:lnTo>
                      <a:pt x="f4" y="f27"/>
                    </a:lnTo>
                    <a:lnTo>
                      <a:pt x="f3" y="f2"/>
                    </a:lnTo>
                    <a:lnTo>
                      <a:pt x="f28" y="f27"/>
                    </a:lnTo>
                    <a:lnTo>
                      <a:pt x="f29" y="f26"/>
                    </a:lnTo>
                    <a:lnTo>
                      <a:pt x="f30" y="f25"/>
                    </a:lnTo>
                    <a:lnTo>
                      <a:pt x="f31" y="f24"/>
                    </a:lnTo>
                    <a:lnTo>
                      <a:pt x="f32" y="f23"/>
                    </a:lnTo>
                    <a:lnTo>
                      <a:pt x="f33" y="f22"/>
                    </a:lnTo>
                    <a:lnTo>
                      <a:pt x="f34" y="f21"/>
                    </a:lnTo>
                    <a:lnTo>
                      <a:pt x="f1" y="f20"/>
                    </a:lnTo>
                    <a:lnTo>
                      <a:pt x="f1" y="f19"/>
                    </a:lnTo>
                    <a:lnTo>
                      <a:pt x="f1" y="f18"/>
                    </a:lnTo>
                    <a:lnTo>
                      <a:pt x="f34" y="f17"/>
                    </a:lnTo>
                    <a:lnTo>
                      <a:pt x="f33" y="f15"/>
                    </a:lnTo>
                    <a:lnTo>
                      <a:pt x="f32" y="f13"/>
                    </a:lnTo>
                    <a:lnTo>
                      <a:pt x="f31" y="f11"/>
                    </a:lnTo>
                    <a:lnTo>
                      <a:pt x="f30" y="f9"/>
                    </a:lnTo>
                    <a:lnTo>
                      <a:pt x="f29" y="f7"/>
                    </a:lnTo>
                    <a:lnTo>
                      <a:pt x="f28" y="f5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  <a:moveTo>
                      <a:pt x="f3" y="f35"/>
                    </a:moveTo>
                    <a:lnTo>
                      <a:pt x="f36" y="f2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14" y="f21"/>
                    </a:lnTo>
                    <a:lnTo>
                      <a:pt x="f47" y="f20"/>
                    </a:lnTo>
                    <a:lnTo>
                      <a:pt x="f48" y="f19"/>
                    </a:lnTo>
                    <a:lnTo>
                      <a:pt x="f47" y="f18"/>
                    </a:lnTo>
                    <a:lnTo>
                      <a:pt x="f14" y="f49"/>
                    </a:lnTo>
                    <a:lnTo>
                      <a:pt x="f45" y="f50"/>
                    </a:lnTo>
                    <a:lnTo>
                      <a:pt x="f43" y="f51"/>
                    </a:lnTo>
                    <a:lnTo>
                      <a:pt x="f41" y="f52"/>
                    </a:lnTo>
                    <a:lnTo>
                      <a:pt x="f39" y="f53"/>
                    </a:lnTo>
                    <a:lnTo>
                      <a:pt x="f37" y="f54"/>
                    </a:lnTo>
                    <a:lnTo>
                      <a:pt x="f36" y="f7"/>
                    </a:lnTo>
                    <a:lnTo>
                      <a:pt x="f3" y="f55"/>
                    </a:lnTo>
                    <a:lnTo>
                      <a:pt x="f56" y="f7"/>
                    </a:lnTo>
                    <a:lnTo>
                      <a:pt x="f57" y="f54"/>
                    </a:lnTo>
                    <a:lnTo>
                      <a:pt x="f58" y="f53"/>
                    </a:lnTo>
                    <a:lnTo>
                      <a:pt x="f59" y="f52"/>
                    </a:lnTo>
                    <a:lnTo>
                      <a:pt x="f60" y="f51"/>
                    </a:lnTo>
                    <a:lnTo>
                      <a:pt x="f61" y="f50"/>
                    </a:lnTo>
                    <a:lnTo>
                      <a:pt x="f33" y="f49"/>
                    </a:lnTo>
                    <a:lnTo>
                      <a:pt x="f62" y="f19"/>
                    </a:lnTo>
                    <a:lnTo>
                      <a:pt x="f33" y="f21"/>
                    </a:lnTo>
                    <a:lnTo>
                      <a:pt x="f61" y="f46"/>
                    </a:lnTo>
                    <a:lnTo>
                      <a:pt x="f60" y="f44"/>
                    </a:lnTo>
                    <a:lnTo>
                      <a:pt x="f59" y="f42"/>
                    </a:lnTo>
                    <a:lnTo>
                      <a:pt x="f58" y="f40"/>
                    </a:lnTo>
                    <a:lnTo>
                      <a:pt x="f57" y="f38"/>
                    </a:lnTo>
                    <a:lnTo>
                      <a:pt x="f56" y="f26"/>
                    </a:lnTo>
                    <a:lnTo>
                      <a:pt x="f3" y="f35"/>
                    </a:lnTo>
                    <a:lnTo>
                      <a:pt x="f3" y="f35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553080" y="5343480"/>
                <a:ext cx="863639" cy="1170000"/>
              </a:xfrm>
              <a:custGeom>
                <a:avLst/>
                <a:gdLst>
                  <a:gd name="f0" fmla="val 0"/>
                  <a:gd name="f1" fmla="val 544"/>
                  <a:gd name="f2" fmla="val 737"/>
                  <a:gd name="f3" fmla="val 24"/>
                  <a:gd name="f4" fmla="val 402"/>
                  <a:gd name="f5" fmla="val 36"/>
                  <a:gd name="f6" fmla="val 330"/>
                  <a:gd name="f7" fmla="val 66"/>
                  <a:gd name="f8" fmla="val 264"/>
                  <a:gd name="f9" fmla="val 108"/>
                  <a:gd name="f10" fmla="val 204"/>
                  <a:gd name="f11" fmla="val 173"/>
                  <a:gd name="f12" fmla="val 150"/>
                  <a:gd name="f13" fmla="val 251"/>
                  <a:gd name="f14" fmla="val 102"/>
                  <a:gd name="f15" fmla="val 335"/>
                  <a:gd name="f16" fmla="val 60"/>
                  <a:gd name="f17" fmla="val 436"/>
                  <a:gd name="f18" fmla="val 30"/>
                  <a:gd name="f19" fmla="val 12"/>
                  <a:gd name="f20" fmla="val 430"/>
                  <a:gd name="f21" fmla="val 18"/>
                  <a:gd name="f22" fmla="val 329"/>
                  <a:gd name="f23" fmla="val 48"/>
                  <a:gd name="f24" fmla="val 233"/>
                  <a:gd name="f25" fmla="val 90"/>
                  <a:gd name="f26" fmla="val 155"/>
                  <a:gd name="f27" fmla="val 138"/>
                  <a:gd name="f28" fmla="val 198"/>
                  <a:gd name="f29" fmla="val 42"/>
                  <a:gd name="f30" fmla="val 258"/>
                  <a:gd name="f31" fmla="val 6"/>
                  <a:gd name="f32" fmla="val 455"/>
                  <a:gd name="f33" fmla="val 503"/>
                  <a:gd name="f34" fmla="val 545"/>
                  <a:gd name="f35" fmla="val 78"/>
                  <a:gd name="f36" fmla="val 593"/>
                  <a:gd name="f37" fmla="val 114"/>
                  <a:gd name="f38" fmla="val 635"/>
                  <a:gd name="f39" fmla="val 161"/>
                  <a:gd name="f40" fmla="val 671"/>
                  <a:gd name="f41" fmla="val 221"/>
                  <a:gd name="f42" fmla="val 707"/>
                  <a:gd name="f43" fmla="val 281"/>
                  <a:gd name="f44" fmla="val 323"/>
                  <a:gd name="f45" fmla="val 257"/>
                  <a:gd name="f46" fmla="val 203"/>
                  <a:gd name="f47" fmla="val 149"/>
                  <a:gd name="f48" fmla="val 72"/>
                  <a:gd name="f49" fmla="val 55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544" h="737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" y="f19"/>
                    </a:lnTo>
                    <a:lnTo>
                      <a:pt x="f1" y="f0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5" y="f28"/>
                    </a:lnTo>
                    <a:lnTo>
                      <a:pt x="f29" y="f30"/>
                    </a:lnTo>
                    <a:lnTo>
                      <a:pt x="f19" y="f6"/>
                    </a:lnTo>
                    <a:lnTo>
                      <a:pt x="f0" y="f4"/>
                    </a:lnTo>
                    <a:lnTo>
                      <a:pt x="f31" y="f32"/>
                    </a:lnTo>
                    <a:lnTo>
                      <a:pt x="f21" y="f33"/>
                    </a:lnTo>
                    <a:lnTo>
                      <a:pt x="f29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2"/>
                    </a:lnTo>
                    <a:lnTo>
                      <a:pt x="f44" y="f2"/>
                    </a:lnTo>
                    <a:lnTo>
                      <a:pt x="f45" y="f42"/>
                    </a:lnTo>
                    <a:lnTo>
                      <a:pt x="f46" y="f40"/>
                    </a:lnTo>
                    <a:lnTo>
                      <a:pt x="f47" y="f38"/>
                    </a:lnTo>
                    <a:lnTo>
                      <a:pt x="f9" y="f36"/>
                    </a:lnTo>
                    <a:lnTo>
                      <a:pt x="f48" y="f49"/>
                    </a:lnTo>
                    <a:lnTo>
                      <a:pt x="f23" y="f33"/>
                    </a:lnTo>
                    <a:lnTo>
                      <a:pt x="f18" y="f32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7607160" y="5334120"/>
                <a:ext cx="966960" cy="399960"/>
              </a:xfrm>
              <a:custGeom>
                <a:avLst/>
                <a:gdLst>
                  <a:gd name="f0" fmla="val 0"/>
                  <a:gd name="f1" fmla="val 609"/>
                  <a:gd name="f2" fmla="val 252"/>
                  <a:gd name="f3" fmla="val 12"/>
                  <a:gd name="f4" fmla="val 113"/>
                  <a:gd name="f5" fmla="val 18"/>
                  <a:gd name="f6" fmla="val 203"/>
                  <a:gd name="f7" fmla="val 30"/>
                  <a:gd name="f8" fmla="val 292"/>
                  <a:gd name="f9" fmla="val 48"/>
                  <a:gd name="f10" fmla="val 376"/>
                  <a:gd name="f11" fmla="val 78"/>
                  <a:gd name="f12" fmla="val 448"/>
                  <a:gd name="f13" fmla="val 114"/>
                  <a:gd name="f14" fmla="val 514"/>
                  <a:gd name="f15" fmla="val 156"/>
                  <a:gd name="f16" fmla="val 567"/>
                  <a:gd name="f17" fmla="val 198"/>
                  <a:gd name="f18" fmla="val 216"/>
                  <a:gd name="f19" fmla="val 561"/>
                  <a:gd name="f20" fmla="val 168"/>
                  <a:gd name="f21" fmla="val 502"/>
                  <a:gd name="f22" fmla="val 126"/>
                  <a:gd name="f23" fmla="val 436"/>
                  <a:gd name="f24" fmla="val 90"/>
                  <a:gd name="f25" fmla="val 364"/>
                  <a:gd name="f26" fmla="val 60"/>
                  <a:gd name="f27" fmla="val 286"/>
                  <a:gd name="f28" fmla="val 36"/>
                  <a:gd name="f29" fmla="val 197"/>
                  <a:gd name="f30" fmla="val 107"/>
                  <a:gd name="f31" fmla="val 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609" h="252">
                    <a:moveTo>
                      <a:pt x="f3" y="f3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" y="f2"/>
                    </a:lnTo>
                    <a:lnTo>
                      <a:pt x="f1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5"/>
                    </a:lnTo>
                    <a:lnTo>
                      <a:pt x="f30" y="f31"/>
                    </a:lnTo>
                    <a:lnTo>
                      <a:pt x="f3" y="f0"/>
                    </a:lnTo>
                    <a:lnTo>
                      <a:pt x="f31" y="f0"/>
                    </a:lnTo>
                    <a:lnTo>
                      <a:pt x="f0" y="f0"/>
                    </a:lnTo>
                    <a:lnTo>
                      <a:pt x="f0" y="f3"/>
                    </a:lnTo>
                    <a:lnTo>
                      <a:pt x="f31" y="f3"/>
                    </a:lnTo>
                    <a:lnTo>
                      <a:pt x="f3" y="f3"/>
                    </a:lnTo>
                    <a:lnTo>
                      <a:pt x="f3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8327880" y="6361200"/>
                <a:ext cx="114480" cy="85680"/>
              </a:xfrm>
              <a:custGeom>
                <a:avLst/>
                <a:gdLst>
                  <a:gd name="f0" fmla="val 0"/>
                  <a:gd name="f1" fmla="val 72"/>
                  <a:gd name="f2" fmla="val 54"/>
                  <a:gd name="f3" fmla="val 36"/>
                  <a:gd name="f4" fmla="val 30"/>
                  <a:gd name="f5" fmla="val 42"/>
                  <a:gd name="f6" fmla="val 2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2" h="54">
                    <a:moveTo>
                      <a:pt x="f1" y="f0"/>
                    </a:moveTo>
                    <a:lnTo>
                      <a:pt x="f3" y="f4"/>
                    </a:lnTo>
                    <a:lnTo>
                      <a:pt x="f0" y="f2"/>
                    </a:lnTo>
                    <a:lnTo>
                      <a:pt x="f3" y="f2"/>
                    </a:lnTo>
                    <a:lnTo>
                      <a:pt x="f2" y="f5"/>
                    </a:lnTo>
                    <a:lnTo>
                      <a:pt x="f1" y="f6"/>
                    </a:lnTo>
                    <a:lnTo>
                      <a:pt x="f1" y="f6"/>
                    </a:lnTo>
                    <a:lnTo>
                      <a:pt x="f1" y="f0"/>
                    </a:lnTo>
                    <a:lnTo>
                      <a:pt x="f1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7151760" y="6465959"/>
                <a:ext cx="1119240" cy="171360"/>
              </a:xfrm>
              <a:custGeom>
                <a:avLst/>
                <a:gdLst>
                  <a:gd name="f0" fmla="val 0"/>
                  <a:gd name="f1" fmla="val 705"/>
                  <a:gd name="f2" fmla="val 108"/>
                  <a:gd name="f3" fmla="val 299"/>
                  <a:gd name="f4" fmla="val 90"/>
                  <a:gd name="f5" fmla="val 221"/>
                  <a:gd name="f6" fmla="val 143"/>
                  <a:gd name="f7" fmla="val 78"/>
                  <a:gd name="f8" fmla="val 48"/>
                  <a:gd name="f9" fmla="val 66"/>
                  <a:gd name="f10" fmla="val 96"/>
                  <a:gd name="f11" fmla="val 412"/>
                  <a:gd name="f12" fmla="val 102"/>
                  <a:gd name="f13" fmla="val 520"/>
                  <a:gd name="f14" fmla="val 84"/>
                  <a:gd name="f15" fmla="val 615"/>
                  <a:gd name="f16" fmla="val 60"/>
                  <a:gd name="f17" fmla="val 24"/>
                  <a:gd name="f18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05" h="108">
                    <a:moveTo>
                      <a:pt x="f3" y="f4"/>
                    </a:moveTo>
                    <a:lnTo>
                      <a:pt x="f5" y="f4"/>
                    </a:lnTo>
                    <a:lnTo>
                      <a:pt x="f6" y="f7"/>
                    </a:lnTo>
                    <a:lnTo>
                      <a:pt x="f0" y="f8"/>
                    </a:lnTo>
                    <a:lnTo>
                      <a:pt x="f0" y="f9"/>
                    </a:lnTo>
                    <a:lnTo>
                      <a:pt x="f6" y="f10"/>
                    </a:lnTo>
                    <a:lnTo>
                      <a:pt x="f5" y="f2"/>
                    </a:lnTo>
                    <a:lnTo>
                      <a:pt x="f3" y="f2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" y="f17"/>
                    </a:lnTo>
                    <a:lnTo>
                      <a:pt x="f1" y="f0"/>
                    </a:lnTo>
                    <a:lnTo>
                      <a:pt x="f15" y="f18"/>
                    </a:lnTo>
                    <a:lnTo>
                      <a:pt x="f13" y="f9"/>
                    </a:lnTo>
                    <a:lnTo>
                      <a:pt x="f11" y="f1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8470800" y="5800680"/>
                <a:ext cx="227160" cy="541440"/>
              </a:xfrm>
              <a:custGeom>
                <a:avLst/>
                <a:gdLst>
                  <a:gd name="f0" fmla="val 0"/>
                  <a:gd name="f1" fmla="val 143"/>
                  <a:gd name="f2" fmla="val 341"/>
                  <a:gd name="f3" fmla="val 119"/>
                  <a:gd name="f4" fmla="val 114"/>
                  <a:gd name="f5" fmla="val 113"/>
                  <a:gd name="f6" fmla="val 173"/>
                  <a:gd name="f7" fmla="val 89"/>
                  <a:gd name="f8" fmla="val 239"/>
                  <a:gd name="f9" fmla="val 47"/>
                  <a:gd name="f10" fmla="val 293"/>
                  <a:gd name="f11" fmla="val 29"/>
                  <a:gd name="f12" fmla="val 77"/>
                  <a:gd name="f13" fmla="val 287"/>
                  <a:gd name="f14" fmla="val 233"/>
                  <a:gd name="f15" fmla="val 137"/>
                  <a:gd name="f16" fmla="val 6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43" h="34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0" y="f2"/>
                    </a:lnTo>
                    <a:lnTo>
                      <a:pt x="f11" y="f2"/>
                    </a:lnTo>
                    <a:lnTo>
                      <a:pt x="f12" y="f13"/>
                    </a:lnTo>
                    <a:lnTo>
                      <a:pt x="f5" y="f14"/>
                    </a:lnTo>
                    <a:lnTo>
                      <a:pt x="f15" y="f6"/>
                    </a:lnTo>
                    <a:lnTo>
                      <a:pt x="f1" y="f4"/>
                    </a:lnTo>
                    <a:lnTo>
                      <a:pt x="f15" y="f16"/>
                    </a:lnTo>
                    <a:lnTo>
                      <a:pt x="f3" y="f0"/>
                    </a:lnTo>
                    <a:lnTo>
                      <a:pt x="f7" y="f0"/>
                    </a:lnTo>
                    <a:lnTo>
                      <a:pt x="f5" y="f1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8034480" y="5753160"/>
                <a:ext cx="131760" cy="142920"/>
              </a:xfrm>
              <a:custGeom>
                <a:avLst/>
                <a:gdLst>
                  <a:gd name="f0" fmla="val 0"/>
                  <a:gd name="f1" fmla="val 83"/>
                  <a:gd name="f2" fmla="val 90"/>
                  <a:gd name="f3" fmla="val 59"/>
                  <a:gd name="f4" fmla="val 84"/>
                  <a:gd name="f5" fmla="val 71"/>
                  <a:gd name="f6" fmla="val 60"/>
                  <a:gd name="f7" fmla="val 53"/>
                  <a:gd name="f8" fmla="val 42"/>
                  <a:gd name="f9" fmla="val 6"/>
                  <a:gd name="f10" fmla="val 18"/>
                  <a:gd name="f11" fmla="val 35"/>
                  <a:gd name="f12" fmla="val 4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3" h="90">
                    <a:moveTo>
                      <a:pt x="f3" y="f2"/>
                    </a:moveTo>
                    <a:lnTo>
                      <a:pt x="f1" y="f4"/>
                    </a:lnTo>
                    <a:lnTo>
                      <a:pt x="f5" y="f6"/>
                    </a:lnTo>
                    <a:lnTo>
                      <a:pt x="f7" y="f8"/>
                    </a:lnTo>
                    <a:lnTo>
                      <a:pt x="f9" y="f0"/>
                    </a:lnTo>
                    <a:lnTo>
                      <a:pt x="f0" y="f10"/>
                    </a:lnTo>
                    <a:lnTo>
                      <a:pt x="f11" y="f12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7056360" y="5638680"/>
                <a:ext cx="1138320" cy="684359"/>
              </a:xfrm>
              <a:custGeom>
                <a:avLst/>
                <a:gdLst>
                  <a:gd name="f0" fmla="val 0"/>
                  <a:gd name="f1" fmla="val 717"/>
                  <a:gd name="f2" fmla="val 431"/>
                  <a:gd name="f3" fmla="val 693"/>
                  <a:gd name="f4" fmla="val 216"/>
                  <a:gd name="f5" fmla="val 687"/>
                  <a:gd name="f6" fmla="val 257"/>
                  <a:gd name="f7" fmla="val 669"/>
                  <a:gd name="f8" fmla="val 293"/>
                  <a:gd name="f9" fmla="val 633"/>
                  <a:gd name="f10" fmla="val 329"/>
                  <a:gd name="f11" fmla="val 598"/>
                  <a:gd name="f12" fmla="val 359"/>
                  <a:gd name="f13" fmla="val 544"/>
                  <a:gd name="f14" fmla="val 383"/>
                  <a:gd name="f15" fmla="val 490"/>
                  <a:gd name="f16" fmla="val 401"/>
                  <a:gd name="f17" fmla="val 424"/>
                  <a:gd name="f18" fmla="val 413"/>
                  <a:gd name="f19" fmla="val 419"/>
                  <a:gd name="f20" fmla="val 227"/>
                  <a:gd name="f21" fmla="val 173"/>
                  <a:gd name="f22" fmla="val 119"/>
                  <a:gd name="f23" fmla="val 84"/>
                  <a:gd name="f24" fmla="val 48"/>
                  <a:gd name="f25" fmla="val 30"/>
                  <a:gd name="f26" fmla="val 24"/>
                  <a:gd name="f27" fmla="val 174"/>
                  <a:gd name="f28" fmla="val 138"/>
                  <a:gd name="f29" fmla="val 102"/>
                  <a:gd name="f30" fmla="val 72"/>
                  <a:gd name="f31" fmla="val 18"/>
                  <a:gd name="f32" fmla="val 12"/>
                  <a:gd name="f33" fmla="val 418"/>
                  <a:gd name="f34" fmla="val 478"/>
                  <a:gd name="f35" fmla="val 532"/>
                  <a:gd name="f36" fmla="val 580"/>
                  <a:gd name="f37" fmla="val 66"/>
                  <a:gd name="f38" fmla="val 586"/>
                  <a:gd name="f39" fmla="val 6"/>
                  <a:gd name="f40" fmla="val 287"/>
                  <a:gd name="f41" fmla="val 221"/>
                  <a:gd name="f42" fmla="val 161"/>
                  <a:gd name="f43" fmla="val 36"/>
                  <a:gd name="f44" fmla="val 107"/>
                  <a:gd name="f45" fmla="val 60"/>
                  <a:gd name="f46" fmla="val 96"/>
                  <a:gd name="f47" fmla="val 132"/>
                  <a:gd name="f48" fmla="val 299"/>
                  <a:gd name="f49" fmla="val 335"/>
                  <a:gd name="f50" fmla="val 371"/>
                  <a:gd name="f51" fmla="val 395"/>
                  <a:gd name="f52" fmla="val 425"/>
                  <a:gd name="f53" fmla="val 430"/>
                  <a:gd name="f54" fmla="val 496"/>
                  <a:gd name="f55" fmla="val 562"/>
                  <a:gd name="f56" fmla="val 610"/>
                  <a:gd name="f57" fmla="val 657"/>
                  <a:gd name="f58" fmla="val 711"/>
                  <a:gd name="f59" fmla="val 204"/>
                  <a:gd name="f60" fmla="val 192"/>
                  <a:gd name="f61" fmla="val 198"/>
                  <a:gd name="f62" fmla="val 21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17" h="43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2" y="f19"/>
                    </a:lnTo>
                    <a:lnTo>
                      <a:pt x="f8" y="f18"/>
                    </a:lnTo>
                    <a:lnTo>
                      <a:pt x="f20" y="f16"/>
                    </a:lnTo>
                    <a:lnTo>
                      <a:pt x="f21" y="f14"/>
                    </a:lnTo>
                    <a:lnTo>
                      <a:pt x="f22" y="f12"/>
                    </a:lnTo>
                    <a:lnTo>
                      <a:pt x="f23" y="f10"/>
                    </a:lnTo>
                    <a:lnTo>
                      <a:pt x="f24" y="f8"/>
                    </a:lnTo>
                    <a:lnTo>
                      <a:pt x="f25" y="f6"/>
                    </a:lnTo>
                    <a:lnTo>
                      <a:pt x="f26" y="f4"/>
                    </a:lnTo>
                    <a:lnTo>
                      <a:pt x="f25" y="f27"/>
                    </a:lnTo>
                    <a:lnTo>
                      <a:pt x="f24" y="f28"/>
                    </a:lnTo>
                    <a:lnTo>
                      <a:pt x="f23" y="f29"/>
                    </a:lnTo>
                    <a:lnTo>
                      <a:pt x="f22" y="f30"/>
                    </a:lnTo>
                    <a:lnTo>
                      <a:pt x="f21" y="f24"/>
                    </a:lnTo>
                    <a:lnTo>
                      <a:pt x="f20" y="f25"/>
                    </a:lnTo>
                    <a:lnTo>
                      <a:pt x="f8" y="f31"/>
                    </a:lnTo>
                    <a:lnTo>
                      <a:pt x="f12" y="f32"/>
                    </a:lnTo>
                    <a:lnTo>
                      <a:pt x="f33" y="f31"/>
                    </a:lnTo>
                    <a:lnTo>
                      <a:pt x="f34" y="f25"/>
                    </a:lnTo>
                    <a:lnTo>
                      <a:pt x="f35" y="f24"/>
                    </a:lnTo>
                    <a:lnTo>
                      <a:pt x="f36" y="f37"/>
                    </a:lnTo>
                    <a:lnTo>
                      <a:pt x="f38" y="f24"/>
                    </a:lnTo>
                    <a:lnTo>
                      <a:pt x="f34" y="f32"/>
                    </a:lnTo>
                    <a:lnTo>
                      <a:pt x="f33" y="f39"/>
                    </a:lnTo>
                    <a:lnTo>
                      <a:pt x="f12" y="f0"/>
                    </a:lnTo>
                    <a:lnTo>
                      <a:pt x="f40" y="f39"/>
                    </a:lnTo>
                    <a:lnTo>
                      <a:pt x="f41" y="f31"/>
                    </a:lnTo>
                    <a:lnTo>
                      <a:pt x="f42" y="f43"/>
                    </a:lnTo>
                    <a:lnTo>
                      <a:pt x="f44" y="f37"/>
                    </a:lnTo>
                    <a:lnTo>
                      <a:pt x="f45" y="f46"/>
                    </a:lnTo>
                    <a:lnTo>
                      <a:pt x="f25" y="f47"/>
                    </a:lnTo>
                    <a:lnTo>
                      <a:pt x="f39" y="f27"/>
                    </a:lnTo>
                    <a:lnTo>
                      <a:pt x="f0" y="f4"/>
                    </a:lnTo>
                    <a:lnTo>
                      <a:pt x="f39" y="f6"/>
                    </a:lnTo>
                    <a:lnTo>
                      <a:pt x="f25" y="f48"/>
                    </a:lnTo>
                    <a:lnTo>
                      <a:pt x="f45" y="f49"/>
                    </a:lnTo>
                    <a:lnTo>
                      <a:pt x="f44" y="f50"/>
                    </a:lnTo>
                    <a:lnTo>
                      <a:pt x="f42" y="f51"/>
                    </a:lnTo>
                    <a:lnTo>
                      <a:pt x="f41" y="f18"/>
                    </a:lnTo>
                    <a:lnTo>
                      <a:pt x="f40" y="f52"/>
                    </a:lnTo>
                    <a:lnTo>
                      <a:pt x="f12" y="f2"/>
                    </a:lnTo>
                    <a:lnTo>
                      <a:pt x="f53" y="f52"/>
                    </a:lnTo>
                    <a:lnTo>
                      <a:pt x="f54" y="f18"/>
                    </a:lnTo>
                    <a:lnTo>
                      <a:pt x="f55" y="f51"/>
                    </a:lnTo>
                    <a:lnTo>
                      <a:pt x="f56" y="f50"/>
                    </a:lnTo>
                    <a:lnTo>
                      <a:pt x="f57" y="f49"/>
                    </a:lnTo>
                    <a:lnTo>
                      <a:pt x="f5" y="f48"/>
                    </a:lnTo>
                    <a:lnTo>
                      <a:pt x="f58" y="f6"/>
                    </a:lnTo>
                    <a:lnTo>
                      <a:pt x="f1" y="f4"/>
                    </a:lnTo>
                    <a:lnTo>
                      <a:pt x="f1" y="f59"/>
                    </a:lnTo>
                    <a:lnTo>
                      <a:pt x="f58" y="f60"/>
                    </a:lnTo>
                    <a:lnTo>
                      <a:pt x="f5" y="f61"/>
                    </a:lnTo>
                    <a:lnTo>
                      <a:pt x="f3" y="f62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6904080" y="5572080"/>
                <a:ext cx="1442880" cy="846359"/>
              </a:xfrm>
              <a:custGeom>
                <a:avLst/>
                <a:gdLst>
                  <a:gd name="f0" fmla="val 180"/>
                  <a:gd name="f1" fmla="val 0"/>
                  <a:gd name="f2" fmla="val 909"/>
                  <a:gd name="f3" fmla="val 533"/>
                  <a:gd name="f4" fmla="val 616"/>
                  <a:gd name="f5" fmla="val 18"/>
                  <a:gd name="f6" fmla="val 724"/>
                  <a:gd name="f7" fmla="val 60"/>
                  <a:gd name="f8" fmla="val 765"/>
                  <a:gd name="f9" fmla="val 84"/>
                  <a:gd name="f10" fmla="val 807"/>
                  <a:gd name="f11" fmla="val 114"/>
                  <a:gd name="f12" fmla="val 837"/>
                  <a:gd name="f13" fmla="val 144"/>
                  <a:gd name="f14" fmla="val 861"/>
                  <a:gd name="f15" fmla="val 873"/>
                  <a:gd name="f16" fmla="val 216"/>
                  <a:gd name="f17" fmla="val 879"/>
                  <a:gd name="f18" fmla="val 258"/>
                  <a:gd name="f19" fmla="val 311"/>
                  <a:gd name="f20" fmla="val 843"/>
                  <a:gd name="f21" fmla="val 359"/>
                  <a:gd name="f22" fmla="val 401"/>
                  <a:gd name="f23" fmla="val 753"/>
                  <a:gd name="f24" fmla="val 443"/>
                  <a:gd name="f25" fmla="val 694"/>
                  <a:gd name="f26" fmla="val 473"/>
                  <a:gd name="f27" fmla="val 622"/>
                  <a:gd name="f28" fmla="val 497"/>
                  <a:gd name="f29" fmla="val 538"/>
                  <a:gd name="f30" fmla="val 509"/>
                  <a:gd name="f31" fmla="val 455"/>
                  <a:gd name="f32" fmla="val 515"/>
                  <a:gd name="f33" fmla="val 371"/>
                  <a:gd name="f34" fmla="val 287"/>
                  <a:gd name="f35" fmla="val 215"/>
                  <a:gd name="f36" fmla="val 156"/>
                  <a:gd name="f37" fmla="val 102"/>
                  <a:gd name="f38" fmla="val 66"/>
                  <a:gd name="f39" fmla="val 36"/>
                  <a:gd name="f40" fmla="val 30"/>
                  <a:gd name="f41" fmla="val 222"/>
                  <a:gd name="f42" fmla="val 48"/>
                  <a:gd name="f43" fmla="val 186"/>
                  <a:gd name="f44" fmla="val 90"/>
                  <a:gd name="f45" fmla="val 126"/>
                  <a:gd name="f46" fmla="val 6"/>
                  <a:gd name="f47" fmla="val 12"/>
                  <a:gd name="f48" fmla="val 365"/>
                  <a:gd name="f49" fmla="val 78"/>
                  <a:gd name="f50" fmla="val 413"/>
                  <a:gd name="f51" fmla="val 132"/>
                  <a:gd name="f52" fmla="val 449"/>
                  <a:gd name="f53" fmla="val 203"/>
                  <a:gd name="f54" fmla="val 485"/>
                  <a:gd name="f55" fmla="val 275"/>
                  <a:gd name="f56" fmla="val 527"/>
                  <a:gd name="f57" fmla="val 544"/>
                  <a:gd name="f58" fmla="val 634"/>
                  <a:gd name="f59" fmla="val 712"/>
                  <a:gd name="f60" fmla="val 777"/>
                  <a:gd name="f61" fmla="val 831"/>
                  <a:gd name="f62" fmla="val 897"/>
                  <a:gd name="f63" fmla="val 903"/>
                  <a:gd name="f64" fmla="val 885"/>
                  <a:gd name="f65" fmla="val 174"/>
                  <a:gd name="f66" fmla="val 825"/>
                  <a:gd name="f67" fmla="val 783"/>
                  <a:gd name="f68" fmla="val 735"/>
                  <a:gd name="f69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09" h="533">
                    <a:moveTo>
                      <a:pt x="f4" y="f1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0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5" y="f19"/>
                    </a:lnTo>
                    <a:lnTo>
                      <a:pt x="f20" y="f21"/>
                    </a:lnTo>
                    <a:lnTo>
                      <a:pt x="f10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0"/>
                    </a:lnTo>
                    <a:lnTo>
                      <a:pt x="f34" y="f28"/>
                    </a:lnTo>
                    <a:lnTo>
                      <a:pt x="f35" y="f26"/>
                    </a:lnTo>
                    <a:lnTo>
                      <a:pt x="f36" y="f24"/>
                    </a:lnTo>
                    <a:lnTo>
                      <a:pt x="f37" y="f22"/>
                    </a:lnTo>
                    <a:lnTo>
                      <a:pt x="f38" y="f21"/>
                    </a:lnTo>
                    <a:lnTo>
                      <a:pt x="f39" y="f19"/>
                    </a:lnTo>
                    <a:lnTo>
                      <a:pt x="f40" y="f18"/>
                    </a:lnTo>
                    <a:lnTo>
                      <a:pt x="f39" y="f41"/>
                    </a:lnTo>
                    <a:lnTo>
                      <a:pt x="f42" y="f43"/>
                    </a:lnTo>
                    <a:lnTo>
                      <a:pt x="f38" y="f36"/>
                    </a:lnTo>
                    <a:lnTo>
                      <a:pt x="f44" y="f45"/>
                    </a:lnTo>
                    <a:lnTo>
                      <a:pt x="f38" y="f11"/>
                    </a:lnTo>
                    <a:lnTo>
                      <a:pt x="f39" y="f13"/>
                    </a:lnTo>
                    <a:lnTo>
                      <a:pt x="f5" y="f0"/>
                    </a:lnTo>
                    <a:lnTo>
                      <a:pt x="f46" y="f16"/>
                    </a:lnTo>
                    <a:lnTo>
                      <a:pt x="f1" y="f18"/>
                    </a:lnTo>
                    <a:lnTo>
                      <a:pt x="f47" y="f19"/>
                    </a:lnTo>
                    <a:lnTo>
                      <a:pt x="f39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30"/>
                    </a:lnTo>
                    <a:lnTo>
                      <a:pt x="f48" y="f56"/>
                    </a:lnTo>
                    <a:lnTo>
                      <a:pt x="f31" y="f3"/>
                    </a:lnTo>
                    <a:lnTo>
                      <a:pt x="f57" y="f56"/>
                    </a:lnTo>
                    <a:lnTo>
                      <a:pt x="f58" y="f30"/>
                    </a:lnTo>
                    <a:lnTo>
                      <a:pt x="f59" y="f54"/>
                    </a:lnTo>
                    <a:lnTo>
                      <a:pt x="f60" y="f52"/>
                    </a:lnTo>
                    <a:lnTo>
                      <a:pt x="f61" y="f50"/>
                    </a:lnTo>
                    <a:lnTo>
                      <a:pt x="f15" y="f48"/>
                    </a:lnTo>
                    <a:lnTo>
                      <a:pt x="f62" y="f19"/>
                    </a:lnTo>
                    <a:lnTo>
                      <a:pt x="f2" y="f18"/>
                    </a:lnTo>
                    <a:lnTo>
                      <a:pt x="f63" y="f16"/>
                    </a:lnTo>
                    <a:lnTo>
                      <a:pt x="f64" y="f65"/>
                    </a:lnTo>
                    <a:lnTo>
                      <a:pt x="f14" y="f51"/>
                    </a:lnTo>
                    <a:lnTo>
                      <a:pt x="f66" y="f37"/>
                    </a:lnTo>
                    <a:lnTo>
                      <a:pt x="f67" y="f38"/>
                    </a:lnTo>
                    <a:lnTo>
                      <a:pt x="f68" y="f69"/>
                    </a:lnTo>
                    <a:lnTo>
                      <a:pt x="f4" y="f1"/>
                    </a:lnTo>
                    <a:lnTo>
                      <a:pt x="f4" y="f1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7245360" y="5543640"/>
                <a:ext cx="579600" cy="104760"/>
              </a:xfrm>
              <a:custGeom>
                <a:avLst/>
                <a:gdLst>
                  <a:gd name="f0" fmla="val 0"/>
                  <a:gd name="f1" fmla="val 365"/>
                  <a:gd name="f2" fmla="val 66"/>
                  <a:gd name="f3" fmla="val 240"/>
                  <a:gd name="f4" fmla="val 18"/>
                  <a:gd name="f5" fmla="val 299"/>
                  <a:gd name="f6" fmla="val 24"/>
                  <a:gd name="f7" fmla="val 359"/>
                  <a:gd name="f8" fmla="val 30"/>
                  <a:gd name="f9" fmla="val 12"/>
                  <a:gd name="f10" fmla="val 305"/>
                  <a:gd name="f11" fmla="val 6"/>
                  <a:gd name="f12" fmla="val 174"/>
                  <a:gd name="f13" fmla="val 114"/>
                  <a:gd name="f14" fmla="val 42"/>
                  <a:gd name="f15" fmla="val 54"/>
                  <a:gd name="f16" fmla="val 4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5" h="6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1" y="f9"/>
                    </a:lnTo>
                    <a:lnTo>
                      <a:pt x="f10" y="f11"/>
                    </a:lnTo>
                    <a:lnTo>
                      <a:pt x="f3" y="f0"/>
                    </a:lnTo>
                    <a:lnTo>
                      <a:pt x="f12" y="f11"/>
                    </a:lnTo>
                    <a:lnTo>
                      <a:pt x="f13" y="f9"/>
                    </a:lnTo>
                    <a:lnTo>
                      <a:pt x="f0" y="f14"/>
                    </a:lnTo>
                    <a:lnTo>
                      <a:pt x="f0" y="f2"/>
                    </a:lnTo>
                    <a:lnTo>
                      <a:pt x="f15" y="f16"/>
                    </a:lnTo>
                    <a:lnTo>
                      <a:pt x="f13" y="f8"/>
                    </a:lnTo>
                    <a:lnTo>
                      <a:pt x="f12" y="f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7085160" y="5648400"/>
                <a:ext cx="104760" cy="75960"/>
              </a:xfrm>
              <a:custGeom>
                <a:avLst/>
                <a:gdLst>
                  <a:gd name="f0" fmla="val 0"/>
                  <a:gd name="f1" fmla="val 66"/>
                  <a:gd name="f2" fmla="val 48"/>
                  <a:gd name="f3" fmla="val 18"/>
                  <a:gd name="f4" fmla="val 24"/>
                  <a:gd name="f5" fmla="val 12"/>
                  <a:gd name="f6" fmla="val 30"/>
                  <a:gd name="f7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66" h="48">
                    <a:moveTo>
                      <a:pt x="f1" y="f3"/>
                    </a:moveTo>
                    <a:lnTo>
                      <a:pt x="f2" y="f0"/>
                    </a:lnTo>
                    <a:lnTo>
                      <a:pt x="f4" y="f5"/>
                    </a:lnTo>
                    <a:lnTo>
                      <a:pt x="f0" y="f6"/>
                    </a:lnTo>
                    <a:lnTo>
                      <a:pt x="f5" y="f2"/>
                    </a:lnTo>
                    <a:lnTo>
                      <a:pt x="f7" y="f6"/>
                    </a:lnTo>
                    <a:lnTo>
                      <a:pt x="f1" y="f3"/>
                    </a:lnTo>
                    <a:lnTo>
                      <a:pt x="f1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7216920" y="5727600"/>
                <a:ext cx="822240" cy="5065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7267680" y="5762520"/>
                <a:ext cx="707760" cy="430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318440" y="5794200"/>
                <a:ext cx="612720" cy="3700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7388280" y="5838840"/>
                <a:ext cx="473040" cy="280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7445519" y="5870520"/>
                <a:ext cx="352440" cy="220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7521480" y="5918040"/>
                <a:ext cx="200160" cy="12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8381879" y="4800600"/>
              <a:ext cx="674641" cy="409680"/>
              <a:chOff x="8381879" y="4800600"/>
              <a:chExt cx="674641" cy="409680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8381879" y="5057640"/>
                <a:ext cx="608040" cy="152640"/>
              </a:xfrm>
              <a:custGeom>
                <a:avLst/>
                <a:gdLst>
                  <a:gd name="f0" fmla="val 0"/>
                  <a:gd name="f1" fmla="val 382"/>
                  <a:gd name="f2" fmla="val 96"/>
                  <a:gd name="f3" fmla="val 209"/>
                  <a:gd name="f4" fmla="val 143"/>
                  <a:gd name="f5" fmla="val 90"/>
                  <a:gd name="f6" fmla="val 83"/>
                  <a:gd name="f7" fmla="val 66"/>
                  <a:gd name="f8" fmla="val 35"/>
                  <a:gd name="f9" fmla="val 36"/>
                  <a:gd name="f10" fmla="val 6"/>
                  <a:gd name="f11" fmla="val 29"/>
                  <a:gd name="f12" fmla="val 42"/>
                  <a:gd name="f13" fmla="val 77"/>
                  <a:gd name="f14" fmla="val 72"/>
                  <a:gd name="f15" fmla="val 137"/>
                  <a:gd name="f16" fmla="val 263"/>
                  <a:gd name="f17" fmla="val 311"/>
                  <a:gd name="f18" fmla="val 84"/>
                  <a:gd name="f19" fmla="val 352"/>
                  <a:gd name="f20" fmla="val 376"/>
                  <a:gd name="f21" fmla="val 346"/>
                  <a:gd name="f22" fmla="val 305"/>
                  <a:gd name="f23" fmla="val 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82" h="96">
                    <a:moveTo>
                      <a:pt x="f3" y="f2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0"/>
                    </a:lnTo>
                    <a:lnTo>
                      <a:pt x="f0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3" y="f2"/>
                    </a:lnTo>
                    <a:lnTo>
                      <a:pt x="f16" y="f5"/>
                    </a:lnTo>
                    <a:lnTo>
                      <a:pt x="f17" y="f18"/>
                    </a:lnTo>
                    <a:lnTo>
                      <a:pt x="f19" y="f7"/>
                    </a:lnTo>
                    <a:lnTo>
                      <a:pt x="f1" y="f12"/>
                    </a:lnTo>
                    <a:lnTo>
                      <a:pt x="f20" y="f12"/>
                    </a:lnTo>
                    <a:lnTo>
                      <a:pt x="f21" y="f7"/>
                    </a:lnTo>
                    <a:lnTo>
                      <a:pt x="f22" y="f23"/>
                    </a:lnTo>
                    <a:lnTo>
                      <a:pt x="f16" y="f5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8437680" y="4800600"/>
                <a:ext cx="409320" cy="85680"/>
              </a:xfrm>
              <a:custGeom>
                <a:avLst/>
                <a:gdLst>
                  <a:gd name="f0" fmla="val 0"/>
                  <a:gd name="f1" fmla="val 258"/>
                  <a:gd name="f2" fmla="val 54"/>
                  <a:gd name="f3" fmla="val 174"/>
                  <a:gd name="f4" fmla="val 216"/>
                  <a:gd name="f5" fmla="val 6"/>
                  <a:gd name="f6" fmla="val 12"/>
                  <a:gd name="f7" fmla="val 252"/>
                  <a:gd name="f8" fmla="val 120"/>
                  <a:gd name="f9" fmla="val 78"/>
                  <a:gd name="f10" fmla="val 36"/>
                  <a:gd name="f11" fmla="val 30"/>
                  <a:gd name="f12" fmla="val 48"/>
                  <a:gd name="f13" fmla="val 1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58" h="54">
                    <a:moveTo>
                      <a:pt x="f3" y="f0"/>
                    </a:moveTo>
                    <a:lnTo>
                      <a:pt x="f4" y="f5"/>
                    </a:lnTo>
                    <a:lnTo>
                      <a:pt x="f1" y="f6"/>
                    </a:lnTo>
                    <a:lnTo>
                      <a:pt x="f7" y="f5"/>
                    </a:lnTo>
                    <a:lnTo>
                      <a:pt x="f4" y="f0"/>
                    </a:lnTo>
                    <a:lnTo>
                      <a:pt x="f3" y="f0"/>
                    </a:lnTo>
                    <a:lnTo>
                      <a:pt x="f8" y="f5"/>
                    </a:lnTo>
                    <a:lnTo>
                      <a:pt x="f9" y="f6"/>
                    </a:lnTo>
                    <a:lnTo>
                      <a:pt x="f10" y="f11"/>
                    </a:lnTo>
                    <a:lnTo>
                      <a:pt x="f0" y="f12"/>
                    </a:lnTo>
                    <a:lnTo>
                      <a:pt x="f5" y="f2"/>
                    </a:lnTo>
                    <a:lnTo>
                      <a:pt x="f10" y="f10"/>
                    </a:lnTo>
                    <a:lnTo>
                      <a:pt x="f9" y="f13"/>
                    </a:lnTo>
                    <a:lnTo>
                      <a:pt x="f8" y="f5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961480" y="4867200"/>
                <a:ext cx="95040" cy="247680"/>
              </a:xfrm>
              <a:custGeom>
                <a:avLst/>
                <a:gdLst>
                  <a:gd name="f0" fmla="val 0"/>
                  <a:gd name="f1" fmla="val 60"/>
                  <a:gd name="f2" fmla="val 156"/>
                  <a:gd name="f3" fmla="val 54"/>
                  <a:gd name="f4" fmla="val 90"/>
                  <a:gd name="f5" fmla="val 48"/>
                  <a:gd name="f6" fmla="val 126"/>
                  <a:gd name="f7" fmla="val 24"/>
                  <a:gd name="f8" fmla="val 30"/>
                  <a:gd name="f9" fmla="val 66"/>
                  <a:gd name="f10" fmla="val 42"/>
                  <a:gd name="f11" fmla="val 18"/>
                  <a:gd name="f12" fmla="val 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60" h="15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2"/>
                    </a:lnTo>
                    <a:lnTo>
                      <a:pt x="f8" y="f2"/>
                    </a:lnTo>
                    <a:lnTo>
                      <a:pt x="f3" y="f6"/>
                    </a:lnTo>
                    <a:lnTo>
                      <a:pt x="f1" y="f4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8" y="f11"/>
                    </a:lnTo>
                    <a:lnTo>
                      <a:pt x="f12" y="f0"/>
                    </a:lnTo>
                    <a:lnTo>
                      <a:pt x="f0" y="f12"/>
                    </a:lnTo>
                    <a:lnTo>
                      <a:pt x="f7" y="f7"/>
                    </a:lnTo>
                    <a:lnTo>
                      <a:pt x="f10" y="f10"/>
                    </a:lnTo>
                    <a:lnTo>
                      <a:pt x="f5" y="f9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532720" y="5153040"/>
                <a:ext cx="304920" cy="28440"/>
              </a:xfrm>
              <a:custGeom>
                <a:avLst/>
                <a:gdLst>
                  <a:gd name="f0" fmla="val 0"/>
                  <a:gd name="f1" fmla="val 192"/>
                  <a:gd name="f2" fmla="val 18"/>
                  <a:gd name="f3" fmla="val 114"/>
                  <a:gd name="f4" fmla="val 12"/>
                  <a:gd name="f5" fmla="val 72"/>
                  <a:gd name="f6" fmla="val 6"/>
                  <a:gd name="f7" fmla="val 30"/>
                  <a:gd name="f8" fmla="val 54"/>
                  <a:gd name="f9" fmla="val 156"/>
                  <a:gd name="f10" fmla="val 186"/>
                  <a:gd name="f11" fmla="val 15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92" h="18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0"/>
                    </a:lnTo>
                    <a:lnTo>
                      <a:pt x="f0" y="f0"/>
                    </a:lnTo>
                    <a:lnTo>
                      <a:pt x="f8" y="f4"/>
                    </a:lnTo>
                    <a:lnTo>
                      <a:pt x="f3" y="f2"/>
                    </a:lnTo>
                    <a:lnTo>
                      <a:pt x="f9" y="f2"/>
                    </a:lnTo>
                    <a:lnTo>
                      <a:pt x="f1" y="f4"/>
                    </a:lnTo>
                    <a:lnTo>
                      <a:pt x="f10" y="f0"/>
                    </a:lnTo>
                    <a:lnTo>
                      <a:pt x="f11" y="f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8420040" y="4829040"/>
                <a:ext cx="255600" cy="295560"/>
              </a:xfrm>
              <a:custGeom>
                <a:avLst/>
                <a:gdLst>
                  <a:gd name="f0" fmla="val 0"/>
                  <a:gd name="f1" fmla="val 161"/>
                  <a:gd name="f2" fmla="val 186"/>
                  <a:gd name="f3" fmla="val 11"/>
                  <a:gd name="f4" fmla="val 114"/>
                  <a:gd name="f5" fmla="val 17"/>
                  <a:gd name="f6" fmla="val 96"/>
                  <a:gd name="f7" fmla="val 23"/>
                  <a:gd name="f8" fmla="val 78"/>
                  <a:gd name="f9" fmla="val 53"/>
                  <a:gd name="f10" fmla="val 42"/>
                  <a:gd name="f11" fmla="val 101"/>
                  <a:gd name="f12" fmla="val 18"/>
                  <a:gd name="f13" fmla="val 155"/>
                  <a:gd name="f14" fmla="val 6"/>
                  <a:gd name="f15" fmla="val 95"/>
                  <a:gd name="f16" fmla="val 12"/>
                  <a:gd name="f17" fmla="val 47"/>
                  <a:gd name="f18" fmla="val 36"/>
                  <a:gd name="f19" fmla="val 72"/>
                  <a:gd name="f20" fmla="val 5"/>
                  <a:gd name="f21" fmla="val 90"/>
                  <a:gd name="f22" fmla="val 150"/>
                  <a:gd name="f23" fmla="val 168"/>
                  <a:gd name="f24" fmla="val 41"/>
                  <a:gd name="f25" fmla="val 65"/>
                  <a:gd name="f26" fmla="val 13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61" h="18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" y="f0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21"/>
                    </a:lnTo>
                    <a:lnTo>
                      <a:pt x="f0" y="f4"/>
                    </a:lnTo>
                    <a:lnTo>
                      <a:pt x="f3" y="f22"/>
                    </a:lnTo>
                    <a:lnTo>
                      <a:pt x="f7" y="f23"/>
                    </a:lnTo>
                    <a:lnTo>
                      <a:pt x="f24" y="f2"/>
                    </a:lnTo>
                    <a:lnTo>
                      <a:pt x="f25" y="f2"/>
                    </a:lnTo>
                    <a:lnTo>
                      <a:pt x="f24" y="f23"/>
                    </a:lnTo>
                    <a:lnTo>
                      <a:pt x="f7" y="f22"/>
                    </a:lnTo>
                    <a:lnTo>
                      <a:pt x="f5" y="f2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8713800" y="4829040"/>
                <a:ext cx="295200" cy="333360"/>
              </a:xfrm>
              <a:custGeom>
                <a:avLst/>
                <a:gdLst>
                  <a:gd name="f0" fmla="val 180"/>
                  <a:gd name="f1" fmla="val 0"/>
                  <a:gd name="f2" fmla="val 185"/>
                  <a:gd name="f3" fmla="val 210"/>
                  <a:gd name="f4" fmla="val 6"/>
                  <a:gd name="f5" fmla="val 66"/>
                  <a:gd name="f6" fmla="val 12"/>
                  <a:gd name="f7" fmla="val 119"/>
                  <a:gd name="f8" fmla="val 36"/>
                  <a:gd name="f9" fmla="val 155"/>
                  <a:gd name="f10" fmla="val 72"/>
                  <a:gd name="f11" fmla="val 161"/>
                  <a:gd name="f12" fmla="val 90"/>
                  <a:gd name="f13" fmla="val 167"/>
                  <a:gd name="f14" fmla="val 114"/>
                  <a:gd name="f15" fmla="val 138"/>
                  <a:gd name="f16" fmla="val 149"/>
                  <a:gd name="f17" fmla="val 162"/>
                  <a:gd name="f18" fmla="val 198"/>
                  <a:gd name="f19" fmla="val 96"/>
                  <a:gd name="f20" fmla="val 131"/>
                  <a:gd name="f21" fmla="val 192"/>
                  <a:gd name="f22" fmla="val 168"/>
                  <a:gd name="f23" fmla="val 179"/>
                  <a:gd name="f24" fmla="val 144"/>
                  <a:gd name="f25" fmla="val 173"/>
                  <a:gd name="f26" fmla="val 48"/>
                  <a:gd name="f27" fmla="val 3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85" h="210">
                    <a:moveTo>
                      <a:pt x="f1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1" y="f15"/>
                    </a:lnTo>
                    <a:lnTo>
                      <a:pt x="f16" y="f17"/>
                    </a:lnTo>
                    <a:lnTo>
                      <a:pt x="f7" y="f0"/>
                    </a:lnTo>
                    <a:lnTo>
                      <a:pt x="f12" y="f18"/>
                    </a:lnTo>
                    <a:lnTo>
                      <a:pt x="f19" y="f3"/>
                    </a:lnTo>
                    <a:lnTo>
                      <a:pt x="f20" y="f21"/>
                    </a:lnTo>
                    <a:lnTo>
                      <a:pt x="f11" y="f22"/>
                    </a:lnTo>
                    <a:lnTo>
                      <a:pt x="f23" y="f24"/>
                    </a:lnTo>
                    <a:lnTo>
                      <a:pt x="f2" y="f14"/>
                    </a:lnTo>
                    <a:lnTo>
                      <a:pt x="f23" y="f12"/>
                    </a:lnTo>
                    <a:lnTo>
                      <a:pt x="f25" y="f5"/>
                    </a:lnTo>
                    <a:lnTo>
                      <a:pt x="f9" y="f26"/>
                    </a:lnTo>
                    <a:lnTo>
                      <a:pt x="f20" y="f27"/>
                    </a:lnTo>
                    <a:lnTo>
                      <a:pt x="f10" y="f4"/>
                    </a:lnTo>
                    <a:lnTo>
                      <a:pt x="f1" y="f1"/>
                    </a:lnTo>
                    <a:lnTo>
                      <a:pt x="f1" y="f4"/>
                    </a:lnTo>
                    <a:lnTo>
                      <a:pt x="f1" y="f4"/>
                    </a:lnTo>
                    <a:lnTo>
                      <a:pt x="f1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8485200" y="4854600"/>
                <a:ext cx="474480" cy="295200"/>
              </a:xfrm>
              <a:custGeom>
                <a:avLst/>
                <a:gdLst>
                  <a:gd name="f0" fmla="val 180"/>
                  <a:gd name="f1" fmla="val 0"/>
                  <a:gd name="f2" fmla="val 299"/>
                  <a:gd name="f3" fmla="val 186"/>
                  <a:gd name="f4" fmla="val 150"/>
                  <a:gd name="f5" fmla="val 90"/>
                  <a:gd name="f6" fmla="val 6"/>
                  <a:gd name="f7" fmla="val 42"/>
                  <a:gd name="f8" fmla="val 30"/>
                  <a:gd name="f9" fmla="val 12"/>
                  <a:gd name="f10" fmla="val 54"/>
                  <a:gd name="f11" fmla="val 72"/>
                  <a:gd name="f12" fmla="val 108"/>
                  <a:gd name="f13" fmla="val 126"/>
                  <a:gd name="f14" fmla="val 156"/>
                  <a:gd name="f15" fmla="val 209"/>
                  <a:gd name="f16" fmla="val 257"/>
                  <a:gd name="f17" fmla="val 287"/>
                  <a:gd name="f18" fmla="val 96"/>
                  <a:gd name="f19" fmla="val 174"/>
                  <a:gd name="f20" fmla="val 48"/>
                  <a:gd name="f21" fmla="val 18"/>
                  <a:gd name="f22" fmla="val 203"/>
                  <a:gd name="f23" fmla="val 251"/>
                  <a:gd name="f24" fmla="val 281"/>
                  <a:gd name="f25" fmla="val 29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99" h="186">
                    <a:moveTo>
                      <a:pt x="f4" y="f1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6" y="f11"/>
                    </a:lnTo>
                    <a:lnTo>
                      <a:pt x="f1" y="f5"/>
                    </a:lnTo>
                    <a:lnTo>
                      <a:pt x="f6" y="f12"/>
                    </a:lnTo>
                    <a:lnTo>
                      <a:pt x="f9" y="f13"/>
                    </a:lnTo>
                    <a:lnTo>
                      <a:pt x="f7" y="f14"/>
                    </a:lnTo>
                    <a:lnTo>
                      <a:pt x="f5" y="f0"/>
                    </a:lnTo>
                    <a:lnTo>
                      <a:pt x="f4" y="f3"/>
                    </a:lnTo>
                    <a:lnTo>
                      <a:pt x="f15" y="f0"/>
                    </a:lnTo>
                    <a:lnTo>
                      <a:pt x="f16" y="f14"/>
                    </a:lnTo>
                    <a:lnTo>
                      <a:pt x="f17" y="f13"/>
                    </a:lnTo>
                    <a:lnTo>
                      <a:pt x="f2" y="f12"/>
                    </a:lnTo>
                    <a:lnTo>
                      <a:pt x="f2" y="f5"/>
                    </a:lnTo>
                    <a:lnTo>
                      <a:pt x="f2" y="f11"/>
                    </a:lnTo>
                    <a:lnTo>
                      <a:pt x="f17" y="f10"/>
                    </a:lnTo>
                    <a:lnTo>
                      <a:pt x="f16" y="f8"/>
                    </a:lnTo>
                    <a:lnTo>
                      <a:pt x="f15" y="f6"/>
                    </a:lnTo>
                    <a:lnTo>
                      <a:pt x="f4" y="f1"/>
                    </a:lnTo>
                    <a:lnTo>
                      <a:pt x="f4" y="f1"/>
                    </a:lnTo>
                    <a:close/>
                    <a:moveTo>
                      <a:pt x="f4" y="f0"/>
                    </a:moveTo>
                    <a:lnTo>
                      <a:pt x="f18" y="f19"/>
                    </a:lnTo>
                    <a:lnTo>
                      <a:pt x="f20" y="f14"/>
                    </a:lnTo>
                    <a:lnTo>
                      <a:pt x="f21" y="f13"/>
                    </a:lnTo>
                    <a:lnTo>
                      <a:pt x="f9" y="f12"/>
                    </a:lnTo>
                    <a:lnTo>
                      <a:pt x="f6" y="f5"/>
                    </a:lnTo>
                    <a:lnTo>
                      <a:pt x="f9" y="f11"/>
                    </a:lnTo>
                    <a:lnTo>
                      <a:pt x="f21" y="f10"/>
                    </a:lnTo>
                    <a:lnTo>
                      <a:pt x="f20" y="f8"/>
                    </a:lnTo>
                    <a:lnTo>
                      <a:pt x="f18" y="f9"/>
                    </a:lnTo>
                    <a:lnTo>
                      <a:pt x="f4" y="f6"/>
                    </a:lnTo>
                    <a:lnTo>
                      <a:pt x="f22" y="f9"/>
                    </a:lnTo>
                    <a:lnTo>
                      <a:pt x="f23" y="f8"/>
                    </a:lnTo>
                    <a:lnTo>
                      <a:pt x="f24" y="f10"/>
                    </a:lnTo>
                    <a:lnTo>
                      <a:pt x="f25" y="f11"/>
                    </a:lnTo>
                    <a:lnTo>
                      <a:pt x="f25" y="f5"/>
                    </a:lnTo>
                    <a:lnTo>
                      <a:pt x="f25" y="f12"/>
                    </a:lnTo>
                    <a:lnTo>
                      <a:pt x="f24" y="f13"/>
                    </a:lnTo>
                    <a:lnTo>
                      <a:pt x="f23" y="f14"/>
                    </a:lnTo>
                    <a:lnTo>
                      <a:pt x="f22" y="f19"/>
                    </a:lnTo>
                    <a:lnTo>
                      <a:pt x="f4" y="f0"/>
                    </a:lnTo>
                    <a:lnTo>
                      <a:pt x="f4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8542440" y="4897440"/>
                <a:ext cx="360359" cy="209520"/>
                <a:chOff x="8542440" y="4897440"/>
                <a:chExt cx="360359" cy="209520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8542440" y="4897440"/>
                  <a:ext cx="360359" cy="209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8577360" y="4919760"/>
                  <a:ext cx="288720" cy="1620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>
                  <a:off x="8621640" y="4935600"/>
                  <a:ext cx="198360" cy="12996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>
                  <a:off x="8664480" y="4960800"/>
                  <a:ext cx="115920" cy="7488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</p:grpSp>
        </p:grpSp>
      </p:grpSp>
      <p:sp>
        <p:nvSpPr>
          <p:cNvPr id="67" name="Заголовок 66"/>
          <p:cNvSpPr txBox="1">
            <a:spLocks noGrp="1"/>
          </p:cNvSpPr>
          <p:nvPr>
            <p:ph type="title"/>
          </p:nvPr>
        </p:nvSpPr>
        <p:spPr>
          <a:xfrm>
            <a:off x="457200" y="1306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8" name="Текст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9FF99"/>
              </a:buClr>
              <a:buSzPct val="80000"/>
              <a:buFont typeface="Wingdings" pitchFamily="2"/>
              <a:buChar char="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ECFF"/>
              </a:buClr>
              <a:buSzPct val="50000"/>
              <a:buFont typeface="Wingdings" pitchFamily="2"/>
              <a:buChar char="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8E4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AFE1FF"/>
              </a:buClr>
              <a:buSzPct val="50000"/>
              <a:buFont typeface="Wingdings" pitchFamily="2"/>
              <a:buChar char="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FF99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FF99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FF99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FF99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FF99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9" name="Дата 68"/>
          <p:cNvSpPr txBox="1">
            <a:spLocks noGrp="1"/>
          </p:cNvSpPr>
          <p:nvPr>
            <p:ph type="dt" sz="half" idx="2"/>
          </p:nvPr>
        </p:nvSpPr>
        <p:spPr>
          <a:xfrm>
            <a:off x="456839" y="624456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0" name="Нижний колонтитул 69"/>
          <p:cNvSpPr txBox="1">
            <a:spLocks noGrp="1"/>
          </p:cNvSpPr>
          <p:nvPr>
            <p:ph type="ftr" sz="quarter" idx="3"/>
          </p:nvPr>
        </p:nvSpPr>
        <p:spPr>
          <a:xfrm>
            <a:off x="3124079" y="624456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1" name="Номер слайда 70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56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869AB03-D03F-4677-88A2-FBDCFC7BB32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CCEC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40" y="4267080"/>
            <a:ext cx="9140760" cy="2590919"/>
            <a:chOff x="3240" y="4267080"/>
            <a:chExt cx="9140760" cy="2590919"/>
          </a:xfrm>
        </p:grpSpPr>
        <p:sp>
          <p:nvSpPr>
            <p:cNvPr id="3" name="Полилиния 2"/>
            <p:cNvSpPr/>
            <p:nvPr/>
          </p:nvSpPr>
          <p:spPr>
            <a:xfrm>
              <a:off x="3240" y="4267080"/>
              <a:ext cx="9140760" cy="2590919"/>
            </a:xfrm>
            <a:custGeom>
              <a:avLst/>
              <a:gdLst>
                <a:gd name="f0" fmla="val 0"/>
                <a:gd name="f1" fmla="val 5740"/>
                <a:gd name="f2" fmla="val 431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40" h="4316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600880" y="5897519"/>
              <a:ext cx="1256760" cy="827281"/>
              <a:chOff x="5600880" y="5897519"/>
              <a:chExt cx="1256760" cy="827281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5852880" y="6048360"/>
                <a:ext cx="844199" cy="5191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5916600" y="6095880"/>
                <a:ext cx="717120" cy="4366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6005519" y="6146640"/>
                <a:ext cx="545760" cy="328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68880" y="6184800"/>
                <a:ext cx="415440" cy="252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6122880" y="6226199"/>
                <a:ext cx="304560" cy="169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5676840" y="5897519"/>
                <a:ext cx="607680" cy="255600"/>
              </a:xfrm>
              <a:custGeom>
                <a:avLst/>
                <a:gdLst>
                  <a:gd name="f0" fmla="val 0"/>
                  <a:gd name="f1" fmla="val 382"/>
                  <a:gd name="f2" fmla="val 161"/>
                  <a:gd name="f3" fmla="val 376"/>
                  <a:gd name="f4" fmla="val 12"/>
                  <a:gd name="f5" fmla="val 257"/>
                  <a:gd name="f6" fmla="val 24"/>
                  <a:gd name="f7" fmla="val 149"/>
                  <a:gd name="f8" fmla="val 54"/>
                  <a:gd name="f9" fmla="val 101"/>
                  <a:gd name="f10" fmla="val 77"/>
                  <a:gd name="f11" fmla="val 59"/>
                  <a:gd name="f12" fmla="val 131"/>
                  <a:gd name="f13" fmla="val 137"/>
                  <a:gd name="f14" fmla="val 29"/>
                  <a:gd name="f15" fmla="val 107"/>
                  <a:gd name="f16" fmla="val 65"/>
                  <a:gd name="f17" fmla="val 83"/>
                  <a:gd name="f18" fmla="val 155"/>
                  <a:gd name="f19" fmla="val 3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82" h="16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9"/>
                    </a:lnTo>
                    <a:lnTo>
                      <a:pt x="f6" y="f12"/>
                    </a:lnTo>
                    <a:lnTo>
                      <a:pt x="f0" y="f2"/>
                    </a:lnTo>
                    <a:lnTo>
                      <a:pt x="f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5" y="f4"/>
                    </a:lnTo>
                    <a:lnTo>
                      <a:pt x="f3" y="f0"/>
                    </a:lnTo>
                    <a:lnTo>
                      <a:pt x="f3" y="f0"/>
                    </a:lnTo>
                    <a:lnTo>
                      <a:pt x="f1" y="f0"/>
                    </a:lnTo>
                    <a:lnTo>
                      <a:pt x="f1" y="f4"/>
                    </a:lnTo>
                    <a:lnTo>
                      <a:pt x="f3" y="f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5867279" y="6620040"/>
                <a:ext cx="704520" cy="104760"/>
              </a:xfrm>
              <a:custGeom>
                <a:avLst/>
                <a:gdLst>
                  <a:gd name="f0" fmla="val 0"/>
                  <a:gd name="f1" fmla="val 443"/>
                  <a:gd name="f2" fmla="val 66"/>
                  <a:gd name="f3" fmla="val 257"/>
                  <a:gd name="f4" fmla="val 54"/>
                  <a:gd name="f5" fmla="val 353"/>
                  <a:gd name="f6" fmla="val 48"/>
                  <a:gd name="f7" fmla="val 24"/>
                  <a:gd name="f8" fmla="val 36"/>
                  <a:gd name="f9" fmla="val 60"/>
                  <a:gd name="f10" fmla="val 186"/>
                  <a:gd name="f11" fmla="val 120"/>
                  <a:gd name="f12" fmla="val 1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43" h="66">
                    <a:moveTo>
                      <a:pt x="f3" y="f4"/>
                    </a:moveTo>
                    <a:lnTo>
                      <a:pt x="f5" y="f6"/>
                    </a:lnTo>
                    <a:lnTo>
                      <a:pt x="f1" y="f7"/>
                    </a:lnTo>
                    <a:lnTo>
                      <a:pt x="f1" y="f8"/>
                    </a:lnTo>
                    <a:lnTo>
                      <a:pt x="f5" y="f9"/>
                    </a:lnTo>
                    <a:lnTo>
                      <a:pt x="f3" y="f2"/>
                    </a:lnTo>
                    <a:lnTo>
                      <a:pt x="f10" y="f9"/>
                    </a:lnTo>
                    <a:lnTo>
                      <a:pt x="f11" y="f6"/>
                    </a:lnTo>
                    <a:lnTo>
                      <a:pt x="f9" y="f8"/>
                    </a:lnTo>
                    <a:lnTo>
                      <a:pt x="f0" y="f12"/>
                    </a:lnTo>
                    <a:lnTo>
                      <a:pt x="f0" y="f0"/>
                    </a:lnTo>
                    <a:lnTo>
                      <a:pt x="f4" y="f7"/>
                    </a:lnTo>
                    <a:lnTo>
                      <a:pt x="f11" y="f8"/>
                    </a:lnTo>
                    <a:lnTo>
                      <a:pt x="f10" y="f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5600880" y="6200640"/>
                <a:ext cx="141120" cy="343080"/>
              </a:xfrm>
              <a:custGeom>
                <a:avLst/>
                <a:gdLst>
                  <a:gd name="f0" fmla="val 180"/>
                  <a:gd name="f1" fmla="val 0"/>
                  <a:gd name="f2" fmla="val 89"/>
                  <a:gd name="f3" fmla="val 216"/>
                  <a:gd name="f4" fmla="val 12"/>
                  <a:gd name="f5" fmla="val 66"/>
                  <a:gd name="f6" fmla="val 18"/>
                  <a:gd name="f7" fmla="val 108"/>
                  <a:gd name="f8" fmla="val 36"/>
                  <a:gd name="f9" fmla="val 144"/>
                  <a:gd name="f10" fmla="val 60"/>
                  <a:gd name="f11" fmla="val 72"/>
                  <a:gd name="f12" fmla="val 42"/>
                  <a:gd name="f13" fmla="val 6"/>
                  <a:gd name="f14" fmla="val 3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9" h="216">
                    <a:moveTo>
                      <a:pt x="f4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0"/>
                    </a:lnTo>
                    <a:lnTo>
                      <a:pt x="f2" y="f3"/>
                    </a:lnTo>
                    <a:lnTo>
                      <a:pt x="f11" y="f3"/>
                    </a:lnTo>
                    <a:lnTo>
                      <a:pt x="f12" y="f0"/>
                    </a:lnTo>
                    <a:lnTo>
                      <a:pt x="f6" y="f9"/>
                    </a:lnTo>
                    <a:lnTo>
                      <a:pt x="f13" y="f7"/>
                    </a:lnTo>
                    <a:lnTo>
                      <a:pt x="f1" y="f5"/>
                    </a:lnTo>
                    <a:lnTo>
                      <a:pt x="f1" y="f14"/>
                    </a:lnTo>
                    <a:lnTo>
                      <a:pt x="f4" y="f1"/>
                    </a:lnTo>
                    <a:lnTo>
                      <a:pt x="f14" y="f1"/>
                    </a:lnTo>
                    <a:lnTo>
                      <a:pt x="f6" y="f14"/>
                    </a:lnTo>
                    <a:lnTo>
                      <a:pt x="f4" y="f5"/>
                    </a:lnTo>
                    <a:lnTo>
                      <a:pt x="f4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667120" y="5945040"/>
                <a:ext cx="1190520" cy="731880"/>
              </a:xfrm>
              <a:custGeom>
                <a:avLst/>
                <a:gdLst>
                  <a:gd name="f0" fmla="val 0"/>
                  <a:gd name="f1" fmla="val 747"/>
                  <a:gd name="f2" fmla="val 461"/>
                  <a:gd name="f3" fmla="val 382"/>
                  <a:gd name="f4" fmla="val 443"/>
                  <a:gd name="f5" fmla="val 311"/>
                  <a:gd name="f6" fmla="val 437"/>
                  <a:gd name="f7" fmla="val 245"/>
                  <a:gd name="f8" fmla="val 425"/>
                  <a:gd name="f9" fmla="val 185"/>
                  <a:gd name="f10" fmla="val 407"/>
                  <a:gd name="f11" fmla="val 131"/>
                  <a:gd name="f12" fmla="val 383"/>
                  <a:gd name="f13" fmla="val 83"/>
                  <a:gd name="f14" fmla="val 347"/>
                  <a:gd name="f15" fmla="val 53"/>
                  <a:gd name="f16" fmla="val 30"/>
                  <a:gd name="f17" fmla="val 269"/>
                  <a:gd name="f18" fmla="val 24"/>
                  <a:gd name="f19" fmla="val 227"/>
                  <a:gd name="f20" fmla="val 143"/>
                  <a:gd name="f21" fmla="val 107"/>
                  <a:gd name="f22" fmla="val 77"/>
                  <a:gd name="f23" fmla="val 47"/>
                  <a:gd name="f24" fmla="val 18"/>
                  <a:gd name="f25" fmla="val 12"/>
                  <a:gd name="f26" fmla="val 478"/>
                  <a:gd name="f27" fmla="val 562"/>
                  <a:gd name="f28" fmla="val 41"/>
                  <a:gd name="f29" fmla="val 36"/>
                  <a:gd name="f30" fmla="val 6"/>
                  <a:gd name="f31" fmla="val 305"/>
                  <a:gd name="f32" fmla="val 233"/>
                  <a:gd name="f33" fmla="val 167"/>
                  <a:gd name="f34" fmla="val 113"/>
                  <a:gd name="f35" fmla="val 65"/>
                  <a:gd name="f36" fmla="val 101"/>
                  <a:gd name="f37" fmla="val 137"/>
                  <a:gd name="f38" fmla="val 179"/>
                  <a:gd name="f39" fmla="val 275"/>
                  <a:gd name="f40" fmla="val 317"/>
                  <a:gd name="f41" fmla="val 359"/>
                  <a:gd name="f42" fmla="val 395"/>
                  <a:gd name="f43" fmla="val 419"/>
                  <a:gd name="f44" fmla="val 455"/>
                  <a:gd name="f45" fmla="val 448"/>
                  <a:gd name="f46" fmla="val 508"/>
                  <a:gd name="f47" fmla="val 449"/>
                  <a:gd name="f48" fmla="val 609"/>
                  <a:gd name="f49" fmla="val 413"/>
                  <a:gd name="f50" fmla="val 657"/>
                  <a:gd name="f51" fmla="val 389"/>
                  <a:gd name="f52" fmla="val 693"/>
                  <a:gd name="f53" fmla="val 723"/>
                  <a:gd name="f54" fmla="val 329"/>
                  <a:gd name="f55" fmla="val 293"/>
                  <a:gd name="f56" fmla="val 741"/>
                  <a:gd name="f57" fmla="val 287"/>
                  <a:gd name="f58" fmla="val 729"/>
                  <a:gd name="f59" fmla="val 281"/>
                  <a:gd name="f60" fmla="val 711"/>
                  <a:gd name="f61" fmla="val 681"/>
                  <a:gd name="f62" fmla="val 645"/>
                  <a:gd name="f63" fmla="val 377"/>
                  <a:gd name="f64" fmla="val 604"/>
                  <a:gd name="f65" fmla="val 401"/>
                  <a:gd name="f66" fmla="val 502"/>
                  <a:gd name="f67" fmla="val 431"/>
                  <a:gd name="f68" fmla="val 4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47" h="46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16" y="f9"/>
                    </a:lnTo>
                    <a:lnTo>
                      <a:pt x="f15" y="f20"/>
                    </a:lnTo>
                    <a:lnTo>
                      <a:pt x="f13" y="f21"/>
                    </a:lnTo>
                    <a:lnTo>
                      <a:pt x="f11" y="f22"/>
                    </a:lnTo>
                    <a:lnTo>
                      <a:pt x="f9" y="f23"/>
                    </a:lnTo>
                    <a:lnTo>
                      <a:pt x="f7" y="f16"/>
                    </a:lnTo>
                    <a:lnTo>
                      <a:pt x="f5" y="f24"/>
                    </a:lnTo>
                    <a:lnTo>
                      <a:pt x="f3" y="f25"/>
                    </a:lnTo>
                    <a:lnTo>
                      <a:pt x="f26" y="f24"/>
                    </a:lnTo>
                    <a:lnTo>
                      <a:pt x="f27" y="f28"/>
                    </a:lnTo>
                    <a:lnTo>
                      <a:pt x="f27" y="f29"/>
                    </a:lnTo>
                    <a:lnTo>
                      <a:pt x="f27" y="f16"/>
                    </a:lnTo>
                    <a:lnTo>
                      <a:pt x="f26" y="f30"/>
                    </a:lnTo>
                    <a:lnTo>
                      <a:pt x="f3" y="f0"/>
                    </a:lnTo>
                    <a:lnTo>
                      <a:pt x="f31" y="f30"/>
                    </a:lnTo>
                    <a:lnTo>
                      <a:pt x="f32" y="f24"/>
                    </a:lnTo>
                    <a:lnTo>
                      <a:pt x="f33" y="f28"/>
                    </a:lnTo>
                    <a:lnTo>
                      <a:pt x="f34" y="f35"/>
                    </a:lnTo>
                    <a:lnTo>
                      <a:pt x="f35" y="f36"/>
                    </a:lnTo>
                    <a:lnTo>
                      <a:pt x="f16" y="f37"/>
                    </a:lnTo>
                    <a:lnTo>
                      <a:pt x="f30" y="f38"/>
                    </a:lnTo>
                    <a:lnTo>
                      <a:pt x="f0" y="f19"/>
                    </a:lnTo>
                    <a:lnTo>
                      <a:pt x="f30" y="f39"/>
                    </a:lnTo>
                    <a:lnTo>
                      <a:pt x="f16" y="f40"/>
                    </a:lnTo>
                    <a:lnTo>
                      <a:pt x="f35" y="f41"/>
                    </a:lnTo>
                    <a:lnTo>
                      <a:pt x="f34" y="f42"/>
                    </a:lnTo>
                    <a:lnTo>
                      <a:pt x="f33" y="f43"/>
                    </a:lnTo>
                    <a:lnTo>
                      <a:pt x="f32" y="f4"/>
                    </a:lnTo>
                    <a:lnTo>
                      <a:pt x="f31" y="f44"/>
                    </a:lnTo>
                    <a:lnTo>
                      <a:pt x="f3" y="f2"/>
                    </a:lnTo>
                    <a:lnTo>
                      <a:pt x="f45" y="f44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41"/>
                    </a:lnTo>
                    <a:lnTo>
                      <a:pt x="f53" y="f54"/>
                    </a:lnTo>
                    <a:lnTo>
                      <a:pt x="f1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40"/>
                    </a:lnTo>
                    <a:lnTo>
                      <a:pt x="f61" y="f1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410160" y="5907240"/>
                <a:ext cx="151920" cy="47520"/>
              </a:xfrm>
              <a:custGeom>
                <a:avLst/>
                <a:gdLst>
                  <a:gd name="f0" fmla="val 0"/>
                  <a:gd name="f1" fmla="val 96"/>
                  <a:gd name="f2" fmla="val 30"/>
                  <a:gd name="f3" fmla="val 12"/>
                  <a:gd name="f4" fmla="val 48"/>
                  <a:gd name="f5" fmla="val 18"/>
                  <a:gd name="f6" fmla="val 2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6" h="30">
                    <a:moveTo>
                      <a:pt x="f0" y="f0"/>
                    </a:moveTo>
                    <a:lnTo>
                      <a:pt x="f0" y="f3"/>
                    </a:lnTo>
                    <a:lnTo>
                      <a:pt x="f4" y="f5"/>
                    </a:lnTo>
                    <a:lnTo>
                      <a:pt x="f1" y="f2"/>
                    </a:lnTo>
                    <a:lnTo>
                      <a:pt x="f1" y="f6"/>
                    </a:lnTo>
                    <a:lnTo>
                      <a:pt x="f1" y="f5"/>
                    </a:lnTo>
                    <a:lnTo>
                      <a:pt x="f4" y="f3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08559" y="6267600"/>
                <a:ext cx="132840" cy="83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2819520" y="5764320"/>
              <a:ext cx="2581200" cy="1084320"/>
              <a:chOff x="2819520" y="5764320"/>
              <a:chExt cx="2581200" cy="1084320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3600360" y="6245280"/>
                <a:ext cx="1013039" cy="598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673439" y="6283440"/>
                <a:ext cx="862199" cy="527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716280" y="6316560"/>
                <a:ext cx="795240" cy="474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3759120" y="6345360"/>
                <a:ext cx="704880" cy="4093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3786120" y="6357960"/>
                <a:ext cx="655560" cy="380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3868559" y="6391440"/>
                <a:ext cx="486000" cy="304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3930479" y="6438960"/>
                <a:ext cx="360359" cy="214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4035599" y="6504120"/>
                <a:ext cx="142560" cy="95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103640" y="6067440"/>
                <a:ext cx="712800" cy="295200"/>
              </a:xfrm>
              <a:custGeom>
                <a:avLst/>
                <a:gdLst>
                  <a:gd name="f0" fmla="val 0"/>
                  <a:gd name="f1" fmla="val 448"/>
                  <a:gd name="f2" fmla="val 186"/>
                  <a:gd name="f3" fmla="val 6"/>
                  <a:gd name="f4" fmla="val 78"/>
                  <a:gd name="f5" fmla="val 12"/>
                  <a:gd name="f6" fmla="val 150"/>
                  <a:gd name="f7" fmla="val 18"/>
                  <a:gd name="f8" fmla="val 215"/>
                  <a:gd name="f9" fmla="val 36"/>
                  <a:gd name="f10" fmla="val 275"/>
                  <a:gd name="f11" fmla="val 60"/>
                  <a:gd name="f12" fmla="val 329"/>
                  <a:gd name="f13" fmla="val 84"/>
                  <a:gd name="f14" fmla="val 377"/>
                  <a:gd name="f15" fmla="val 114"/>
                  <a:gd name="f16" fmla="val 419"/>
                  <a:gd name="f17" fmla="val 162"/>
                  <a:gd name="f18" fmla="val 413"/>
                  <a:gd name="f19" fmla="val 126"/>
                  <a:gd name="f20" fmla="val 371"/>
                  <a:gd name="f21" fmla="val 96"/>
                  <a:gd name="f22" fmla="val 323"/>
                  <a:gd name="f23" fmla="val 66"/>
                  <a:gd name="f24" fmla="val 269"/>
                  <a:gd name="f25" fmla="val 48"/>
                  <a:gd name="f26" fmla="val 14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48" h="186">
                    <a:moveTo>
                      <a:pt x="f3" y="f3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6"/>
                    </a:lnTo>
                    <a:lnTo>
                      <a:pt x="f1" y="f2"/>
                    </a:lnTo>
                    <a:lnTo>
                      <a:pt x="f1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5"/>
                    </a:lnTo>
                    <a:lnTo>
                      <a:pt x="f4" y="f3"/>
                    </a:lnTo>
                    <a:lnTo>
                      <a:pt x="f3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3"/>
                    </a:lnTo>
                    <a:lnTo>
                      <a:pt x="f0" y="f3"/>
                    </a:lnTo>
                    <a:lnTo>
                      <a:pt x="f3" y="f3"/>
                    </a:lnTo>
                    <a:lnTo>
                      <a:pt x="f3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3400560" y="6114959"/>
                <a:ext cx="1415880" cy="733679"/>
              </a:xfrm>
              <a:custGeom>
                <a:avLst/>
                <a:gdLst>
                  <a:gd name="f0" fmla="val 0"/>
                  <a:gd name="f1" fmla="val 890"/>
                  <a:gd name="f2" fmla="val 462"/>
                  <a:gd name="f3" fmla="val 23"/>
                  <a:gd name="f4" fmla="val 276"/>
                  <a:gd name="f5" fmla="val 29"/>
                  <a:gd name="f6" fmla="val 222"/>
                  <a:gd name="f7" fmla="val 59"/>
                  <a:gd name="f8" fmla="val 174"/>
                  <a:gd name="f9" fmla="val 95"/>
                  <a:gd name="f10" fmla="val 132"/>
                  <a:gd name="f11" fmla="val 149"/>
                  <a:gd name="f12" fmla="val 96"/>
                  <a:gd name="f13" fmla="val 209"/>
                  <a:gd name="f14" fmla="val 60"/>
                  <a:gd name="f15" fmla="val 281"/>
                  <a:gd name="f16" fmla="val 36"/>
                  <a:gd name="f17" fmla="val 364"/>
                  <a:gd name="f18" fmla="val 24"/>
                  <a:gd name="f19" fmla="val 448"/>
                  <a:gd name="f20" fmla="val 18"/>
                  <a:gd name="f21" fmla="val 532"/>
                  <a:gd name="f22" fmla="val 609"/>
                  <a:gd name="f23" fmla="val 681"/>
                  <a:gd name="f24" fmla="val 741"/>
                  <a:gd name="f25" fmla="val 795"/>
                  <a:gd name="f26" fmla="val 831"/>
                  <a:gd name="f27" fmla="val 861"/>
                  <a:gd name="f28" fmla="val 867"/>
                  <a:gd name="f29" fmla="val 855"/>
                  <a:gd name="f30" fmla="val 330"/>
                  <a:gd name="f31" fmla="val 378"/>
                  <a:gd name="f32" fmla="val 783"/>
                  <a:gd name="f33" fmla="val 426"/>
                  <a:gd name="f34" fmla="val 723"/>
                  <a:gd name="f35" fmla="val 765"/>
                  <a:gd name="f36" fmla="val 819"/>
                  <a:gd name="f37" fmla="val 884"/>
                  <a:gd name="f38" fmla="val 168"/>
                  <a:gd name="f39" fmla="val 813"/>
                  <a:gd name="f40" fmla="val 120"/>
                  <a:gd name="f41" fmla="val 759"/>
                  <a:gd name="f42" fmla="val 84"/>
                  <a:gd name="f43" fmla="val 693"/>
                  <a:gd name="f44" fmla="val 48"/>
                  <a:gd name="f45" fmla="val 621"/>
                  <a:gd name="f46" fmla="val 538"/>
                  <a:gd name="f47" fmla="val 6"/>
                  <a:gd name="f48" fmla="val 358"/>
                  <a:gd name="f49" fmla="val 275"/>
                  <a:gd name="f50" fmla="val 197"/>
                  <a:gd name="f51" fmla="val 131"/>
                  <a:gd name="f52" fmla="val 77"/>
                  <a:gd name="f53" fmla="val 35"/>
                  <a:gd name="f54" fmla="val 12"/>
                  <a:gd name="f55" fmla="val 71"/>
                  <a:gd name="f56" fmla="val 125"/>
                  <a:gd name="f57" fmla="val 167"/>
                  <a:gd name="f58" fmla="val 10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90" h="462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8"/>
                    </a:lnTo>
                    <a:lnTo>
                      <a:pt x="f22" y="f16"/>
                    </a:lnTo>
                    <a:lnTo>
                      <a:pt x="f23" y="f14"/>
                    </a:lnTo>
                    <a:lnTo>
                      <a:pt x="f24" y="f12"/>
                    </a:lnTo>
                    <a:lnTo>
                      <a:pt x="f25" y="f10"/>
                    </a:lnTo>
                    <a:lnTo>
                      <a:pt x="f26" y="f8"/>
                    </a:lnTo>
                    <a:lnTo>
                      <a:pt x="f27" y="f6"/>
                    </a:lnTo>
                    <a:lnTo>
                      <a:pt x="f28" y="f4"/>
                    </a:lnTo>
                    <a:lnTo>
                      <a:pt x="f29" y="f30"/>
                    </a:lnTo>
                    <a:lnTo>
                      <a:pt x="f26" y="f31"/>
                    </a:lnTo>
                    <a:lnTo>
                      <a:pt x="f32" y="f33"/>
                    </a:lnTo>
                    <a:lnTo>
                      <a:pt x="f34" y="f2"/>
                    </a:lnTo>
                    <a:lnTo>
                      <a:pt x="f35" y="f2"/>
                    </a:lnTo>
                    <a:lnTo>
                      <a:pt x="f36" y="f33"/>
                    </a:lnTo>
                    <a:lnTo>
                      <a:pt x="f29" y="f31"/>
                    </a:lnTo>
                    <a:lnTo>
                      <a:pt x="f37" y="f30"/>
                    </a:lnTo>
                    <a:lnTo>
                      <a:pt x="f1" y="f4"/>
                    </a:lnTo>
                    <a:lnTo>
                      <a:pt x="f37" y="f6"/>
                    </a:lnTo>
                    <a:lnTo>
                      <a:pt x="f29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18"/>
                    </a:lnTo>
                    <a:lnTo>
                      <a:pt x="f46" y="f47"/>
                    </a:lnTo>
                    <a:lnTo>
                      <a:pt x="f19" y="f0"/>
                    </a:lnTo>
                    <a:lnTo>
                      <a:pt x="f48" y="f47"/>
                    </a:lnTo>
                    <a:lnTo>
                      <a:pt x="f49" y="f18"/>
                    </a:lnTo>
                    <a:lnTo>
                      <a:pt x="f50" y="f44"/>
                    </a:lnTo>
                    <a:lnTo>
                      <a:pt x="f51" y="f42"/>
                    </a:lnTo>
                    <a:lnTo>
                      <a:pt x="f52" y="f40"/>
                    </a:lnTo>
                    <a:lnTo>
                      <a:pt x="f53" y="f38"/>
                    </a:lnTo>
                    <a:lnTo>
                      <a:pt x="f54" y="f6"/>
                    </a:lnTo>
                    <a:lnTo>
                      <a:pt x="f0" y="f4"/>
                    </a:lnTo>
                    <a:lnTo>
                      <a:pt x="f47" y="f30"/>
                    </a:lnTo>
                    <a:lnTo>
                      <a:pt x="f53" y="f31"/>
                    </a:lnTo>
                    <a:lnTo>
                      <a:pt x="f55" y="f33"/>
                    </a:lnTo>
                    <a:lnTo>
                      <a:pt x="f56" y="f2"/>
                    </a:lnTo>
                    <a:lnTo>
                      <a:pt x="f57" y="f2"/>
                    </a:lnTo>
                    <a:lnTo>
                      <a:pt x="f58" y="f33"/>
                    </a:lnTo>
                    <a:lnTo>
                      <a:pt x="f7" y="f31"/>
                    </a:lnTo>
                    <a:lnTo>
                      <a:pt x="f53" y="f30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3305159" y="6076800"/>
                <a:ext cx="646200" cy="771840"/>
              </a:xfrm>
              <a:custGeom>
                <a:avLst/>
                <a:gdLst>
                  <a:gd name="f0" fmla="val 0"/>
                  <a:gd name="f1" fmla="val 406"/>
                  <a:gd name="f2" fmla="val 486"/>
                  <a:gd name="f3" fmla="val 18"/>
                  <a:gd name="f4" fmla="val 300"/>
                  <a:gd name="f5" fmla="val 24"/>
                  <a:gd name="f6" fmla="val 246"/>
                  <a:gd name="f7" fmla="val 48"/>
                  <a:gd name="f8" fmla="val 198"/>
                  <a:gd name="f9" fmla="val 83"/>
                  <a:gd name="f10" fmla="val 150"/>
                  <a:gd name="f11" fmla="val 131"/>
                  <a:gd name="f12" fmla="val 108"/>
                  <a:gd name="f13" fmla="val 185"/>
                  <a:gd name="f14" fmla="val 72"/>
                  <a:gd name="f15" fmla="val 251"/>
                  <a:gd name="f16" fmla="val 42"/>
                  <a:gd name="f17" fmla="val 329"/>
                  <a:gd name="f18" fmla="val 6"/>
                  <a:gd name="f19" fmla="val 323"/>
                  <a:gd name="f20" fmla="val 12"/>
                  <a:gd name="f21" fmla="val 245"/>
                  <a:gd name="f22" fmla="val 36"/>
                  <a:gd name="f23" fmla="val 179"/>
                  <a:gd name="f24" fmla="val 66"/>
                  <a:gd name="f25" fmla="val 119"/>
                  <a:gd name="f26" fmla="val 102"/>
                  <a:gd name="f27" fmla="val 144"/>
                  <a:gd name="f28" fmla="val 30"/>
                  <a:gd name="f29" fmla="val 192"/>
                  <a:gd name="f30" fmla="val 348"/>
                  <a:gd name="f31" fmla="val 396"/>
                  <a:gd name="f32" fmla="val 444"/>
                  <a:gd name="f33" fmla="val 107"/>
                  <a:gd name="f34" fmla="val 450"/>
                  <a:gd name="f35" fmla="val 402"/>
                  <a:gd name="f36" fmla="val 35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06" h="48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5"/>
                    </a:lnTo>
                    <a:lnTo>
                      <a:pt x="f1" y="f18"/>
                    </a:lnTo>
                    <a:lnTo>
                      <a:pt x="f1" y="f0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14" y="f27"/>
                    </a:lnTo>
                    <a:lnTo>
                      <a:pt x="f28" y="f29"/>
                    </a:lnTo>
                    <a:lnTo>
                      <a:pt x="f18" y="f6"/>
                    </a:lnTo>
                    <a:lnTo>
                      <a:pt x="f0" y="f4"/>
                    </a:lnTo>
                    <a:lnTo>
                      <a:pt x="f18" y="f30"/>
                    </a:lnTo>
                    <a:lnTo>
                      <a:pt x="f28" y="f31"/>
                    </a:lnTo>
                    <a:lnTo>
                      <a:pt x="f24" y="f32"/>
                    </a:lnTo>
                    <a:lnTo>
                      <a:pt x="f33" y="f2"/>
                    </a:lnTo>
                    <a:lnTo>
                      <a:pt x="f11" y="f2"/>
                    </a:lnTo>
                    <a:lnTo>
                      <a:pt x="f9" y="f34"/>
                    </a:lnTo>
                    <a:lnTo>
                      <a:pt x="f7" y="f35"/>
                    </a:lnTo>
                    <a:lnTo>
                      <a:pt x="f5" y="f3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741920" y="6419880"/>
                <a:ext cx="171360" cy="399960"/>
              </a:xfrm>
              <a:custGeom>
                <a:avLst/>
                <a:gdLst>
                  <a:gd name="f0" fmla="val 0"/>
                  <a:gd name="f1" fmla="val 107"/>
                  <a:gd name="f2" fmla="val 252"/>
                  <a:gd name="f3" fmla="val 89"/>
                  <a:gd name="f4" fmla="val 84"/>
                  <a:gd name="f5" fmla="val 83"/>
                  <a:gd name="f6" fmla="val 132"/>
                  <a:gd name="f7" fmla="val 65"/>
                  <a:gd name="f8" fmla="val 174"/>
                  <a:gd name="f9" fmla="val 36"/>
                  <a:gd name="f10" fmla="val 216"/>
                  <a:gd name="f11" fmla="val 18"/>
                  <a:gd name="f12" fmla="val 53"/>
                  <a:gd name="f13" fmla="val 101"/>
                  <a:gd name="f14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7" h="252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0" y="f2"/>
                    </a:lnTo>
                    <a:lnTo>
                      <a:pt x="f11" y="f2"/>
                    </a:lnTo>
                    <a:lnTo>
                      <a:pt x="f12" y="f10"/>
                    </a:lnTo>
                    <a:lnTo>
                      <a:pt x="f5" y="f8"/>
                    </a:lnTo>
                    <a:lnTo>
                      <a:pt x="f13" y="f6"/>
                    </a:lnTo>
                    <a:lnTo>
                      <a:pt x="f1" y="f4"/>
                    </a:lnTo>
                    <a:lnTo>
                      <a:pt x="f13" y="f14"/>
                    </a:lnTo>
                    <a:lnTo>
                      <a:pt x="f3" y="f0"/>
                    </a:lnTo>
                    <a:lnTo>
                      <a:pt x="f7" y="f0"/>
                    </a:lnTo>
                    <a:lnTo>
                      <a:pt x="f5" y="f1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FBA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282840" y="5850000"/>
                <a:ext cx="1325520" cy="237960"/>
              </a:xfrm>
              <a:custGeom>
                <a:avLst/>
                <a:gdLst>
                  <a:gd name="f0" fmla="val 0"/>
                  <a:gd name="f1" fmla="val 835"/>
                  <a:gd name="f2" fmla="val 150"/>
                  <a:gd name="f3" fmla="val 518"/>
                  <a:gd name="f4" fmla="val 18"/>
                  <a:gd name="f5" fmla="val 597"/>
                  <a:gd name="f6" fmla="val 24"/>
                  <a:gd name="f7" fmla="val 682"/>
                  <a:gd name="f8" fmla="val 30"/>
                  <a:gd name="f9" fmla="val 755"/>
                  <a:gd name="f10" fmla="val 42"/>
                  <a:gd name="f11" fmla="val 828"/>
                  <a:gd name="f12" fmla="val 60"/>
                  <a:gd name="f13" fmla="val 761"/>
                  <a:gd name="f14" fmla="val 688"/>
                  <a:gd name="f15" fmla="val 12"/>
                  <a:gd name="f16" fmla="val 603"/>
                  <a:gd name="f17" fmla="val 6"/>
                  <a:gd name="f18" fmla="val 372"/>
                  <a:gd name="f19" fmla="val 232"/>
                  <a:gd name="f20" fmla="val 36"/>
                  <a:gd name="f21" fmla="val 110"/>
                  <a:gd name="f22" fmla="val 78"/>
                  <a:gd name="f23" fmla="val 132"/>
                  <a:gd name="f24" fmla="val 19"/>
                  <a:gd name="f25" fmla="val 122"/>
                  <a:gd name="f26" fmla="val 96"/>
                  <a:gd name="f27" fmla="val 244"/>
                  <a:gd name="f28" fmla="val 54"/>
                  <a:gd name="f29" fmla="val 3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35" h="150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" y="f10"/>
                    </a:lnTo>
                    <a:lnTo>
                      <a:pt x="f13" y="f6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3" y="f0"/>
                    </a:lnTo>
                    <a:lnTo>
                      <a:pt x="f18" y="f15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0" y="f23"/>
                    </a:lnTo>
                    <a:lnTo>
                      <a:pt x="f24" y="f2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8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2963879" y="6116760"/>
                <a:ext cx="271440" cy="731880"/>
              </a:xfrm>
              <a:custGeom>
                <a:avLst/>
                <a:gdLst>
                  <a:gd name="f0" fmla="val 0"/>
                  <a:gd name="f1" fmla="val 171"/>
                  <a:gd name="f2" fmla="val 461"/>
                  <a:gd name="f3" fmla="val 31"/>
                  <a:gd name="f4" fmla="val 263"/>
                  <a:gd name="f5" fmla="val 43"/>
                  <a:gd name="f6" fmla="val 191"/>
                  <a:gd name="f7" fmla="val 67"/>
                  <a:gd name="f8" fmla="val 131"/>
                  <a:gd name="f9" fmla="val 116"/>
                  <a:gd name="f10" fmla="val 72"/>
                  <a:gd name="f11" fmla="val 18"/>
                  <a:gd name="f12" fmla="val 153"/>
                  <a:gd name="f13" fmla="val 86"/>
                  <a:gd name="f14" fmla="val 60"/>
                  <a:gd name="f15" fmla="val 120"/>
                  <a:gd name="f16" fmla="val 13"/>
                  <a:gd name="f17" fmla="val 6"/>
                  <a:gd name="f18" fmla="val 317"/>
                  <a:gd name="f19" fmla="val 25"/>
                  <a:gd name="f20" fmla="val 365"/>
                  <a:gd name="f21" fmla="val 49"/>
                  <a:gd name="f22" fmla="val 413"/>
                  <a:gd name="f23" fmla="val 122"/>
                  <a:gd name="f24" fmla="val 55"/>
                  <a:gd name="f25" fmla="val 3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71" h="46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" y="f11"/>
                    </a:lnTo>
                    <a:lnTo>
                      <a:pt x="f12" y="f0"/>
                    </a:lnTo>
                    <a:lnTo>
                      <a:pt x="f13" y="f14"/>
                    </a:lnTo>
                    <a:lnTo>
                      <a:pt x="f5" y="f15"/>
                    </a:lnTo>
                    <a:lnTo>
                      <a:pt x="f16" y="f6"/>
                    </a:lnTo>
                    <a:lnTo>
                      <a:pt x="f0" y="f4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3" y="f2"/>
                    </a:lnTo>
                    <a:lnTo>
                      <a:pt x="f23" y="f2"/>
                    </a:lnTo>
                    <a:lnTo>
                      <a:pt x="f13" y="f22"/>
                    </a:lnTo>
                    <a:lnTo>
                      <a:pt x="f24" y="f20"/>
                    </a:lnTo>
                    <a:lnTo>
                      <a:pt x="f25" y="f18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684680" y="5954760"/>
                <a:ext cx="571680" cy="893880"/>
              </a:xfrm>
              <a:custGeom>
                <a:avLst/>
                <a:gdLst>
                  <a:gd name="f0" fmla="val 360"/>
                  <a:gd name="f1" fmla="val 0"/>
                  <a:gd name="f2" fmla="val 563"/>
                  <a:gd name="f3" fmla="val 365"/>
                  <a:gd name="f4" fmla="val 353"/>
                  <a:gd name="f5" fmla="val 305"/>
                  <a:gd name="f6" fmla="val 335"/>
                  <a:gd name="f7" fmla="val 251"/>
                  <a:gd name="f8" fmla="val 204"/>
                  <a:gd name="f9" fmla="val 262"/>
                  <a:gd name="f10" fmla="val 156"/>
                  <a:gd name="f11" fmla="val 213"/>
                  <a:gd name="f12" fmla="val 108"/>
                  <a:gd name="f13" fmla="val 159"/>
                  <a:gd name="f14" fmla="val 66"/>
                  <a:gd name="f15" fmla="val 92"/>
                  <a:gd name="f16" fmla="val 30"/>
                  <a:gd name="f17" fmla="val 19"/>
                  <a:gd name="f18" fmla="val 12"/>
                  <a:gd name="f19" fmla="val 67"/>
                  <a:gd name="f20" fmla="val 42"/>
                  <a:gd name="f21" fmla="val 134"/>
                  <a:gd name="f22" fmla="val 78"/>
                  <a:gd name="f23" fmla="val 189"/>
                  <a:gd name="f24" fmla="val 114"/>
                  <a:gd name="f25" fmla="val 238"/>
                  <a:gd name="f26" fmla="val 162"/>
                  <a:gd name="f27" fmla="val 274"/>
                  <a:gd name="f28" fmla="val 210"/>
                  <a:gd name="f29" fmla="val 299"/>
                  <a:gd name="f30" fmla="val 257"/>
                  <a:gd name="f31" fmla="val 317"/>
                  <a:gd name="f32" fmla="val 311"/>
                  <a:gd name="f33" fmla="val 323"/>
                  <a:gd name="f34" fmla="val 419"/>
                  <a:gd name="f35" fmla="val 467"/>
                  <a:gd name="f36" fmla="val 515"/>
                  <a:gd name="f37" fmla="val 26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563">
                    <a:moveTo>
                      <a:pt x="f0" y="f3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5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"/>
                    </a:lnTo>
                    <a:lnTo>
                      <a:pt x="f1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"/>
                    </a:lnTo>
                    <a:lnTo>
                      <a:pt x="f31" y="f34"/>
                    </a:lnTo>
                    <a:lnTo>
                      <a:pt x="f29" y="f35"/>
                    </a:lnTo>
                    <a:lnTo>
                      <a:pt x="f27" y="f36"/>
                    </a:lnTo>
                    <a:lnTo>
                      <a:pt x="f25" y="f2"/>
                    </a:lnTo>
                    <a:lnTo>
                      <a:pt x="f37" y="f2"/>
                    </a:lnTo>
                    <a:lnTo>
                      <a:pt x="f32" y="f36"/>
                    </a:lnTo>
                    <a:lnTo>
                      <a:pt x="f6" y="f35"/>
                    </a:lnTo>
                    <a:lnTo>
                      <a:pt x="f4" y="f34"/>
                    </a:lnTo>
                    <a:lnTo>
                      <a:pt x="f0" y="f3"/>
                    </a:lnTo>
                    <a:lnTo>
                      <a:pt x="f0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3679920" y="5764320"/>
                <a:ext cx="1711080" cy="674640"/>
              </a:xfrm>
              <a:custGeom>
                <a:avLst/>
                <a:gdLst>
                  <a:gd name="f0" fmla="val 180"/>
                  <a:gd name="f1" fmla="val 0"/>
                  <a:gd name="f2" fmla="val 1078"/>
                  <a:gd name="f3" fmla="val 425"/>
                  <a:gd name="f4" fmla="val 1053"/>
                  <a:gd name="f5" fmla="val 419"/>
                  <a:gd name="f6" fmla="val 1066"/>
                  <a:gd name="f7" fmla="val 377"/>
                  <a:gd name="f8" fmla="val 1047"/>
                  <a:gd name="f9" fmla="val 336"/>
                  <a:gd name="f10" fmla="val 986"/>
                  <a:gd name="f11" fmla="val 252"/>
                  <a:gd name="f12" fmla="val 907"/>
                  <a:gd name="f13" fmla="val 810"/>
                  <a:gd name="f14" fmla="val 120"/>
                  <a:gd name="f15" fmla="val 694"/>
                  <a:gd name="f16" fmla="val 72"/>
                  <a:gd name="f17" fmla="val 560"/>
                  <a:gd name="f18" fmla="val 30"/>
                  <a:gd name="f19" fmla="val 420"/>
                  <a:gd name="f20" fmla="val 6"/>
                  <a:gd name="f21" fmla="val 268"/>
                  <a:gd name="f22" fmla="val 134"/>
                  <a:gd name="f23" fmla="val 24"/>
                  <a:gd name="f24" fmla="val 12"/>
                  <a:gd name="f25" fmla="val 36"/>
                  <a:gd name="f26" fmla="val 18"/>
                  <a:gd name="f27" fmla="val 554"/>
                  <a:gd name="f28" fmla="val 42"/>
                  <a:gd name="f29" fmla="val 682"/>
                  <a:gd name="f30" fmla="val 84"/>
                  <a:gd name="f31" fmla="val 798"/>
                  <a:gd name="f32" fmla="val 132"/>
                  <a:gd name="f33" fmla="val 895"/>
                  <a:gd name="f34" fmla="val 192"/>
                  <a:gd name="f35" fmla="val 968"/>
                  <a:gd name="f36" fmla="val 264"/>
                  <a:gd name="f37" fmla="val 999"/>
                  <a:gd name="f38" fmla="val 300"/>
                  <a:gd name="f39" fmla="val 1023"/>
                  <a:gd name="f40" fmla="val 342"/>
                  <a:gd name="f41" fmla="val 1041"/>
                  <a:gd name="f42" fmla="val 38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78" h="425">
                    <a:moveTo>
                      <a:pt x="f4" y="f3"/>
                    </a:moveTo>
                    <a:lnTo>
                      <a:pt x="f2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0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"/>
                    </a:lnTo>
                    <a:lnTo>
                      <a:pt x="f22" y="f20"/>
                    </a:lnTo>
                    <a:lnTo>
                      <a:pt x="f1" y="f23"/>
                    </a:lnTo>
                    <a:lnTo>
                      <a:pt x="f24" y="f25"/>
                    </a:lnTo>
                    <a:lnTo>
                      <a:pt x="f22" y="f26"/>
                    </a:lnTo>
                    <a:lnTo>
                      <a:pt x="f21" y="f24"/>
                    </a:lnTo>
                    <a:lnTo>
                      <a:pt x="f19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" y="f3"/>
                    </a:lnTo>
                    <a:lnTo>
                      <a:pt x="f4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5245200" y="6477119"/>
                <a:ext cx="155520" cy="371520"/>
              </a:xfrm>
              <a:custGeom>
                <a:avLst/>
                <a:gdLst>
                  <a:gd name="f0" fmla="val 0"/>
                  <a:gd name="f1" fmla="val 98"/>
                  <a:gd name="f2" fmla="val 234"/>
                  <a:gd name="f3" fmla="val 25"/>
                  <a:gd name="f4" fmla="val 55"/>
                  <a:gd name="f5" fmla="val 186"/>
                  <a:gd name="f6" fmla="val 80"/>
                  <a:gd name="f7" fmla="val 138"/>
                  <a:gd name="f8" fmla="val 92"/>
                  <a:gd name="f9" fmla="val 90"/>
                  <a:gd name="f10" fmla="val 36"/>
                  <a:gd name="f11" fmla="val 74"/>
                  <a:gd name="f12" fmla="val 67"/>
                  <a:gd name="f13" fmla="val 3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8" h="234">
                    <a:moveTo>
                      <a:pt x="f0" y="f2"/>
                    </a:moveTo>
                    <a:lnTo>
                      <a:pt x="f3" y="f2"/>
                    </a:ln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" y="f10"/>
                    </a:lnTo>
                    <a:lnTo>
                      <a:pt x="f1" y="f0"/>
                    </a:lnTo>
                    <a:lnTo>
                      <a:pt x="f11" y="f0"/>
                    </a:lnTo>
                    <a:lnTo>
                      <a:pt x="f11" y="f10"/>
                    </a:lnTo>
                    <a:lnTo>
                      <a:pt x="f12" y="f9"/>
                    </a:lnTo>
                    <a:lnTo>
                      <a:pt x="f4" y="f7"/>
                    </a:lnTo>
                    <a:lnTo>
                      <a:pt x="f13" y="f5"/>
                    </a:lnTo>
                    <a:lnTo>
                      <a:pt x="f0" y="f2"/>
                    </a:lnTo>
                    <a:lnTo>
                      <a:pt x="f0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2819520" y="5830920"/>
                <a:ext cx="763560" cy="1017720"/>
              </a:xfrm>
              <a:custGeom>
                <a:avLst/>
                <a:gdLst>
                  <a:gd name="f0" fmla="val 180"/>
                  <a:gd name="f1" fmla="val 0"/>
                  <a:gd name="f2" fmla="val 481"/>
                  <a:gd name="f3" fmla="val 641"/>
                  <a:gd name="f4" fmla="val 18"/>
                  <a:gd name="f5" fmla="val 443"/>
                  <a:gd name="f6" fmla="val 24"/>
                  <a:gd name="f7" fmla="val 371"/>
                  <a:gd name="f8" fmla="val 55"/>
                  <a:gd name="f9" fmla="val 305"/>
                  <a:gd name="f10" fmla="val 91"/>
                  <a:gd name="f11" fmla="val 246"/>
                  <a:gd name="f12" fmla="val 146"/>
                  <a:gd name="f13" fmla="val 186"/>
                  <a:gd name="f14" fmla="val 213"/>
                  <a:gd name="f15" fmla="val 132"/>
                  <a:gd name="f16" fmla="val 292"/>
                  <a:gd name="f17" fmla="val 84"/>
                  <a:gd name="f18" fmla="val 384"/>
                  <a:gd name="f19" fmla="val 48"/>
                  <a:gd name="f20" fmla="val 12"/>
                  <a:gd name="f21" fmla="val 457"/>
                  <a:gd name="f22" fmla="val 359"/>
                  <a:gd name="f23" fmla="val 36"/>
                  <a:gd name="f24" fmla="val 274"/>
                  <a:gd name="f25" fmla="val 78"/>
                  <a:gd name="f26" fmla="val 195"/>
                  <a:gd name="f27" fmla="val 126"/>
                  <a:gd name="f28" fmla="val 128"/>
                  <a:gd name="f29" fmla="val 73"/>
                  <a:gd name="f30" fmla="val 240"/>
                  <a:gd name="f31" fmla="val 37"/>
                  <a:gd name="f32" fmla="val 6"/>
                  <a:gd name="f33" fmla="val 497"/>
                  <a:gd name="f34" fmla="val 545"/>
                  <a:gd name="f35" fmla="val 43"/>
                  <a:gd name="f36" fmla="val 593"/>
                  <a:gd name="f37" fmla="val 97"/>
                  <a:gd name="f38" fmla="val 6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481" h="641">
                    <a:moveTo>
                      <a:pt x="f4" y="f5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" y="f20"/>
                    </a:lnTo>
                    <a:lnTo>
                      <a:pt x="f21" y="f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0"/>
                    </a:lnTo>
                    <a:lnTo>
                      <a:pt x="f29" y="f30"/>
                    </a:lnTo>
                    <a:lnTo>
                      <a:pt x="f31" y="f9"/>
                    </a:lnTo>
                    <a:lnTo>
                      <a:pt x="f32" y="f7"/>
                    </a:lnTo>
                    <a:lnTo>
                      <a:pt x="f1" y="f5"/>
                    </a:lnTo>
                    <a:lnTo>
                      <a:pt x="f32" y="f33"/>
                    </a:lnTo>
                    <a:lnTo>
                      <a:pt x="f4" y="f34"/>
                    </a:lnTo>
                    <a:lnTo>
                      <a:pt x="f35" y="f36"/>
                    </a:lnTo>
                    <a:lnTo>
                      <a:pt x="f29" y="f3"/>
                    </a:lnTo>
                    <a:lnTo>
                      <a:pt x="f37" y="f3"/>
                    </a:lnTo>
                    <a:lnTo>
                      <a:pt x="f38" y="f36"/>
                    </a:lnTo>
                    <a:lnTo>
                      <a:pt x="f35" y="f34"/>
                    </a:lnTo>
                    <a:lnTo>
                      <a:pt x="f6" y="f33"/>
                    </a:lnTo>
                    <a:lnTo>
                      <a:pt x="f4" y="f5"/>
                    </a:lnTo>
                    <a:lnTo>
                      <a:pt x="f4" y="f5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553080" y="5334120"/>
              <a:ext cx="2144880" cy="1303199"/>
              <a:chOff x="6553080" y="5334120"/>
              <a:chExt cx="2144880" cy="130319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6667560" y="5400720"/>
                <a:ext cx="1906560" cy="1160280"/>
              </a:xfrm>
              <a:custGeom>
                <a:avLst/>
                <a:gdLst>
                  <a:gd name="f0" fmla="val 0"/>
                  <a:gd name="f1" fmla="val 1201"/>
                  <a:gd name="f2" fmla="val 731"/>
                  <a:gd name="f3" fmla="val 604"/>
                  <a:gd name="f4" fmla="val 484"/>
                  <a:gd name="f5" fmla="val 6"/>
                  <a:gd name="f6" fmla="val 370"/>
                  <a:gd name="f7" fmla="val 30"/>
                  <a:gd name="f8" fmla="val 263"/>
                  <a:gd name="f9" fmla="val 60"/>
                  <a:gd name="f10" fmla="val 179"/>
                  <a:gd name="f11" fmla="val 108"/>
                  <a:gd name="f12" fmla="val 101"/>
                  <a:gd name="f13" fmla="val 162"/>
                  <a:gd name="f14" fmla="val 48"/>
                  <a:gd name="f15" fmla="val 222"/>
                  <a:gd name="f16" fmla="val 12"/>
                  <a:gd name="f17" fmla="val 294"/>
                  <a:gd name="f18" fmla="val 330"/>
                  <a:gd name="f19" fmla="val 366"/>
                  <a:gd name="f20" fmla="val 401"/>
                  <a:gd name="f21" fmla="val 437"/>
                  <a:gd name="f22" fmla="val 509"/>
                  <a:gd name="f23" fmla="val 569"/>
                  <a:gd name="f24" fmla="val 623"/>
                  <a:gd name="f25" fmla="val 671"/>
                  <a:gd name="f26" fmla="val 701"/>
                  <a:gd name="f27" fmla="val 725"/>
                  <a:gd name="f28" fmla="val 723"/>
                  <a:gd name="f29" fmla="val 837"/>
                  <a:gd name="f30" fmla="val 938"/>
                  <a:gd name="f31" fmla="val 1028"/>
                  <a:gd name="f32" fmla="val 1100"/>
                  <a:gd name="f33" fmla="val 1153"/>
                  <a:gd name="f34" fmla="val 1189"/>
                  <a:gd name="f35" fmla="val 707"/>
                  <a:gd name="f36" fmla="val 490"/>
                  <a:gd name="f37" fmla="val 382"/>
                  <a:gd name="f38" fmla="val 683"/>
                  <a:gd name="f39" fmla="val 287"/>
                  <a:gd name="f40" fmla="val 647"/>
                  <a:gd name="f41" fmla="val 203"/>
                  <a:gd name="f42" fmla="val 611"/>
                  <a:gd name="f43" fmla="val 131"/>
                  <a:gd name="f44" fmla="val 557"/>
                  <a:gd name="f45" fmla="val 83"/>
                  <a:gd name="f46" fmla="val 497"/>
                  <a:gd name="f47" fmla="val 42"/>
                  <a:gd name="f48" fmla="val 36"/>
                  <a:gd name="f49" fmla="val 300"/>
                  <a:gd name="f50" fmla="val 234"/>
                  <a:gd name="f51" fmla="val 174"/>
                  <a:gd name="f52" fmla="val 126"/>
                  <a:gd name="f53" fmla="val 84"/>
                  <a:gd name="f54" fmla="val 54"/>
                  <a:gd name="f55" fmla="val 24"/>
                  <a:gd name="f56" fmla="val 717"/>
                  <a:gd name="f57" fmla="val 825"/>
                  <a:gd name="f58" fmla="val 920"/>
                  <a:gd name="f59" fmla="val 1004"/>
                  <a:gd name="f60" fmla="val 1070"/>
                  <a:gd name="f61" fmla="val 1124"/>
                  <a:gd name="f62" fmla="val 1165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201" h="731">
                    <a:moveTo>
                      <a:pt x="f3" y="f0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5" y="f18"/>
                    </a:lnTo>
                    <a:lnTo>
                      <a:pt x="f0" y="f19"/>
                    </a:lnTo>
                    <a:lnTo>
                      <a:pt x="f5" y="f20"/>
                    </a:lnTo>
                    <a:lnTo>
                      <a:pt x="f16" y="f21"/>
                    </a:lnTo>
                    <a:lnTo>
                      <a:pt x="f14" y="f22"/>
                    </a:lnTo>
                    <a:lnTo>
                      <a:pt x="f12" y="f23"/>
                    </a:lnTo>
                    <a:lnTo>
                      <a:pt x="f10" y="f24"/>
                    </a:lnTo>
                    <a:lnTo>
                      <a:pt x="f8" y="f25"/>
                    </a:lnTo>
                    <a:lnTo>
                      <a:pt x="f6" y="f26"/>
                    </a:lnTo>
                    <a:lnTo>
                      <a:pt x="f4" y="f27"/>
                    </a:lnTo>
                    <a:lnTo>
                      <a:pt x="f3" y="f2"/>
                    </a:lnTo>
                    <a:lnTo>
                      <a:pt x="f28" y="f27"/>
                    </a:lnTo>
                    <a:lnTo>
                      <a:pt x="f29" y="f26"/>
                    </a:lnTo>
                    <a:lnTo>
                      <a:pt x="f30" y="f25"/>
                    </a:lnTo>
                    <a:lnTo>
                      <a:pt x="f31" y="f24"/>
                    </a:lnTo>
                    <a:lnTo>
                      <a:pt x="f32" y="f23"/>
                    </a:lnTo>
                    <a:lnTo>
                      <a:pt x="f33" y="f22"/>
                    </a:lnTo>
                    <a:lnTo>
                      <a:pt x="f34" y="f21"/>
                    </a:lnTo>
                    <a:lnTo>
                      <a:pt x="f1" y="f20"/>
                    </a:lnTo>
                    <a:lnTo>
                      <a:pt x="f1" y="f19"/>
                    </a:lnTo>
                    <a:lnTo>
                      <a:pt x="f1" y="f18"/>
                    </a:lnTo>
                    <a:lnTo>
                      <a:pt x="f34" y="f17"/>
                    </a:lnTo>
                    <a:lnTo>
                      <a:pt x="f33" y="f15"/>
                    </a:lnTo>
                    <a:lnTo>
                      <a:pt x="f32" y="f13"/>
                    </a:lnTo>
                    <a:lnTo>
                      <a:pt x="f31" y="f11"/>
                    </a:lnTo>
                    <a:lnTo>
                      <a:pt x="f30" y="f9"/>
                    </a:lnTo>
                    <a:lnTo>
                      <a:pt x="f29" y="f7"/>
                    </a:lnTo>
                    <a:lnTo>
                      <a:pt x="f28" y="f5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  <a:moveTo>
                      <a:pt x="f3" y="f35"/>
                    </a:moveTo>
                    <a:lnTo>
                      <a:pt x="f36" y="f2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14" y="f21"/>
                    </a:lnTo>
                    <a:lnTo>
                      <a:pt x="f47" y="f20"/>
                    </a:lnTo>
                    <a:lnTo>
                      <a:pt x="f48" y="f19"/>
                    </a:lnTo>
                    <a:lnTo>
                      <a:pt x="f47" y="f18"/>
                    </a:lnTo>
                    <a:lnTo>
                      <a:pt x="f14" y="f49"/>
                    </a:lnTo>
                    <a:lnTo>
                      <a:pt x="f45" y="f50"/>
                    </a:lnTo>
                    <a:lnTo>
                      <a:pt x="f43" y="f51"/>
                    </a:lnTo>
                    <a:lnTo>
                      <a:pt x="f41" y="f52"/>
                    </a:lnTo>
                    <a:lnTo>
                      <a:pt x="f39" y="f53"/>
                    </a:lnTo>
                    <a:lnTo>
                      <a:pt x="f37" y="f54"/>
                    </a:lnTo>
                    <a:lnTo>
                      <a:pt x="f36" y="f7"/>
                    </a:lnTo>
                    <a:lnTo>
                      <a:pt x="f3" y="f55"/>
                    </a:lnTo>
                    <a:lnTo>
                      <a:pt x="f56" y="f7"/>
                    </a:lnTo>
                    <a:lnTo>
                      <a:pt x="f57" y="f54"/>
                    </a:lnTo>
                    <a:lnTo>
                      <a:pt x="f58" y="f53"/>
                    </a:lnTo>
                    <a:lnTo>
                      <a:pt x="f59" y="f52"/>
                    </a:lnTo>
                    <a:lnTo>
                      <a:pt x="f60" y="f51"/>
                    </a:lnTo>
                    <a:lnTo>
                      <a:pt x="f61" y="f50"/>
                    </a:lnTo>
                    <a:lnTo>
                      <a:pt x="f33" y="f49"/>
                    </a:lnTo>
                    <a:lnTo>
                      <a:pt x="f62" y="f19"/>
                    </a:lnTo>
                    <a:lnTo>
                      <a:pt x="f33" y="f21"/>
                    </a:lnTo>
                    <a:lnTo>
                      <a:pt x="f61" y="f46"/>
                    </a:lnTo>
                    <a:lnTo>
                      <a:pt x="f60" y="f44"/>
                    </a:lnTo>
                    <a:lnTo>
                      <a:pt x="f59" y="f42"/>
                    </a:lnTo>
                    <a:lnTo>
                      <a:pt x="f58" y="f40"/>
                    </a:lnTo>
                    <a:lnTo>
                      <a:pt x="f57" y="f38"/>
                    </a:lnTo>
                    <a:lnTo>
                      <a:pt x="f56" y="f26"/>
                    </a:lnTo>
                    <a:lnTo>
                      <a:pt x="f3" y="f35"/>
                    </a:lnTo>
                    <a:lnTo>
                      <a:pt x="f3" y="f35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6553080" y="5343480"/>
                <a:ext cx="863639" cy="1170000"/>
              </a:xfrm>
              <a:custGeom>
                <a:avLst/>
                <a:gdLst>
                  <a:gd name="f0" fmla="val 0"/>
                  <a:gd name="f1" fmla="val 544"/>
                  <a:gd name="f2" fmla="val 737"/>
                  <a:gd name="f3" fmla="val 24"/>
                  <a:gd name="f4" fmla="val 402"/>
                  <a:gd name="f5" fmla="val 36"/>
                  <a:gd name="f6" fmla="val 330"/>
                  <a:gd name="f7" fmla="val 66"/>
                  <a:gd name="f8" fmla="val 264"/>
                  <a:gd name="f9" fmla="val 108"/>
                  <a:gd name="f10" fmla="val 204"/>
                  <a:gd name="f11" fmla="val 173"/>
                  <a:gd name="f12" fmla="val 150"/>
                  <a:gd name="f13" fmla="val 251"/>
                  <a:gd name="f14" fmla="val 102"/>
                  <a:gd name="f15" fmla="val 335"/>
                  <a:gd name="f16" fmla="val 60"/>
                  <a:gd name="f17" fmla="val 436"/>
                  <a:gd name="f18" fmla="val 30"/>
                  <a:gd name="f19" fmla="val 12"/>
                  <a:gd name="f20" fmla="val 430"/>
                  <a:gd name="f21" fmla="val 18"/>
                  <a:gd name="f22" fmla="val 329"/>
                  <a:gd name="f23" fmla="val 48"/>
                  <a:gd name="f24" fmla="val 233"/>
                  <a:gd name="f25" fmla="val 90"/>
                  <a:gd name="f26" fmla="val 155"/>
                  <a:gd name="f27" fmla="val 138"/>
                  <a:gd name="f28" fmla="val 198"/>
                  <a:gd name="f29" fmla="val 42"/>
                  <a:gd name="f30" fmla="val 258"/>
                  <a:gd name="f31" fmla="val 6"/>
                  <a:gd name="f32" fmla="val 455"/>
                  <a:gd name="f33" fmla="val 503"/>
                  <a:gd name="f34" fmla="val 545"/>
                  <a:gd name="f35" fmla="val 78"/>
                  <a:gd name="f36" fmla="val 593"/>
                  <a:gd name="f37" fmla="val 114"/>
                  <a:gd name="f38" fmla="val 635"/>
                  <a:gd name="f39" fmla="val 161"/>
                  <a:gd name="f40" fmla="val 671"/>
                  <a:gd name="f41" fmla="val 221"/>
                  <a:gd name="f42" fmla="val 707"/>
                  <a:gd name="f43" fmla="val 281"/>
                  <a:gd name="f44" fmla="val 323"/>
                  <a:gd name="f45" fmla="val 257"/>
                  <a:gd name="f46" fmla="val 203"/>
                  <a:gd name="f47" fmla="val 149"/>
                  <a:gd name="f48" fmla="val 72"/>
                  <a:gd name="f49" fmla="val 55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544" h="737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" y="f19"/>
                    </a:lnTo>
                    <a:lnTo>
                      <a:pt x="f1" y="f0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5" y="f28"/>
                    </a:lnTo>
                    <a:lnTo>
                      <a:pt x="f29" y="f30"/>
                    </a:lnTo>
                    <a:lnTo>
                      <a:pt x="f19" y="f6"/>
                    </a:lnTo>
                    <a:lnTo>
                      <a:pt x="f0" y="f4"/>
                    </a:lnTo>
                    <a:lnTo>
                      <a:pt x="f31" y="f32"/>
                    </a:lnTo>
                    <a:lnTo>
                      <a:pt x="f21" y="f33"/>
                    </a:lnTo>
                    <a:lnTo>
                      <a:pt x="f29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2"/>
                    </a:lnTo>
                    <a:lnTo>
                      <a:pt x="f44" y="f2"/>
                    </a:lnTo>
                    <a:lnTo>
                      <a:pt x="f45" y="f42"/>
                    </a:lnTo>
                    <a:lnTo>
                      <a:pt x="f46" y="f40"/>
                    </a:lnTo>
                    <a:lnTo>
                      <a:pt x="f47" y="f38"/>
                    </a:lnTo>
                    <a:lnTo>
                      <a:pt x="f9" y="f36"/>
                    </a:lnTo>
                    <a:lnTo>
                      <a:pt x="f48" y="f49"/>
                    </a:lnTo>
                    <a:lnTo>
                      <a:pt x="f23" y="f33"/>
                    </a:lnTo>
                    <a:lnTo>
                      <a:pt x="f18" y="f32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7607160" y="5334120"/>
                <a:ext cx="966960" cy="399960"/>
              </a:xfrm>
              <a:custGeom>
                <a:avLst/>
                <a:gdLst>
                  <a:gd name="f0" fmla="val 0"/>
                  <a:gd name="f1" fmla="val 609"/>
                  <a:gd name="f2" fmla="val 252"/>
                  <a:gd name="f3" fmla="val 12"/>
                  <a:gd name="f4" fmla="val 113"/>
                  <a:gd name="f5" fmla="val 18"/>
                  <a:gd name="f6" fmla="val 203"/>
                  <a:gd name="f7" fmla="val 30"/>
                  <a:gd name="f8" fmla="val 292"/>
                  <a:gd name="f9" fmla="val 48"/>
                  <a:gd name="f10" fmla="val 376"/>
                  <a:gd name="f11" fmla="val 78"/>
                  <a:gd name="f12" fmla="val 448"/>
                  <a:gd name="f13" fmla="val 114"/>
                  <a:gd name="f14" fmla="val 514"/>
                  <a:gd name="f15" fmla="val 156"/>
                  <a:gd name="f16" fmla="val 567"/>
                  <a:gd name="f17" fmla="val 198"/>
                  <a:gd name="f18" fmla="val 216"/>
                  <a:gd name="f19" fmla="val 561"/>
                  <a:gd name="f20" fmla="val 168"/>
                  <a:gd name="f21" fmla="val 502"/>
                  <a:gd name="f22" fmla="val 126"/>
                  <a:gd name="f23" fmla="val 436"/>
                  <a:gd name="f24" fmla="val 90"/>
                  <a:gd name="f25" fmla="val 364"/>
                  <a:gd name="f26" fmla="val 60"/>
                  <a:gd name="f27" fmla="val 286"/>
                  <a:gd name="f28" fmla="val 36"/>
                  <a:gd name="f29" fmla="val 197"/>
                  <a:gd name="f30" fmla="val 107"/>
                  <a:gd name="f31" fmla="val 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609" h="252">
                    <a:moveTo>
                      <a:pt x="f3" y="f3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" y="f2"/>
                    </a:lnTo>
                    <a:lnTo>
                      <a:pt x="f1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5"/>
                    </a:lnTo>
                    <a:lnTo>
                      <a:pt x="f30" y="f31"/>
                    </a:lnTo>
                    <a:lnTo>
                      <a:pt x="f3" y="f0"/>
                    </a:lnTo>
                    <a:lnTo>
                      <a:pt x="f31" y="f0"/>
                    </a:lnTo>
                    <a:lnTo>
                      <a:pt x="f0" y="f0"/>
                    </a:lnTo>
                    <a:lnTo>
                      <a:pt x="f0" y="f3"/>
                    </a:lnTo>
                    <a:lnTo>
                      <a:pt x="f31" y="f3"/>
                    </a:lnTo>
                    <a:lnTo>
                      <a:pt x="f3" y="f3"/>
                    </a:lnTo>
                    <a:lnTo>
                      <a:pt x="f3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8327880" y="6361200"/>
                <a:ext cx="114480" cy="85680"/>
              </a:xfrm>
              <a:custGeom>
                <a:avLst/>
                <a:gdLst>
                  <a:gd name="f0" fmla="val 0"/>
                  <a:gd name="f1" fmla="val 72"/>
                  <a:gd name="f2" fmla="val 54"/>
                  <a:gd name="f3" fmla="val 36"/>
                  <a:gd name="f4" fmla="val 30"/>
                  <a:gd name="f5" fmla="val 42"/>
                  <a:gd name="f6" fmla="val 2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2" h="54">
                    <a:moveTo>
                      <a:pt x="f1" y="f0"/>
                    </a:moveTo>
                    <a:lnTo>
                      <a:pt x="f3" y="f4"/>
                    </a:lnTo>
                    <a:lnTo>
                      <a:pt x="f0" y="f2"/>
                    </a:lnTo>
                    <a:lnTo>
                      <a:pt x="f3" y="f2"/>
                    </a:lnTo>
                    <a:lnTo>
                      <a:pt x="f2" y="f5"/>
                    </a:lnTo>
                    <a:lnTo>
                      <a:pt x="f1" y="f6"/>
                    </a:lnTo>
                    <a:lnTo>
                      <a:pt x="f1" y="f6"/>
                    </a:lnTo>
                    <a:lnTo>
                      <a:pt x="f1" y="f0"/>
                    </a:lnTo>
                    <a:lnTo>
                      <a:pt x="f1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7151760" y="6465959"/>
                <a:ext cx="1119240" cy="171360"/>
              </a:xfrm>
              <a:custGeom>
                <a:avLst/>
                <a:gdLst>
                  <a:gd name="f0" fmla="val 0"/>
                  <a:gd name="f1" fmla="val 705"/>
                  <a:gd name="f2" fmla="val 108"/>
                  <a:gd name="f3" fmla="val 299"/>
                  <a:gd name="f4" fmla="val 90"/>
                  <a:gd name="f5" fmla="val 221"/>
                  <a:gd name="f6" fmla="val 143"/>
                  <a:gd name="f7" fmla="val 78"/>
                  <a:gd name="f8" fmla="val 48"/>
                  <a:gd name="f9" fmla="val 66"/>
                  <a:gd name="f10" fmla="val 96"/>
                  <a:gd name="f11" fmla="val 412"/>
                  <a:gd name="f12" fmla="val 102"/>
                  <a:gd name="f13" fmla="val 520"/>
                  <a:gd name="f14" fmla="val 84"/>
                  <a:gd name="f15" fmla="val 615"/>
                  <a:gd name="f16" fmla="val 60"/>
                  <a:gd name="f17" fmla="val 24"/>
                  <a:gd name="f18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05" h="108">
                    <a:moveTo>
                      <a:pt x="f3" y="f4"/>
                    </a:moveTo>
                    <a:lnTo>
                      <a:pt x="f5" y="f4"/>
                    </a:lnTo>
                    <a:lnTo>
                      <a:pt x="f6" y="f7"/>
                    </a:lnTo>
                    <a:lnTo>
                      <a:pt x="f0" y="f8"/>
                    </a:lnTo>
                    <a:lnTo>
                      <a:pt x="f0" y="f9"/>
                    </a:lnTo>
                    <a:lnTo>
                      <a:pt x="f6" y="f10"/>
                    </a:lnTo>
                    <a:lnTo>
                      <a:pt x="f5" y="f2"/>
                    </a:lnTo>
                    <a:lnTo>
                      <a:pt x="f3" y="f2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" y="f17"/>
                    </a:lnTo>
                    <a:lnTo>
                      <a:pt x="f1" y="f0"/>
                    </a:lnTo>
                    <a:lnTo>
                      <a:pt x="f15" y="f18"/>
                    </a:lnTo>
                    <a:lnTo>
                      <a:pt x="f13" y="f9"/>
                    </a:lnTo>
                    <a:lnTo>
                      <a:pt x="f11" y="f14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8470800" y="5800680"/>
                <a:ext cx="227160" cy="541440"/>
              </a:xfrm>
              <a:custGeom>
                <a:avLst/>
                <a:gdLst>
                  <a:gd name="f0" fmla="val 0"/>
                  <a:gd name="f1" fmla="val 143"/>
                  <a:gd name="f2" fmla="val 341"/>
                  <a:gd name="f3" fmla="val 119"/>
                  <a:gd name="f4" fmla="val 114"/>
                  <a:gd name="f5" fmla="val 113"/>
                  <a:gd name="f6" fmla="val 173"/>
                  <a:gd name="f7" fmla="val 89"/>
                  <a:gd name="f8" fmla="val 239"/>
                  <a:gd name="f9" fmla="val 47"/>
                  <a:gd name="f10" fmla="val 293"/>
                  <a:gd name="f11" fmla="val 29"/>
                  <a:gd name="f12" fmla="val 77"/>
                  <a:gd name="f13" fmla="val 287"/>
                  <a:gd name="f14" fmla="val 233"/>
                  <a:gd name="f15" fmla="val 137"/>
                  <a:gd name="f16" fmla="val 6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43" h="34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0" y="f2"/>
                    </a:lnTo>
                    <a:lnTo>
                      <a:pt x="f11" y="f2"/>
                    </a:lnTo>
                    <a:lnTo>
                      <a:pt x="f12" y="f13"/>
                    </a:lnTo>
                    <a:lnTo>
                      <a:pt x="f5" y="f14"/>
                    </a:lnTo>
                    <a:lnTo>
                      <a:pt x="f15" y="f6"/>
                    </a:lnTo>
                    <a:lnTo>
                      <a:pt x="f1" y="f4"/>
                    </a:lnTo>
                    <a:lnTo>
                      <a:pt x="f15" y="f16"/>
                    </a:lnTo>
                    <a:lnTo>
                      <a:pt x="f3" y="f0"/>
                    </a:lnTo>
                    <a:lnTo>
                      <a:pt x="f7" y="f0"/>
                    </a:lnTo>
                    <a:lnTo>
                      <a:pt x="f5" y="f1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8034480" y="5753160"/>
                <a:ext cx="131760" cy="142920"/>
              </a:xfrm>
              <a:custGeom>
                <a:avLst/>
                <a:gdLst>
                  <a:gd name="f0" fmla="val 0"/>
                  <a:gd name="f1" fmla="val 83"/>
                  <a:gd name="f2" fmla="val 90"/>
                  <a:gd name="f3" fmla="val 59"/>
                  <a:gd name="f4" fmla="val 84"/>
                  <a:gd name="f5" fmla="val 71"/>
                  <a:gd name="f6" fmla="val 60"/>
                  <a:gd name="f7" fmla="val 53"/>
                  <a:gd name="f8" fmla="val 42"/>
                  <a:gd name="f9" fmla="val 6"/>
                  <a:gd name="f10" fmla="val 18"/>
                  <a:gd name="f11" fmla="val 35"/>
                  <a:gd name="f12" fmla="val 4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83" h="90">
                    <a:moveTo>
                      <a:pt x="f3" y="f2"/>
                    </a:moveTo>
                    <a:lnTo>
                      <a:pt x="f1" y="f4"/>
                    </a:lnTo>
                    <a:lnTo>
                      <a:pt x="f5" y="f6"/>
                    </a:lnTo>
                    <a:lnTo>
                      <a:pt x="f7" y="f8"/>
                    </a:lnTo>
                    <a:lnTo>
                      <a:pt x="f9" y="f0"/>
                    </a:lnTo>
                    <a:lnTo>
                      <a:pt x="f0" y="f10"/>
                    </a:lnTo>
                    <a:lnTo>
                      <a:pt x="f11" y="f12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056360" y="5638680"/>
                <a:ext cx="1138320" cy="684359"/>
              </a:xfrm>
              <a:custGeom>
                <a:avLst/>
                <a:gdLst>
                  <a:gd name="f0" fmla="val 0"/>
                  <a:gd name="f1" fmla="val 717"/>
                  <a:gd name="f2" fmla="val 431"/>
                  <a:gd name="f3" fmla="val 693"/>
                  <a:gd name="f4" fmla="val 216"/>
                  <a:gd name="f5" fmla="val 687"/>
                  <a:gd name="f6" fmla="val 257"/>
                  <a:gd name="f7" fmla="val 669"/>
                  <a:gd name="f8" fmla="val 293"/>
                  <a:gd name="f9" fmla="val 633"/>
                  <a:gd name="f10" fmla="val 329"/>
                  <a:gd name="f11" fmla="val 598"/>
                  <a:gd name="f12" fmla="val 359"/>
                  <a:gd name="f13" fmla="val 544"/>
                  <a:gd name="f14" fmla="val 383"/>
                  <a:gd name="f15" fmla="val 490"/>
                  <a:gd name="f16" fmla="val 401"/>
                  <a:gd name="f17" fmla="val 424"/>
                  <a:gd name="f18" fmla="val 413"/>
                  <a:gd name="f19" fmla="val 419"/>
                  <a:gd name="f20" fmla="val 227"/>
                  <a:gd name="f21" fmla="val 173"/>
                  <a:gd name="f22" fmla="val 119"/>
                  <a:gd name="f23" fmla="val 84"/>
                  <a:gd name="f24" fmla="val 48"/>
                  <a:gd name="f25" fmla="val 30"/>
                  <a:gd name="f26" fmla="val 24"/>
                  <a:gd name="f27" fmla="val 174"/>
                  <a:gd name="f28" fmla="val 138"/>
                  <a:gd name="f29" fmla="val 102"/>
                  <a:gd name="f30" fmla="val 72"/>
                  <a:gd name="f31" fmla="val 18"/>
                  <a:gd name="f32" fmla="val 12"/>
                  <a:gd name="f33" fmla="val 418"/>
                  <a:gd name="f34" fmla="val 478"/>
                  <a:gd name="f35" fmla="val 532"/>
                  <a:gd name="f36" fmla="val 580"/>
                  <a:gd name="f37" fmla="val 66"/>
                  <a:gd name="f38" fmla="val 586"/>
                  <a:gd name="f39" fmla="val 6"/>
                  <a:gd name="f40" fmla="val 287"/>
                  <a:gd name="f41" fmla="val 221"/>
                  <a:gd name="f42" fmla="val 161"/>
                  <a:gd name="f43" fmla="val 36"/>
                  <a:gd name="f44" fmla="val 107"/>
                  <a:gd name="f45" fmla="val 60"/>
                  <a:gd name="f46" fmla="val 96"/>
                  <a:gd name="f47" fmla="val 132"/>
                  <a:gd name="f48" fmla="val 299"/>
                  <a:gd name="f49" fmla="val 335"/>
                  <a:gd name="f50" fmla="val 371"/>
                  <a:gd name="f51" fmla="val 395"/>
                  <a:gd name="f52" fmla="val 425"/>
                  <a:gd name="f53" fmla="val 430"/>
                  <a:gd name="f54" fmla="val 496"/>
                  <a:gd name="f55" fmla="val 562"/>
                  <a:gd name="f56" fmla="val 610"/>
                  <a:gd name="f57" fmla="val 657"/>
                  <a:gd name="f58" fmla="val 711"/>
                  <a:gd name="f59" fmla="val 204"/>
                  <a:gd name="f60" fmla="val 192"/>
                  <a:gd name="f61" fmla="val 198"/>
                  <a:gd name="f62" fmla="val 21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717" h="431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2" y="f19"/>
                    </a:lnTo>
                    <a:lnTo>
                      <a:pt x="f8" y="f18"/>
                    </a:lnTo>
                    <a:lnTo>
                      <a:pt x="f20" y="f16"/>
                    </a:lnTo>
                    <a:lnTo>
                      <a:pt x="f21" y="f14"/>
                    </a:lnTo>
                    <a:lnTo>
                      <a:pt x="f22" y="f12"/>
                    </a:lnTo>
                    <a:lnTo>
                      <a:pt x="f23" y="f10"/>
                    </a:lnTo>
                    <a:lnTo>
                      <a:pt x="f24" y="f8"/>
                    </a:lnTo>
                    <a:lnTo>
                      <a:pt x="f25" y="f6"/>
                    </a:lnTo>
                    <a:lnTo>
                      <a:pt x="f26" y="f4"/>
                    </a:lnTo>
                    <a:lnTo>
                      <a:pt x="f25" y="f27"/>
                    </a:lnTo>
                    <a:lnTo>
                      <a:pt x="f24" y="f28"/>
                    </a:lnTo>
                    <a:lnTo>
                      <a:pt x="f23" y="f29"/>
                    </a:lnTo>
                    <a:lnTo>
                      <a:pt x="f22" y="f30"/>
                    </a:lnTo>
                    <a:lnTo>
                      <a:pt x="f21" y="f24"/>
                    </a:lnTo>
                    <a:lnTo>
                      <a:pt x="f20" y="f25"/>
                    </a:lnTo>
                    <a:lnTo>
                      <a:pt x="f8" y="f31"/>
                    </a:lnTo>
                    <a:lnTo>
                      <a:pt x="f12" y="f32"/>
                    </a:lnTo>
                    <a:lnTo>
                      <a:pt x="f33" y="f31"/>
                    </a:lnTo>
                    <a:lnTo>
                      <a:pt x="f34" y="f25"/>
                    </a:lnTo>
                    <a:lnTo>
                      <a:pt x="f35" y="f24"/>
                    </a:lnTo>
                    <a:lnTo>
                      <a:pt x="f36" y="f37"/>
                    </a:lnTo>
                    <a:lnTo>
                      <a:pt x="f38" y="f24"/>
                    </a:lnTo>
                    <a:lnTo>
                      <a:pt x="f34" y="f32"/>
                    </a:lnTo>
                    <a:lnTo>
                      <a:pt x="f33" y="f39"/>
                    </a:lnTo>
                    <a:lnTo>
                      <a:pt x="f12" y="f0"/>
                    </a:lnTo>
                    <a:lnTo>
                      <a:pt x="f40" y="f39"/>
                    </a:lnTo>
                    <a:lnTo>
                      <a:pt x="f41" y="f31"/>
                    </a:lnTo>
                    <a:lnTo>
                      <a:pt x="f42" y="f43"/>
                    </a:lnTo>
                    <a:lnTo>
                      <a:pt x="f44" y="f37"/>
                    </a:lnTo>
                    <a:lnTo>
                      <a:pt x="f45" y="f46"/>
                    </a:lnTo>
                    <a:lnTo>
                      <a:pt x="f25" y="f47"/>
                    </a:lnTo>
                    <a:lnTo>
                      <a:pt x="f39" y="f27"/>
                    </a:lnTo>
                    <a:lnTo>
                      <a:pt x="f0" y="f4"/>
                    </a:lnTo>
                    <a:lnTo>
                      <a:pt x="f39" y="f6"/>
                    </a:lnTo>
                    <a:lnTo>
                      <a:pt x="f25" y="f48"/>
                    </a:lnTo>
                    <a:lnTo>
                      <a:pt x="f45" y="f49"/>
                    </a:lnTo>
                    <a:lnTo>
                      <a:pt x="f44" y="f50"/>
                    </a:lnTo>
                    <a:lnTo>
                      <a:pt x="f42" y="f51"/>
                    </a:lnTo>
                    <a:lnTo>
                      <a:pt x="f41" y="f18"/>
                    </a:lnTo>
                    <a:lnTo>
                      <a:pt x="f40" y="f52"/>
                    </a:lnTo>
                    <a:lnTo>
                      <a:pt x="f12" y="f2"/>
                    </a:lnTo>
                    <a:lnTo>
                      <a:pt x="f53" y="f52"/>
                    </a:lnTo>
                    <a:lnTo>
                      <a:pt x="f54" y="f18"/>
                    </a:lnTo>
                    <a:lnTo>
                      <a:pt x="f55" y="f51"/>
                    </a:lnTo>
                    <a:lnTo>
                      <a:pt x="f56" y="f50"/>
                    </a:lnTo>
                    <a:lnTo>
                      <a:pt x="f57" y="f49"/>
                    </a:lnTo>
                    <a:lnTo>
                      <a:pt x="f5" y="f48"/>
                    </a:lnTo>
                    <a:lnTo>
                      <a:pt x="f58" y="f6"/>
                    </a:lnTo>
                    <a:lnTo>
                      <a:pt x="f1" y="f4"/>
                    </a:lnTo>
                    <a:lnTo>
                      <a:pt x="f1" y="f59"/>
                    </a:lnTo>
                    <a:lnTo>
                      <a:pt x="f58" y="f60"/>
                    </a:lnTo>
                    <a:lnTo>
                      <a:pt x="f5" y="f61"/>
                    </a:lnTo>
                    <a:lnTo>
                      <a:pt x="f3" y="f62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6904080" y="5572080"/>
                <a:ext cx="1442880" cy="846359"/>
              </a:xfrm>
              <a:custGeom>
                <a:avLst/>
                <a:gdLst>
                  <a:gd name="f0" fmla="val 180"/>
                  <a:gd name="f1" fmla="val 0"/>
                  <a:gd name="f2" fmla="val 909"/>
                  <a:gd name="f3" fmla="val 533"/>
                  <a:gd name="f4" fmla="val 616"/>
                  <a:gd name="f5" fmla="val 18"/>
                  <a:gd name="f6" fmla="val 724"/>
                  <a:gd name="f7" fmla="val 60"/>
                  <a:gd name="f8" fmla="val 765"/>
                  <a:gd name="f9" fmla="val 84"/>
                  <a:gd name="f10" fmla="val 807"/>
                  <a:gd name="f11" fmla="val 114"/>
                  <a:gd name="f12" fmla="val 837"/>
                  <a:gd name="f13" fmla="val 144"/>
                  <a:gd name="f14" fmla="val 861"/>
                  <a:gd name="f15" fmla="val 873"/>
                  <a:gd name="f16" fmla="val 216"/>
                  <a:gd name="f17" fmla="val 879"/>
                  <a:gd name="f18" fmla="val 258"/>
                  <a:gd name="f19" fmla="val 311"/>
                  <a:gd name="f20" fmla="val 843"/>
                  <a:gd name="f21" fmla="val 359"/>
                  <a:gd name="f22" fmla="val 401"/>
                  <a:gd name="f23" fmla="val 753"/>
                  <a:gd name="f24" fmla="val 443"/>
                  <a:gd name="f25" fmla="val 694"/>
                  <a:gd name="f26" fmla="val 473"/>
                  <a:gd name="f27" fmla="val 622"/>
                  <a:gd name="f28" fmla="val 497"/>
                  <a:gd name="f29" fmla="val 538"/>
                  <a:gd name="f30" fmla="val 509"/>
                  <a:gd name="f31" fmla="val 455"/>
                  <a:gd name="f32" fmla="val 515"/>
                  <a:gd name="f33" fmla="val 371"/>
                  <a:gd name="f34" fmla="val 287"/>
                  <a:gd name="f35" fmla="val 215"/>
                  <a:gd name="f36" fmla="val 156"/>
                  <a:gd name="f37" fmla="val 102"/>
                  <a:gd name="f38" fmla="val 66"/>
                  <a:gd name="f39" fmla="val 36"/>
                  <a:gd name="f40" fmla="val 30"/>
                  <a:gd name="f41" fmla="val 222"/>
                  <a:gd name="f42" fmla="val 48"/>
                  <a:gd name="f43" fmla="val 186"/>
                  <a:gd name="f44" fmla="val 90"/>
                  <a:gd name="f45" fmla="val 126"/>
                  <a:gd name="f46" fmla="val 6"/>
                  <a:gd name="f47" fmla="val 12"/>
                  <a:gd name="f48" fmla="val 365"/>
                  <a:gd name="f49" fmla="val 78"/>
                  <a:gd name="f50" fmla="val 413"/>
                  <a:gd name="f51" fmla="val 132"/>
                  <a:gd name="f52" fmla="val 449"/>
                  <a:gd name="f53" fmla="val 203"/>
                  <a:gd name="f54" fmla="val 485"/>
                  <a:gd name="f55" fmla="val 275"/>
                  <a:gd name="f56" fmla="val 527"/>
                  <a:gd name="f57" fmla="val 544"/>
                  <a:gd name="f58" fmla="val 634"/>
                  <a:gd name="f59" fmla="val 712"/>
                  <a:gd name="f60" fmla="val 777"/>
                  <a:gd name="f61" fmla="val 831"/>
                  <a:gd name="f62" fmla="val 897"/>
                  <a:gd name="f63" fmla="val 903"/>
                  <a:gd name="f64" fmla="val 885"/>
                  <a:gd name="f65" fmla="val 174"/>
                  <a:gd name="f66" fmla="val 825"/>
                  <a:gd name="f67" fmla="val 783"/>
                  <a:gd name="f68" fmla="val 735"/>
                  <a:gd name="f69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909" h="533">
                    <a:moveTo>
                      <a:pt x="f4" y="f1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0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5" y="f19"/>
                    </a:lnTo>
                    <a:lnTo>
                      <a:pt x="f20" y="f21"/>
                    </a:lnTo>
                    <a:lnTo>
                      <a:pt x="f10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0"/>
                    </a:lnTo>
                    <a:lnTo>
                      <a:pt x="f34" y="f28"/>
                    </a:lnTo>
                    <a:lnTo>
                      <a:pt x="f35" y="f26"/>
                    </a:lnTo>
                    <a:lnTo>
                      <a:pt x="f36" y="f24"/>
                    </a:lnTo>
                    <a:lnTo>
                      <a:pt x="f37" y="f22"/>
                    </a:lnTo>
                    <a:lnTo>
                      <a:pt x="f38" y="f21"/>
                    </a:lnTo>
                    <a:lnTo>
                      <a:pt x="f39" y="f19"/>
                    </a:lnTo>
                    <a:lnTo>
                      <a:pt x="f40" y="f18"/>
                    </a:lnTo>
                    <a:lnTo>
                      <a:pt x="f39" y="f41"/>
                    </a:lnTo>
                    <a:lnTo>
                      <a:pt x="f42" y="f43"/>
                    </a:lnTo>
                    <a:lnTo>
                      <a:pt x="f38" y="f36"/>
                    </a:lnTo>
                    <a:lnTo>
                      <a:pt x="f44" y="f45"/>
                    </a:lnTo>
                    <a:lnTo>
                      <a:pt x="f38" y="f11"/>
                    </a:lnTo>
                    <a:lnTo>
                      <a:pt x="f39" y="f13"/>
                    </a:lnTo>
                    <a:lnTo>
                      <a:pt x="f5" y="f0"/>
                    </a:lnTo>
                    <a:lnTo>
                      <a:pt x="f46" y="f16"/>
                    </a:lnTo>
                    <a:lnTo>
                      <a:pt x="f1" y="f18"/>
                    </a:lnTo>
                    <a:lnTo>
                      <a:pt x="f47" y="f19"/>
                    </a:lnTo>
                    <a:lnTo>
                      <a:pt x="f39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30"/>
                    </a:lnTo>
                    <a:lnTo>
                      <a:pt x="f48" y="f56"/>
                    </a:lnTo>
                    <a:lnTo>
                      <a:pt x="f31" y="f3"/>
                    </a:lnTo>
                    <a:lnTo>
                      <a:pt x="f57" y="f56"/>
                    </a:lnTo>
                    <a:lnTo>
                      <a:pt x="f58" y="f30"/>
                    </a:lnTo>
                    <a:lnTo>
                      <a:pt x="f59" y="f54"/>
                    </a:lnTo>
                    <a:lnTo>
                      <a:pt x="f60" y="f52"/>
                    </a:lnTo>
                    <a:lnTo>
                      <a:pt x="f61" y="f50"/>
                    </a:lnTo>
                    <a:lnTo>
                      <a:pt x="f15" y="f48"/>
                    </a:lnTo>
                    <a:lnTo>
                      <a:pt x="f62" y="f19"/>
                    </a:lnTo>
                    <a:lnTo>
                      <a:pt x="f2" y="f18"/>
                    </a:lnTo>
                    <a:lnTo>
                      <a:pt x="f63" y="f16"/>
                    </a:lnTo>
                    <a:lnTo>
                      <a:pt x="f64" y="f65"/>
                    </a:lnTo>
                    <a:lnTo>
                      <a:pt x="f14" y="f51"/>
                    </a:lnTo>
                    <a:lnTo>
                      <a:pt x="f66" y="f37"/>
                    </a:lnTo>
                    <a:lnTo>
                      <a:pt x="f67" y="f38"/>
                    </a:lnTo>
                    <a:lnTo>
                      <a:pt x="f68" y="f69"/>
                    </a:lnTo>
                    <a:lnTo>
                      <a:pt x="f4" y="f1"/>
                    </a:lnTo>
                    <a:lnTo>
                      <a:pt x="f4" y="f1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7245360" y="5543640"/>
                <a:ext cx="579600" cy="104760"/>
              </a:xfrm>
              <a:custGeom>
                <a:avLst/>
                <a:gdLst>
                  <a:gd name="f0" fmla="val 0"/>
                  <a:gd name="f1" fmla="val 365"/>
                  <a:gd name="f2" fmla="val 66"/>
                  <a:gd name="f3" fmla="val 240"/>
                  <a:gd name="f4" fmla="val 18"/>
                  <a:gd name="f5" fmla="val 299"/>
                  <a:gd name="f6" fmla="val 24"/>
                  <a:gd name="f7" fmla="val 359"/>
                  <a:gd name="f8" fmla="val 30"/>
                  <a:gd name="f9" fmla="val 12"/>
                  <a:gd name="f10" fmla="val 305"/>
                  <a:gd name="f11" fmla="val 6"/>
                  <a:gd name="f12" fmla="val 174"/>
                  <a:gd name="f13" fmla="val 114"/>
                  <a:gd name="f14" fmla="val 42"/>
                  <a:gd name="f15" fmla="val 54"/>
                  <a:gd name="f16" fmla="val 4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5" h="6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1" y="f9"/>
                    </a:lnTo>
                    <a:lnTo>
                      <a:pt x="f10" y="f11"/>
                    </a:lnTo>
                    <a:lnTo>
                      <a:pt x="f3" y="f0"/>
                    </a:lnTo>
                    <a:lnTo>
                      <a:pt x="f12" y="f11"/>
                    </a:lnTo>
                    <a:lnTo>
                      <a:pt x="f13" y="f9"/>
                    </a:lnTo>
                    <a:lnTo>
                      <a:pt x="f0" y="f14"/>
                    </a:lnTo>
                    <a:lnTo>
                      <a:pt x="f0" y="f2"/>
                    </a:lnTo>
                    <a:lnTo>
                      <a:pt x="f15" y="f16"/>
                    </a:lnTo>
                    <a:lnTo>
                      <a:pt x="f13" y="f8"/>
                    </a:lnTo>
                    <a:lnTo>
                      <a:pt x="f12" y="f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7085160" y="5648400"/>
                <a:ext cx="104760" cy="75960"/>
              </a:xfrm>
              <a:custGeom>
                <a:avLst/>
                <a:gdLst>
                  <a:gd name="f0" fmla="val 0"/>
                  <a:gd name="f1" fmla="val 66"/>
                  <a:gd name="f2" fmla="val 48"/>
                  <a:gd name="f3" fmla="val 18"/>
                  <a:gd name="f4" fmla="val 24"/>
                  <a:gd name="f5" fmla="val 12"/>
                  <a:gd name="f6" fmla="val 30"/>
                  <a:gd name="f7" fmla="val 4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66" h="48">
                    <a:moveTo>
                      <a:pt x="f1" y="f3"/>
                    </a:moveTo>
                    <a:lnTo>
                      <a:pt x="f2" y="f0"/>
                    </a:lnTo>
                    <a:lnTo>
                      <a:pt x="f4" y="f5"/>
                    </a:lnTo>
                    <a:lnTo>
                      <a:pt x="f0" y="f6"/>
                    </a:lnTo>
                    <a:lnTo>
                      <a:pt x="f5" y="f2"/>
                    </a:lnTo>
                    <a:lnTo>
                      <a:pt x="f7" y="f6"/>
                    </a:lnTo>
                    <a:lnTo>
                      <a:pt x="f1" y="f3"/>
                    </a:lnTo>
                    <a:lnTo>
                      <a:pt x="f1" y="f3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7216920" y="5727600"/>
                <a:ext cx="822240" cy="5065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7267680" y="5762520"/>
                <a:ext cx="707760" cy="430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7318440" y="5794200"/>
                <a:ext cx="612720" cy="3700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388280" y="5838840"/>
                <a:ext cx="473040" cy="280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7445519" y="5870520"/>
                <a:ext cx="352440" cy="220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7521480" y="5918040"/>
                <a:ext cx="200160" cy="12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8381879" y="4800600"/>
              <a:ext cx="674641" cy="409680"/>
              <a:chOff x="8381879" y="4800600"/>
              <a:chExt cx="674641" cy="409680"/>
            </a:xfrm>
          </p:grpSpPr>
          <p:sp>
            <p:nvSpPr>
              <p:cNvPr id="54" name="Полилиния 53"/>
              <p:cNvSpPr/>
              <p:nvPr/>
            </p:nvSpPr>
            <p:spPr>
              <a:xfrm>
                <a:off x="8381879" y="5057640"/>
                <a:ext cx="608040" cy="152640"/>
              </a:xfrm>
              <a:custGeom>
                <a:avLst/>
                <a:gdLst>
                  <a:gd name="f0" fmla="val 0"/>
                  <a:gd name="f1" fmla="val 382"/>
                  <a:gd name="f2" fmla="val 96"/>
                  <a:gd name="f3" fmla="val 209"/>
                  <a:gd name="f4" fmla="val 143"/>
                  <a:gd name="f5" fmla="val 90"/>
                  <a:gd name="f6" fmla="val 83"/>
                  <a:gd name="f7" fmla="val 66"/>
                  <a:gd name="f8" fmla="val 35"/>
                  <a:gd name="f9" fmla="val 36"/>
                  <a:gd name="f10" fmla="val 6"/>
                  <a:gd name="f11" fmla="val 29"/>
                  <a:gd name="f12" fmla="val 42"/>
                  <a:gd name="f13" fmla="val 77"/>
                  <a:gd name="f14" fmla="val 72"/>
                  <a:gd name="f15" fmla="val 137"/>
                  <a:gd name="f16" fmla="val 263"/>
                  <a:gd name="f17" fmla="val 311"/>
                  <a:gd name="f18" fmla="val 84"/>
                  <a:gd name="f19" fmla="val 352"/>
                  <a:gd name="f20" fmla="val 376"/>
                  <a:gd name="f21" fmla="val 346"/>
                  <a:gd name="f22" fmla="val 305"/>
                  <a:gd name="f23" fmla="val 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82" h="96">
                    <a:moveTo>
                      <a:pt x="f3" y="f2"/>
                    </a:moveTo>
                    <a:lnTo>
                      <a:pt x="f4" y="f5"/>
                    </a:lnTo>
                    <a:lnTo>
                      <a:pt x="f6" y="f7"/>
                    </a:lnTo>
                    <a:lnTo>
                      <a:pt x="f8" y="f9"/>
                    </a:lnTo>
                    <a:lnTo>
                      <a:pt x="f10" y="f0"/>
                    </a:lnTo>
                    <a:lnTo>
                      <a:pt x="f0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3" y="f2"/>
                    </a:lnTo>
                    <a:lnTo>
                      <a:pt x="f16" y="f5"/>
                    </a:lnTo>
                    <a:lnTo>
                      <a:pt x="f17" y="f18"/>
                    </a:lnTo>
                    <a:lnTo>
                      <a:pt x="f19" y="f7"/>
                    </a:lnTo>
                    <a:lnTo>
                      <a:pt x="f1" y="f12"/>
                    </a:lnTo>
                    <a:lnTo>
                      <a:pt x="f20" y="f12"/>
                    </a:lnTo>
                    <a:lnTo>
                      <a:pt x="f21" y="f7"/>
                    </a:lnTo>
                    <a:lnTo>
                      <a:pt x="f22" y="f23"/>
                    </a:lnTo>
                    <a:lnTo>
                      <a:pt x="f16" y="f5"/>
                    </a:lnTo>
                    <a:lnTo>
                      <a:pt x="f3" y="f2"/>
                    </a:lnTo>
                    <a:lnTo>
                      <a:pt x="f3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>
              <a:xfrm>
                <a:off x="8437680" y="4800600"/>
                <a:ext cx="409320" cy="85680"/>
              </a:xfrm>
              <a:custGeom>
                <a:avLst/>
                <a:gdLst>
                  <a:gd name="f0" fmla="val 0"/>
                  <a:gd name="f1" fmla="val 258"/>
                  <a:gd name="f2" fmla="val 54"/>
                  <a:gd name="f3" fmla="val 174"/>
                  <a:gd name="f4" fmla="val 216"/>
                  <a:gd name="f5" fmla="val 6"/>
                  <a:gd name="f6" fmla="val 12"/>
                  <a:gd name="f7" fmla="val 252"/>
                  <a:gd name="f8" fmla="val 120"/>
                  <a:gd name="f9" fmla="val 78"/>
                  <a:gd name="f10" fmla="val 36"/>
                  <a:gd name="f11" fmla="val 30"/>
                  <a:gd name="f12" fmla="val 48"/>
                  <a:gd name="f13" fmla="val 1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58" h="54">
                    <a:moveTo>
                      <a:pt x="f3" y="f0"/>
                    </a:moveTo>
                    <a:lnTo>
                      <a:pt x="f4" y="f5"/>
                    </a:lnTo>
                    <a:lnTo>
                      <a:pt x="f1" y="f6"/>
                    </a:lnTo>
                    <a:lnTo>
                      <a:pt x="f7" y="f5"/>
                    </a:lnTo>
                    <a:lnTo>
                      <a:pt x="f4" y="f0"/>
                    </a:lnTo>
                    <a:lnTo>
                      <a:pt x="f3" y="f0"/>
                    </a:lnTo>
                    <a:lnTo>
                      <a:pt x="f8" y="f5"/>
                    </a:lnTo>
                    <a:lnTo>
                      <a:pt x="f9" y="f6"/>
                    </a:lnTo>
                    <a:lnTo>
                      <a:pt x="f10" y="f11"/>
                    </a:lnTo>
                    <a:lnTo>
                      <a:pt x="f0" y="f12"/>
                    </a:lnTo>
                    <a:lnTo>
                      <a:pt x="f5" y="f2"/>
                    </a:lnTo>
                    <a:lnTo>
                      <a:pt x="f10" y="f10"/>
                    </a:lnTo>
                    <a:lnTo>
                      <a:pt x="f9" y="f13"/>
                    </a:lnTo>
                    <a:lnTo>
                      <a:pt x="f8" y="f5"/>
                    </a:lnTo>
                    <a:lnTo>
                      <a:pt x="f3" y="f0"/>
                    </a:lnTo>
                    <a:lnTo>
                      <a:pt x="f3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8961480" y="4867200"/>
                <a:ext cx="95040" cy="247680"/>
              </a:xfrm>
              <a:custGeom>
                <a:avLst/>
                <a:gdLst>
                  <a:gd name="f0" fmla="val 0"/>
                  <a:gd name="f1" fmla="val 60"/>
                  <a:gd name="f2" fmla="val 156"/>
                  <a:gd name="f3" fmla="val 54"/>
                  <a:gd name="f4" fmla="val 90"/>
                  <a:gd name="f5" fmla="val 48"/>
                  <a:gd name="f6" fmla="val 126"/>
                  <a:gd name="f7" fmla="val 24"/>
                  <a:gd name="f8" fmla="val 30"/>
                  <a:gd name="f9" fmla="val 66"/>
                  <a:gd name="f10" fmla="val 42"/>
                  <a:gd name="f11" fmla="val 18"/>
                  <a:gd name="f12" fmla="val 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60" h="15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2"/>
                    </a:lnTo>
                    <a:lnTo>
                      <a:pt x="f8" y="f2"/>
                    </a:lnTo>
                    <a:lnTo>
                      <a:pt x="f3" y="f6"/>
                    </a:lnTo>
                    <a:lnTo>
                      <a:pt x="f1" y="f4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8" y="f11"/>
                    </a:lnTo>
                    <a:lnTo>
                      <a:pt x="f12" y="f0"/>
                    </a:lnTo>
                    <a:lnTo>
                      <a:pt x="f0" y="f12"/>
                    </a:lnTo>
                    <a:lnTo>
                      <a:pt x="f7" y="f7"/>
                    </a:lnTo>
                    <a:lnTo>
                      <a:pt x="f10" y="f10"/>
                    </a:lnTo>
                    <a:lnTo>
                      <a:pt x="f5" y="f9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532720" y="5153040"/>
                <a:ext cx="304920" cy="28440"/>
              </a:xfrm>
              <a:custGeom>
                <a:avLst/>
                <a:gdLst>
                  <a:gd name="f0" fmla="val 0"/>
                  <a:gd name="f1" fmla="val 192"/>
                  <a:gd name="f2" fmla="val 18"/>
                  <a:gd name="f3" fmla="val 114"/>
                  <a:gd name="f4" fmla="val 12"/>
                  <a:gd name="f5" fmla="val 72"/>
                  <a:gd name="f6" fmla="val 6"/>
                  <a:gd name="f7" fmla="val 30"/>
                  <a:gd name="f8" fmla="val 54"/>
                  <a:gd name="f9" fmla="val 156"/>
                  <a:gd name="f10" fmla="val 186"/>
                  <a:gd name="f11" fmla="val 15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92" h="18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0"/>
                    </a:lnTo>
                    <a:lnTo>
                      <a:pt x="f0" y="f0"/>
                    </a:lnTo>
                    <a:lnTo>
                      <a:pt x="f8" y="f4"/>
                    </a:lnTo>
                    <a:lnTo>
                      <a:pt x="f3" y="f2"/>
                    </a:lnTo>
                    <a:lnTo>
                      <a:pt x="f9" y="f2"/>
                    </a:lnTo>
                    <a:lnTo>
                      <a:pt x="f1" y="f4"/>
                    </a:lnTo>
                    <a:lnTo>
                      <a:pt x="f10" y="f0"/>
                    </a:lnTo>
                    <a:lnTo>
                      <a:pt x="f11" y="f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420040" y="4829040"/>
                <a:ext cx="255600" cy="295560"/>
              </a:xfrm>
              <a:custGeom>
                <a:avLst/>
                <a:gdLst>
                  <a:gd name="f0" fmla="val 0"/>
                  <a:gd name="f1" fmla="val 161"/>
                  <a:gd name="f2" fmla="val 186"/>
                  <a:gd name="f3" fmla="val 11"/>
                  <a:gd name="f4" fmla="val 114"/>
                  <a:gd name="f5" fmla="val 17"/>
                  <a:gd name="f6" fmla="val 96"/>
                  <a:gd name="f7" fmla="val 23"/>
                  <a:gd name="f8" fmla="val 78"/>
                  <a:gd name="f9" fmla="val 53"/>
                  <a:gd name="f10" fmla="val 42"/>
                  <a:gd name="f11" fmla="val 101"/>
                  <a:gd name="f12" fmla="val 18"/>
                  <a:gd name="f13" fmla="val 155"/>
                  <a:gd name="f14" fmla="val 6"/>
                  <a:gd name="f15" fmla="val 95"/>
                  <a:gd name="f16" fmla="val 12"/>
                  <a:gd name="f17" fmla="val 47"/>
                  <a:gd name="f18" fmla="val 36"/>
                  <a:gd name="f19" fmla="val 72"/>
                  <a:gd name="f20" fmla="val 5"/>
                  <a:gd name="f21" fmla="val 90"/>
                  <a:gd name="f22" fmla="val 150"/>
                  <a:gd name="f23" fmla="val 168"/>
                  <a:gd name="f24" fmla="val 41"/>
                  <a:gd name="f25" fmla="val 65"/>
                  <a:gd name="f26" fmla="val 13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61" h="186">
                    <a:moveTo>
                      <a:pt x="f3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" y="f0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21"/>
                    </a:lnTo>
                    <a:lnTo>
                      <a:pt x="f0" y="f4"/>
                    </a:lnTo>
                    <a:lnTo>
                      <a:pt x="f3" y="f22"/>
                    </a:lnTo>
                    <a:lnTo>
                      <a:pt x="f7" y="f23"/>
                    </a:lnTo>
                    <a:lnTo>
                      <a:pt x="f24" y="f2"/>
                    </a:lnTo>
                    <a:lnTo>
                      <a:pt x="f25" y="f2"/>
                    </a:lnTo>
                    <a:lnTo>
                      <a:pt x="f24" y="f23"/>
                    </a:lnTo>
                    <a:lnTo>
                      <a:pt x="f7" y="f22"/>
                    </a:lnTo>
                    <a:lnTo>
                      <a:pt x="f5" y="f26"/>
                    </a:lnTo>
                    <a:lnTo>
                      <a:pt x="f3" y="f4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8713800" y="4829040"/>
                <a:ext cx="295200" cy="333360"/>
              </a:xfrm>
              <a:custGeom>
                <a:avLst/>
                <a:gdLst>
                  <a:gd name="f0" fmla="val 180"/>
                  <a:gd name="f1" fmla="val 0"/>
                  <a:gd name="f2" fmla="val 185"/>
                  <a:gd name="f3" fmla="val 210"/>
                  <a:gd name="f4" fmla="val 6"/>
                  <a:gd name="f5" fmla="val 66"/>
                  <a:gd name="f6" fmla="val 12"/>
                  <a:gd name="f7" fmla="val 119"/>
                  <a:gd name="f8" fmla="val 36"/>
                  <a:gd name="f9" fmla="val 155"/>
                  <a:gd name="f10" fmla="val 72"/>
                  <a:gd name="f11" fmla="val 161"/>
                  <a:gd name="f12" fmla="val 90"/>
                  <a:gd name="f13" fmla="val 167"/>
                  <a:gd name="f14" fmla="val 114"/>
                  <a:gd name="f15" fmla="val 138"/>
                  <a:gd name="f16" fmla="val 149"/>
                  <a:gd name="f17" fmla="val 162"/>
                  <a:gd name="f18" fmla="val 198"/>
                  <a:gd name="f19" fmla="val 96"/>
                  <a:gd name="f20" fmla="val 131"/>
                  <a:gd name="f21" fmla="val 192"/>
                  <a:gd name="f22" fmla="val 168"/>
                  <a:gd name="f23" fmla="val 179"/>
                  <a:gd name="f24" fmla="val 144"/>
                  <a:gd name="f25" fmla="val 173"/>
                  <a:gd name="f26" fmla="val 48"/>
                  <a:gd name="f27" fmla="val 3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85" h="210">
                    <a:moveTo>
                      <a:pt x="f1" y="f4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1" y="f15"/>
                    </a:lnTo>
                    <a:lnTo>
                      <a:pt x="f16" y="f17"/>
                    </a:lnTo>
                    <a:lnTo>
                      <a:pt x="f7" y="f0"/>
                    </a:lnTo>
                    <a:lnTo>
                      <a:pt x="f12" y="f18"/>
                    </a:lnTo>
                    <a:lnTo>
                      <a:pt x="f19" y="f3"/>
                    </a:lnTo>
                    <a:lnTo>
                      <a:pt x="f20" y="f21"/>
                    </a:lnTo>
                    <a:lnTo>
                      <a:pt x="f11" y="f22"/>
                    </a:lnTo>
                    <a:lnTo>
                      <a:pt x="f23" y="f24"/>
                    </a:lnTo>
                    <a:lnTo>
                      <a:pt x="f2" y="f14"/>
                    </a:lnTo>
                    <a:lnTo>
                      <a:pt x="f23" y="f12"/>
                    </a:lnTo>
                    <a:lnTo>
                      <a:pt x="f25" y="f5"/>
                    </a:lnTo>
                    <a:lnTo>
                      <a:pt x="f9" y="f26"/>
                    </a:lnTo>
                    <a:lnTo>
                      <a:pt x="f20" y="f27"/>
                    </a:lnTo>
                    <a:lnTo>
                      <a:pt x="f10" y="f4"/>
                    </a:lnTo>
                    <a:lnTo>
                      <a:pt x="f1" y="f1"/>
                    </a:lnTo>
                    <a:lnTo>
                      <a:pt x="f1" y="f4"/>
                    </a:lnTo>
                    <a:lnTo>
                      <a:pt x="f1" y="f4"/>
                    </a:lnTo>
                    <a:lnTo>
                      <a:pt x="f1" y="f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8485200" y="4854600"/>
                <a:ext cx="474480" cy="295200"/>
              </a:xfrm>
              <a:custGeom>
                <a:avLst/>
                <a:gdLst>
                  <a:gd name="f0" fmla="val 180"/>
                  <a:gd name="f1" fmla="val 0"/>
                  <a:gd name="f2" fmla="val 299"/>
                  <a:gd name="f3" fmla="val 186"/>
                  <a:gd name="f4" fmla="val 150"/>
                  <a:gd name="f5" fmla="val 90"/>
                  <a:gd name="f6" fmla="val 6"/>
                  <a:gd name="f7" fmla="val 42"/>
                  <a:gd name="f8" fmla="val 30"/>
                  <a:gd name="f9" fmla="val 12"/>
                  <a:gd name="f10" fmla="val 54"/>
                  <a:gd name="f11" fmla="val 72"/>
                  <a:gd name="f12" fmla="val 108"/>
                  <a:gd name="f13" fmla="val 126"/>
                  <a:gd name="f14" fmla="val 156"/>
                  <a:gd name="f15" fmla="val 209"/>
                  <a:gd name="f16" fmla="val 257"/>
                  <a:gd name="f17" fmla="val 287"/>
                  <a:gd name="f18" fmla="val 96"/>
                  <a:gd name="f19" fmla="val 174"/>
                  <a:gd name="f20" fmla="val 48"/>
                  <a:gd name="f21" fmla="val 18"/>
                  <a:gd name="f22" fmla="val 203"/>
                  <a:gd name="f23" fmla="val 251"/>
                  <a:gd name="f24" fmla="val 281"/>
                  <a:gd name="f25" fmla="val 293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99" h="186">
                    <a:moveTo>
                      <a:pt x="f4" y="f1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6" y="f11"/>
                    </a:lnTo>
                    <a:lnTo>
                      <a:pt x="f1" y="f5"/>
                    </a:lnTo>
                    <a:lnTo>
                      <a:pt x="f6" y="f12"/>
                    </a:lnTo>
                    <a:lnTo>
                      <a:pt x="f9" y="f13"/>
                    </a:lnTo>
                    <a:lnTo>
                      <a:pt x="f7" y="f14"/>
                    </a:lnTo>
                    <a:lnTo>
                      <a:pt x="f5" y="f0"/>
                    </a:lnTo>
                    <a:lnTo>
                      <a:pt x="f4" y="f3"/>
                    </a:lnTo>
                    <a:lnTo>
                      <a:pt x="f15" y="f0"/>
                    </a:lnTo>
                    <a:lnTo>
                      <a:pt x="f16" y="f14"/>
                    </a:lnTo>
                    <a:lnTo>
                      <a:pt x="f17" y="f13"/>
                    </a:lnTo>
                    <a:lnTo>
                      <a:pt x="f2" y="f12"/>
                    </a:lnTo>
                    <a:lnTo>
                      <a:pt x="f2" y="f5"/>
                    </a:lnTo>
                    <a:lnTo>
                      <a:pt x="f2" y="f11"/>
                    </a:lnTo>
                    <a:lnTo>
                      <a:pt x="f17" y="f10"/>
                    </a:lnTo>
                    <a:lnTo>
                      <a:pt x="f16" y="f8"/>
                    </a:lnTo>
                    <a:lnTo>
                      <a:pt x="f15" y="f6"/>
                    </a:lnTo>
                    <a:lnTo>
                      <a:pt x="f4" y="f1"/>
                    </a:lnTo>
                    <a:lnTo>
                      <a:pt x="f4" y="f1"/>
                    </a:lnTo>
                    <a:close/>
                    <a:moveTo>
                      <a:pt x="f4" y="f0"/>
                    </a:moveTo>
                    <a:lnTo>
                      <a:pt x="f18" y="f19"/>
                    </a:lnTo>
                    <a:lnTo>
                      <a:pt x="f20" y="f14"/>
                    </a:lnTo>
                    <a:lnTo>
                      <a:pt x="f21" y="f13"/>
                    </a:lnTo>
                    <a:lnTo>
                      <a:pt x="f9" y="f12"/>
                    </a:lnTo>
                    <a:lnTo>
                      <a:pt x="f6" y="f5"/>
                    </a:lnTo>
                    <a:lnTo>
                      <a:pt x="f9" y="f11"/>
                    </a:lnTo>
                    <a:lnTo>
                      <a:pt x="f21" y="f10"/>
                    </a:lnTo>
                    <a:lnTo>
                      <a:pt x="f20" y="f8"/>
                    </a:lnTo>
                    <a:lnTo>
                      <a:pt x="f18" y="f9"/>
                    </a:lnTo>
                    <a:lnTo>
                      <a:pt x="f4" y="f6"/>
                    </a:lnTo>
                    <a:lnTo>
                      <a:pt x="f22" y="f9"/>
                    </a:lnTo>
                    <a:lnTo>
                      <a:pt x="f23" y="f8"/>
                    </a:lnTo>
                    <a:lnTo>
                      <a:pt x="f24" y="f10"/>
                    </a:lnTo>
                    <a:lnTo>
                      <a:pt x="f25" y="f11"/>
                    </a:lnTo>
                    <a:lnTo>
                      <a:pt x="f25" y="f5"/>
                    </a:lnTo>
                    <a:lnTo>
                      <a:pt x="f25" y="f12"/>
                    </a:lnTo>
                    <a:lnTo>
                      <a:pt x="f24" y="f13"/>
                    </a:lnTo>
                    <a:lnTo>
                      <a:pt x="f23" y="f14"/>
                    </a:lnTo>
                    <a:lnTo>
                      <a:pt x="f22" y="f19"/>
                    </a:lnTo>
                    <a:lnTo>
                      <a:pt x="f4" y="f0"/>
                    </a:lnTo>
                    <a:lnTo>
                      <a:pt x="f4" y="f0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8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SimSun" pitchFamily="2"/>
                  <a:cs typeface="Mangal" pitchFamily="2"/>
                </a:endParaRPr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8542440" y="4897440"/>
                <a:ext cx="360359" cy="209520"/>
                <a:chOff x="8542440" y="4897440"/>
                <a:chExt cx="360359" cy="209520"/>
              </a:xfrm>
            </p:grpSpPr>
            <p:sp>
              <p:nvSpPr>
                <p:cNvPr id="62" name="Полилиния 61"/>
                <p:cNvSpPr/>
                <p:nvPr/>
              </p:nvSpPr>
              <p:spPr>
                <a:xfrm>
                  <a:off x="8542440" y="4897440"/>
                  <a:ext cx="360359" cy="209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63" name="Полилиния 62"/>
                <p:cNvSpPr/>
                <p:nvPr/>
              </p:nvSpPr>
              <p:spPr>
                <a:xfrm>
                  <a:off x="8577360" y="4919760"/>
                  <a:ext cx="288720" cy="1620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8621640" y="4935600"/>
                  <a:ext cx="198360" cy="12996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>
                  <a:off x="8664480" y="4960800"/>
                  <a:ext cx="115920" cy="7488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</a:ln>
              </p:spPr>
              <p:txBody>
                <a:bodyPr vert="horz" wrap="square" lIns="90000" tIns="46800" rIns="90000" bIns="46800" anchor="t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ru-RU" sz="1800" b="0" i="0" u="none" strike="noStrike" baseline="0">
                    <a:ln>
                      <a:noFill/>
                    </a:ln>
                    <a:solidFill>
                      <a:srgbClr val="FFFFFF"/>
                    </a:solidFill>
                    <a:latin typeface="Arial" pitchFamily="34"/>
                    <a:ea typeface="SimSun" pitchFamily="2"/>
                    <a:cs typeface="Mangal" pitchFamily="2"/>
                  </a:endParaRPr>
                </a:p>
              </p:txBody>
            </p:sp>
          </p:grpSp>
        </p:grpSp>
      </p:grpSp>
      <p:sp>
        <p:nvSpPr>
          <p:cNvPr id="66" name="Заголовок 65"/>
          <p:cNvSpPr txBox="1">
            <a:spLocks noGrp="1"/>
          </p:cNvSpPr>
          <p:nvPr>
            <p:ph type="title"/>
          </p:nvPr>
        </p:nvSpPr>
        <p:spPr>
          <a:xfrm>
            <a:off x="685799" y="1692000"/>
            <a:ext cx="7772400" cy="173699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7" name="Дата 66"/>
          <p:cNvSpPr txBox="1">
            <a:spLocks noGrp="1"/>
          </p:cNvSpPr>
          <p:nvPr>
            <p:ph type="dt" sz="half" idx="2"/>
          </p:nvPr>
        </p:nvSpPr>
        <p:spPr>
          <a:xfrm>
            <a:off x="456839" y="624816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8" name="Нижний колонтитул 67"/>
          <p:cNvSpPr txBox="1">
            <a:spLocks noGrp="1"/>
          </p:cNvSpPr>
          <p:nvPr>
            <p:ph type="ftr" sz="quarter" idx="3"/>
          </p:nvPr>
        </p:nvSpPr>
        <p:spPr>
          <a:xfrm>
            <a:off x="3124079" y="6248160"/>
            <a:ext cx="2895839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9" name="Номер слайда 68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816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4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31F5BFE-DEE6-49A7-BF3B-C152CA24B6A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CCEC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titleStyle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F2F46"/>
            </a:gs>
            <a:gs pos="100000">
              <a:srgbClr val="6666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92498" y="39535"/>
            <a:ext cx="10431962" cy="7615709"/>
            <a:chOff x="-492498" y="39535"/>
            <a:chExt cx="10431962" cy="7615709"/>
          </a:xfrm>
        </p:grpSpPr>
        <p:sp>
          <p:nvSpPr>
            <p:cNvPr id="3" name="Полилиния 2"/>
            <p:cNvSpPr/>
            <p:nvPr/>
          </p:nvSpPr>
          <p:spPr>
            <a:xfrm rot="20798400" flipV="1">
              <a:off x="-20142" y="995782"/>
              <a:ext cx="276876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 rot="20774400" flipV="1">
              <a:off x="-35625" y="1020013"/>
              <a:ext cx="3227400" cy="11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 rot="20757600" flipV="1">
              <a:off x="-40557" y="1033288"/>
              <a:ext cx="35654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20684400" flipV="1">
              <a:off x="-65906" y="998137"/>
              <a:ext cx="393084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20631600" flipV="1">
              <a:off x="-78844" y="995182"/>
              <a:ext cx="439812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20554800" flipV="1">
              <a:off x="-100565" y="964394"/>
              <a:ext cx="485460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20466600" flipV="1">
              <a:off x="-144563" y="940368"/>
              <a:ext cx="5402160" cy="1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20343600" flipV="1">
              <a:off x="-153628" y="826868"/>
              <a:ext cx="5951520" cy="10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20211600" flipV="1">
              <a:off x="-258241" y="628872"/>
              <a:ext cx="668196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20103000" flipV="1">
              <a:off x="-336145" y="544777"/>
              <a:ext cx="732168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9923600" flipV="1">
              <a:off x="-492498" y="286754"/>
              <a:ext cx="825480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9686600" flipV="1">
              <a:off x="19335" y="39535"/>
              <a:ext cx="857412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2F2F46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19383600" flipV="1">
              <a:off x="2099246" y="243771"/>
              <a:ext cx="732168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1E1E2E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8994200" flipV="1">
              <a:off x="4262624" y="968027"/>
              <a:ext cx="56768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30304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8603600" flipV="1">
              <a:off x="6440459" y="3035847"/>
              <a:ext cx="3300479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eaVert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3208800" flipH="1" flipV="1">
              <a:off x="8511029" y="7253124"/>
              <a:ext cx="79524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eaVert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058400">
              <a:off x="-231749" y="3746520"/>
              <a:ext cx="959796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563600">
              <a:off x="-314421" y="5391232"/>
              <a:ext cx="6575399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0406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rot="1732800">
              <a:off x="-262144" y="5753299"/>
              <a:ext cx="445140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0406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1968600">
              <a:off x="-174422" y="6226068"/>
              <a:ext cx="222264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 rot="1386000">
              <a:off x="-343215" y="5113446"/>
              <a:ext cx="869508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1314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983400">
              <a:off x="-182461" y="3379806"/>
              <a:ext cx="95504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rot="20669400" flipV="1">
              <a:off x="127243" y="3084787"/>
              <a:ext cx="913752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867600">
              <a:off x="593722" y="2860515"/>
              <a:ext cx="869148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 rot="775200">
              <a:off x="1346118" y="2511281"/>
              <a:ext cx="7899479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735000">
              <a:off x="1671598" y="2343270"/>
              <a:ext cx="7554959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 rot="692400">
              <a:off x="1975028" y="2185829"/>
              <a:ext cx="723420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0944200" flipV="1">
              <a:off x="2360455" y="2071875"/>
              <a:ext cx="684864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 rot="20962800" flipV="1">
              <a:off x="2619118" y="1933503"/>
              <a:ext cx="6594480" cy="8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20796000" flipV="1">
              <a:off x="969957" y="2668814"/>
              <a:ext cx="8261639" cy="11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 rot="20326200" flipV="1">
              <a:off x="-323761" y="4719965"/>
              <a:ext cx="97628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20430000" flipV="1">
              <a:off x="-275863" y="4223037"/>
              <a:ext cx="9690120" cy="1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174680" y="5332320"/>
              <a:ext cx="266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74760" y="487980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52360" y="5797440"/>
              <a:ext cx="311040" cy="168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3297240" y="4224239"/>
              <a:ext cx="24768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941480" y="488304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676600" y="4535640"/>
              <a:ext cx="247680" cy="14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190520" y="4506840"/>
              <a:ext cx="239760" cy="141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2480" y="4216320"/>
              <a:ext cx="23832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860479" y="419400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3811679" y="394488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032280" y="3673439"/>
              <a:ext cx="21240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578400" y="3419640"/>
              <a:ext cx="212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352760" y="3659040"/>
              <a:ext cx="222480" cy="114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464000" y="3013200"/>
              <a:ext cx="2048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5907240" y="284472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600880" y="300996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863960" y="2822400"/>
              <a:ext cx="203400" cy="98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202360" y="321300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805280" y="3429000"/>
              <a:ext cx="21132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2490840" y="3894120"/>
              <a:ext cx="237960" cy="14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2957400" y="3219480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401920" y="3452759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90720" y="3668759"/>
              <a:ext cx="212760" cy="114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1832040" y="3249719"/>
              <a:ext cx="21276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1812960" y="286236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381399" y="3035159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2863800" y="285912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427559" y="302436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860639" y="283680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746280" y="3225960"/>
              <a:ext cx="212400" cy="115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108000" y="343836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1266840" y="304164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22159" y="285264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179280" y="301788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685799" y="3687839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1292400" y="3457439"/>
              <a:ext cx="212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252439" y="392436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4038479" y="3198960"/>
              <a:ext cx="222480" cy="114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313000" y="2698920"/>
              <a:ext cx="19512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2773440" y="253836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2198519" y="2390760"/>
              <a:ext cx="19548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1735199" y="2532240"/>
              <a:ext cx="19512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1257480" y="2682720"/>
              <a:ext cx="19656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3192480" y="2400479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313080" y="269244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3722759" y="254160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4260960" y="2676600"/>
              <a:ext cx="195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1279440" y="2400479"/>
              <a:ext cx="19548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785880" y="253512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361799" y="2394000"/>
              <a:ext cx="19548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249120" y="2695680"/>
              <a:ext cx="19548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583159" y="2532240"/>
              <a:ext cx="1969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888080" y="2398680"/>
              <a:ext cx="19656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5191200" y="2679840"/>
              <a:ext cx="1969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5481719" y="253836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796000" y="239076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6748559" y="2401920"/>
              <a:ext cx="1969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6192719" y="2700360"/>
              <a:ext cx="20340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6486480" y="2552760"/>
              <a:ext cx="20340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2035079" y="5799240"/>
              <a:ext cx="311400" cy="17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1122480" y="6372360"/>
              <a:ext cx="303120" cy="177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3538440" y="490536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4133880" y="455148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4614840" y="4235400"/>
              <a:ext cx="24768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5156280" y="3895560"/>
              <a:ext cx="237960" cy="14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2859120" y="533412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575320" y="365436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6318360" y="3197160"/>
              <a:ext cx="212760" cy="114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5958000" y="3425760"/>
              <a:ext cx="21276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6629400" y="301320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886440" y="2852640"/>
              <a:ext cx="2048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7151760" y="2698920"/>
              <a:ext cx="19692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7399440" y="254484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7624800" y="2400479"/>
              <a:ext cx="20304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7826399" y="2271600"/>
              <a:ext cx="1760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6087960" y="2270160"/>
              <a:ext cx="1778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5216400" y="2270160"/>
              <a:ext cx="1778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4718160" y="2168639"/>
              <a:ext cx="1760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5003640" y="2050919"/>
              <a:ext cx="1778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4794120" y="1857240"/>
              <a:ext cx="1778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3878280" y="2171880"/>
              <a:ext cx="17784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3652919" y="1936800"/>
              <a:ext cx="1778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3325679" y="2038319"/>
              <a:ext cx="1778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3537000" y="2289240"/>
              <a:ext cx="1760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1760400" y="2260440"/>
              <a:ext cx="1778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969840" y="2038319"/>
              <a:ext cx="17640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484200" y="2155680"/>
              <a:ext cx="1760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247680" y="1832040"/>
              <a:ext cx="1778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7203960" y="2166840"/>
              <a:ext cx="168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6996240" y="2286000"/>
              <a:ext cx="16668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6337440" y="2152800"/>
              <a:ext cx="16812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5502240" y="2152800"/>
              <a:ext cx="16848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4527720" y="1949400"/>
              <a:ext cx="16812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4251240" y="1760400"/>
              <a:ext cx="16848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4538520" y="1658879"/>
              <a:ext cx="168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3083040" y="165096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1727280" y="2027160"/>
              <a:ext cx="16812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1312920" y="214308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852480" y="226692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1007999" y="1682639"/>
              <a:ext cx="168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2444760" y="166680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1778040" y="1687680"/>
              <a:ext cx="16668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6558120" y="2038319"/>
              <a:ext cx="1760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519880" y="1846439"/>
              <a:ext cx="17748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5262479" y="195120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5038560" y="176544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3803760" y="166860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4395959" y="2295360"/>
              <a:ext cx="1760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4216320" y="2054160"/>
              <a:ext cx="177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3970440" y="1839960"/>
              <a:ext cx="1760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3527279" y="1747799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3220919" y="1844639"/>
              <a:ext cx="17640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2976479" y="215280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2871720" y="1941480"/>
              <a:ext cx="17640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2759039" y="1743119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2513160" y="2046239"/>
              <a:ext cx="177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2189160" y="2131920"/>
              <a:ext cx="177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2427120" y="183528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2054160" y="194004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2085839" y="176544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1717560" y="1851119"/>
              <a:ext cx="17640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1392120" y="1779480"/>
              <a:ext cx="177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1389239" y="1930319"/>
              <a:ext cx="1760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1079639" y="185724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652320" y="1955880"/>
              <a:ext cx="17640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689040" y="174636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189000" y="2082960"/>
              <a:ext cx="1760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1362240" y="1589040"/>
              <a:ext cx="160200" cy="6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2128680" y="1608119"/>
              <a:ext cx="16056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2760840" y="1600200"/>
              <a:ext cx="160200" cy="6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3359160" y="1589040"/>
              <a:ext cx="15876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3683159" y="1493999"/>
              <a:ext cx="16020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4129200" y="1579680"/>
              <a:ext cx="16020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2646360" y="2254320"/>
              <a:ext cx="168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4059360" y="2406600"/>
              <a:ext cx="195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5745240" y="2043000"/>
              <a:ext cx="1778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6018120" y="1924200"/>
              <a:ext cx="17640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3387600" y="1441439"/>
              <a:ext cx="12564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2006640" y="1441439"/>
              <a:ext cx="12528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2335320" y="1379519"/>
              <a:ext cx="12528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2619360" y="1308240"/>
              <a:ext cx="13176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3044880" y="1379519"/>
              <a:ext cx="13320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2730600" y="1465200"/>
              <a:ext cx="13176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3036960" y="1519200"/>
              <a:ext cx="150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2446200" y="1527120"/>
              <a:ext cx="141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1708200" y="1512720"/>
              <a:ext cx="16020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3147839" y="6392880"/>
              <a:ext cx="309600" cy="166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3905279" y="5827680"/>
              <a:ext cx="311040" cy="177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5140440" y="495468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5635800" y="4572000"/>
              <a:ext cx="24912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4591080" y="536112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6141960" y="4218120"/>
              <a:ext cx="239760" cy="133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6492960" y="3929040"/>
              <a:ext cx="247680" cy="141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6869160" y="3673439"/>
              <a:ext cx="212760" cy="114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7480440" y="320976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1314A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7196039" y="3432239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7719840" y="304812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7951679" y="286848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8193240" y="270180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8377200" y="2562119"/>
              <a:ext cx="1969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8569440" y="2414520"/>
              <a:ext cx="195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5167440" y="6462719"/>
              <a:ext cx="31104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5796000" y="5862599"/>
              <a:ext cx="311040" cy="176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7577279" y="5881680"/>
              <a:ext cx="31896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02030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9" name="Полилиния 198"/>
            <p:cNvSpPr/>
            <p:nvPr/>
          </p:nvSpPr>
          <p:spPr>
            <a:xfrm>
              <a:off x="7129440" y="6427800"/>
              <a:ext cx="311040" cy="166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02030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6332400" y="5391000"/>
              <a:ext cx="266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6767640" y="4986360"/>
              <a:ext cx="2649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8007479" y="5425920"/>
              <a:ext cx="2649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02030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7227720" y="456084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8402760" y="4946759"/>
              <a:ext cx="26640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8726400" y="457056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02030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7575480" y="424332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7883640" y="3949560"/>
              <a:ext cx="24768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8642520" y="3257640"/>
              <a:ext cx="21240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8193240" y="3673439"/>
              <a:ext cx="22212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8442360" y="3454560"/>
              <a:ext cx="21276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8859960" y="3068639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F2F47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9031320" y="287496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F2F47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8989920" y="425448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C2C43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-103320" y="4548239"/>
              <a:ext cx="23832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3240" y="393228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-14400" y="2279520"/>
              <a:ext cx="16848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8928000" y="6365880"/>
              <a:ext cx="31932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02030"/>
                </a:gs>
                <a:gs pos="100000">
                  <a:srgbClr val="52527C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</p:grpSp>
      <p:sp>
        <p:nvSpPr>
          <p:cNvPr id="218" name="Номер слайда 217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2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9186CC2-D9AC-49A0-8DEC-9EF0966097F5}" type="slidenum">
              <a:t>‹#›</a:t>
            </a:fld>
            <a:endParaRPr lang="ru-RU"/>
          </a:p>
        </p:txBody>
      </p:sp>
      <p:sp>
        <p:nvSpPr>
          <p:cNvPr id="219" name="Дата 218"/>
          <p:cNvSpPr txBox="1">
            <a:spLocks noGrp="1"/>
          </p:cNvSpPr>
          <p:nvPr>
            <p:ph type="dt" sz="half" idx="2"/>
          </p:nvPr>
        </p:nvSpPr>
        <p:spPr>
          <a:xfrm>
            <a:off x="45683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2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20" name="Нижний колонтитул 219"/>
          <p:cNvSpPr txBox="1">
            <a:spLocks noGrp="1"/>
          </p:cNvSpPr>
          <p:nvPr>
            <p:ph type="ftr" sz="quarter" idx="3"/>
          </p:nvPr>
        </p:nvSpPr>
        <p:spPr>
          <a:xfrm>
            <a:off x="3124079" y="6243120"/>
            <a:ext cx="2895839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2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21" name="Текст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329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3292"/>
              <a:buBlip>
                <a:blip r:embed="rId13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CCFF"/>
              </a:buClr>
              <a:buSzPct val="50000"/>
              <a:buFont typeface="Wingdings" pitchFamily="2"/>
              <a:buChar char="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2470"/>
              <a:buBlip>
                <a:blip r:embed="rId13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CCFF"/>
              </a:buClr>
              <a:buSzPct val="50000"/>
              <a:buFont typeface="Wingdings" pitchFamily="2"/>
              <a:buChar char="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2057"/>
              <a:buBlip>
                <a:blip r:embed="rId13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2057"/>
              <a:buBlip>
                <a:blip r:embed="rId13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2057"/>
              <a:buBlip>
                <a:blip r:embed="rId13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2057"/>
              <a:buBlip>
                <a:blip r:embed="rId13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2057"/>
              <a:buBlip>
                <a:blip r:embed="rId13"/>
              </a:buBlip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2" name="Заголовок 221"/>
          <p:cNvSpPr txBox="1"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DFDEF6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314A"/>
            </a:gs>
            <a:gs pos="100000">
              <a:srgbClr val="6666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94298" y="42415"/>
            <a:ext cx="10431962" cy="7615710"/>
            <a:chOff x="-494298" y="42415"/>
            <a:chExt cx="10431962" cy="7615710"/>
          </a:xfrm>
        </p:grpSpPr>
        <p:sp>
          <p:nvSpPr>
            <p:cNvPr id="3" name="Полилиния 2"/>
            <p:cNvSpPr/>
            <p:nvPr/>
          </p:nvSpPr>
          <p:spPr>
            <a:xfrm rot="20798400" flipV="1">
              <a:off x="-21942" y="998662"/>
              <a:ext cx="276876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 rot="20774400" flipV="1">
              <a:off x="-37425" y="1022893"/>
              <a:ext cx="3227400" cy="11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 rot="20757600" flipV="1">
              <a:off x="-42357" y="1036168"/>
              <a:ext cx="35654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20684400" flipV="1">
              <a:off x="-67706" y="1001017"/>
              <a:ext cx="393084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20631600" flipV="1">
              <a:off x="-80644" y="998062"/>
              <a:ext cx="439812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20554800" flipV="1">
              <a:off x="-102365" y="967275"/>
              <a:ext cx="485460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20466600" flipV="1">
              <a:off x="-146363" y="943248"/>
              <a:ext cx="5402160" cy="1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20343600" flipV="1">
              <a:off x="-155428" y="829748"/>
              <a:ext cx="5951520" cy="10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20211600" flipV="1">
              <a:off x="-260041" y="631753"/>
              <a:ext cx="668196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20103000" flipV="1">
              <a:off x="-337945" y="547657"/>
              <a:ext cx="732168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9923600" flipV="1">
              <a:off x="-494298" y="289634"/>
              <a:ext cx="825480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9686600" flipV="1">
              <a:off x="17535" y="42415"/>
              <a:ext cx="857412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2F2F46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19383600" flipV="1">
              <a:off x="2097447" y="246651"/>
              <a:ext cx="732168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1E1E2E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8994200" flipV="1">
              <a:off x="4260824" y="970906"/>
              <a:ext cx="56768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30304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8603600" flipV="1">
              <a:off x="6438659" y="3038727"/>
              <a:ext cx="3300479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eaVert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3208800" flipH="1" flipV="1">
              <a:off x="8509229" y="7256005"/>
              <a:ext cx="79524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eaVert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058400">
              <a:off x="-233549" y="3749400"/>
              <a:ext cx="959796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563600">
              <a:off x="-316221" y="5394112"/>
              <a:ext cx="6575399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0406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rot="1732800">
              <a:off x="-263944" y="5756179"/>
              <a:ext cx="445140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04060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1968600">
              <a:off x="-176222" y="6228948"/>
              <a:ext cx="222264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 rot="1386000">
              <a:off x="-345015" y="5116326"/>
              <a:ext cx="8695080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1314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983400">
              <a:off x="-184261" y="3382685"/>
              <a:ext cx="95504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rot="20669400" flipV="1">
              <a:off x="125443" y="3087667"/>
              <a:ext cx="913752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867600">
              <a:off x="591922" y="2863395"/>
              <a:ext cx="869148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 rot="775200">
              <a:off x="1344319" y="2514161"/>
              <a:ext cx="7899479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735000">
              <a:off x="1669798" y="2346150"/>
              <a:ext cx="7554959" cy="9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 rot="692400">
              <a:off x="1973228" y="2188710"/>
              <a:ext cx="723420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0944200" flipV="1">
              <a:off x="2358655" y="2074754"/>
              <a:ext cx="6848640" cy="9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 rot="20962800" flipV="1">
              <a:off x="2617318" y="1936382"/>
              <a:ext cx="6594480" cy="8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20796000" flipV="1">
              <a:off x="968157" y="2671694"/>
              <a:ext cx="8261639" cy="11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 rot="20326200" flipV="1">
              <a:off x="-325561" y="4722846"/>
              <a:ext cx="9762840" cy="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20430000" flipV="1">
              <a:off x="-277663" y="4225917"/>
              <a:ext cx="9690120" cy="1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172880" y="5335200"/>
              <a:ext cx="266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72960" y="488268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50560" y="5800320"/>
              <a:ext cx="311040" cy="168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3295440" y="4227120"/>
              <a:ext cx="24768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939680" y="488592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674800" y="4538520"/>
              <a:ext cx="247680" cy="14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188719" y="4509720"/>
              <a:ext cx="239760" cy="141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80680" y="4219200"/>
              <a:ext cx="23832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858679" y="419688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3809880" y="394776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3030479" y="3676320"/>
              <a:ext cx="21240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576600" y="3422520"/>
              <a:ext cx="212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4350960" y="3661920"/>
              <a:ext cx="222480" cy="114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462200" y="3016080"/>
              <a:ext cx="2048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5905440" y="284760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599080" y="301284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4862160" y="2825280"/>
              <a:ext cx="203400" cy="98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200560" y="321588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4803480" y="3431880"/>
              <a:ext cx="21132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D3D5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2489040" y="3897000"/>
              <a:ext cx="237960" cy="14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2955599" y="3222360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400119" y="3455640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8920" y="3671640"/>
              <a:ext cx="212760" cy="114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1830239" y="3252600"/>
              <a:ext cx="21276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1811160" y="286524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379600" y="303804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2862000" y="286200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425760" y="302724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858840" y="283968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744480" y="3228840"/>
              <a:ext cx="212400" cy="115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106200" y="344124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1265040" y="304452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20360" y="285552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177480" y="302076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684000" y="3690720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1290600" y="3460320"/>
              <a:ext cx="212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1250640" y="392724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4036679" y="3201840"/>
              <a:ext cx="222480" cy="114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311200" y="2701800"/>
              <a:ext cx="19512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2771640" y="254124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2196720" y="2393640"/>
              <a:ext cx="19548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1733399" y="2535120"/>
              <a:ext cx="19512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1255680" y="2685600"/>
              <a:ext cx="19656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3190680" y="240336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311279" y="269532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3720960" y="254448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4259160" y="2679480"/>
              <a:ext cx="195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1277640" y="2403360"/>
              <a:ext cx="19548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784080" y="253800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360000" y="2396880"/>
              <a:ext cx="19548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247320" y="2698560"/>
              <a:ext cx="19548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581360" y="2535120"/>
              <a:ext cx="1969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886280" y="2401560"/>
              <a:ext cx="19656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5189400" y="2682720"/>
              <a:ext cx="1969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5479920" y="254124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794200" y="239364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6746760" y="2404800"/>
              <a:ext cx="1969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6190920" y="2703240"/>
              <a:ext cx="20340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6484680" y="2555640"/>
              <a:ext cx="20340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2033280" y="5802120"/>
              <a:ext cx="311400" cy="17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1120680" y="6375240"/>
              <a:ext cx="303120" cy="177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3536640" y="4908239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4132080" y="455436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4613040" y="4238280"/>
              <a:ext cx="24768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5154480" y="3898440"/>
              <a:ext cx="237960" cy="142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2857320" y="533700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573520" y="365724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6316560" y="3200040"/>
              <a:ext cx="212760" cy="114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5956199" y="3428639"/>
              <a:ext cx="21276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6627600" y="301608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884640" y="2855520"/>
              <a:ext cx="2048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7149960" y="2701800"/>
              <a:ext cx="19692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7397640" y="2547720"/>
              <a:ext cx="19512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7623000" y="2403360"/>
              <a:ext cx="20304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7824600" y="2274480"/>
              <a:ext cx="1760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2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6086160" y="2273039"/>
              <a:ext cx="1778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5214600" y="2273039"/>
              <a:ext cx="1778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4716360" y="2171520"/>
              <a:ext cx="1760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5001840" y="2053800"/>
              <a:ext cx="1778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4792320" y="1860119"/>
              <a:ext cx="1778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3876479" y="2174760"/>
              <a:ext cx="17784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3651120" y="1939680"/>
              <a:ext cx="1778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3323879" y="2041200"/>
              <a:ext cx="1778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3535200" y="2292119"/>
              <a:ext cx="1760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1758600" y="2263320"/>
              <a:ext cx="17784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968040" y="2041200"/>
              <a:ext cx="17640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482400" y="2158560"/>
              <a:ext cx="1760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245880" y="1834919"/>
              <a:ext cx="177840" cy="79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7202160" y="2169719"/>
              <a:ext cx="168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6994439" y="2288880"/>
              <a:ext cx="16668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6335640" y="2155680"/>
              <a:ext cx="16812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3436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5500440" y="2155680"/>
              <a:ext cx="16848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4525920" y="1952280"/>
              <a:ext cx="16812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4249440" y="1763280"/>
              <a:ext cx="16848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4536720" y="1661759"/>
              <a:ext cx="168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3081240" y="1653839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1725480" y="2030040"/>
              <a:ext cx="16812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1311120" y="214596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850680" y="226980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1006200" y="1685519"/>
              <a:ext cx="168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2442960" y="1669680"/>
              <a:ext cx="16812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1776240" y="1690560"/>
              <a:ext cx="16668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6556320" y="2041200"/>
              <a:ext cx="1760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518080" y="1849319"/>
              <a:ext cx="17748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5260680" y="195408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5036760" y="176832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3801960" y="167148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4394160" y="2298240"/>
              <a:ext cx="1760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4214520" y="2057039"/>
              <a:ext cx="177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3537C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3968639" y="1842840"/>
              <a:ext cx="1760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3525479" y="1750679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3219120" y="1847519"/>
              <a:ext cx="17640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2974680" y="215568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2869920" y="1944360"/>
              <a:ext cx="17640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2757240" y="1745999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2511360" y="2049119"/>
              <a:ext cx="177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2187360" y="2134800"/>
              <a:ext cx="177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95985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2425320" y="1838160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2052360" y="1942919"/>
              <a:ext cx="17784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2084040" y="176832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1715760" y="1853999"/>
              <a:ext cx="176400" cy="71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1390319" y="1782360"/>
              <a:ext cx="177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1387439" y="1933200"/>
              <a:ext cx="1760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1077840" y="1860119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650520" y="1958760"/>
              <a:ext cx="17640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687239" y="1749240"/>
              <a:ext cx="1778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187200" y="2085839"/>
              <a:ext cx="17604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1360440" y="1591920"/>
              <a:ext cx="160200" cy="6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2126880" y="1611000"/>
              <a:ext cx="16056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2759039" y="1603080"/>
              <a:ext cx="160200" cy="6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3357360" y="1591920"/>
              <a:ext cx="15876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3681359" y="1496879"/>
              <a:ext cx="16020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4127400" y="1582560"/>
              <a:ext cx="160200" cy="61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2644560" y="2257200"/>
              <a:ext cx="168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65681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4057559" y="2409480"/>
              <a:ext cx="195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05078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5743440" y="2045880"/>
              <a:ext cx="17784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6016320" y="1927080"/>
              <a:ext cx="176400" cy="80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3385800" y="1444319"/>
              <a:ext cx="12564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2004840" y="1444319"/>
              <a:ext cx="12528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2333520" y="1382400"/>
              <a:ext cx="12528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2617560" y="1311120"/>
              <a:ext cx="13176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3043080" y="1382400"/>
              <a:ext cx="13320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2728800" y="1468080"/>
              <a:ext cx="131760" cy="5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3035159" y="1522080"/>
              <a:ext cx="15084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2444400" y="1530000"/>
              <a:ext cx="14148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1706400" y="1515600"/>
              <a:ext cx="160200" cy="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3146039" y="6395759"/>
              <a:ext cx="309600" cy="166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3903480" y="5830560"/>
              <a:ext cx="311040" cy="177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5138640" y="495756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5634000" y="4574879"/>
              <a:ext cx="24912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4589279" y="5364000"/>
              <a:ext cx="2667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6140160" y="4221000"/>
              <a:ext cx="239760" cy="133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6491160" y="3931920"/>
              <a:ext cx="247680" cy="141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6867360" y="3676320"/>
              <a:ext cx="212760" cy="114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7478640" y="3212640"/>
              <a:ext cx="21276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1314A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7194239" y="3435120"/>
              <a:ext cx="22068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7718040" y="305100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7949879" y="2871360"/>
              <a:ext cx="20340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4344E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8191440" y="2704680"/>
              <a:ext cx="195120" cy="79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8375399" y="2564999"/>
              <a:ext cx="1969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8567640" y="2417400"/>
              <a:ext cx="195120" cy="81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A4A6F"/>
                </a:gs>
                <a:gs pos="100000">
                  <a:srgbClr val="5B5B8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5165640" y="6465599"/>
              <a:ext cx="31104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5794200" y="5865480"/>
              <a:ext cx="311040" cy="176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7575480" y="5884560"/>
              <a:ext cx="31896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199" name="Полилиния 198"/>
            <p:cNvSpPr/>
            <p:nvPr/>
          </p:nvSpPr>
          <p:spPr>
            <a:xfrm>
              <a:off x="7127640" y="6430680"/>
              <a:ext cx="311040" cy="166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6330599" y="5393880"/>
              <a:ext cx="266760" cy="152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6765840" y="4989240"/>
              <a:ext cx="2649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8005680" y="5428800"/>
              <a:ext cx="26496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7225920" y="456372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8400960" y="4949640"/>
              <a:ext cx="266400" cy="15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8724600" y="4573440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7573680" y="424620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7881840" y="3952440"/>
              <a:ext cx="247680" cy="13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8640720" y="3260520"/>
              <a:ext cx="21240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8191440" y="3676320"/>
              <a:ext cx="222120" cy="115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8440560" y="3457439"/>
              <a:ext cx="21276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8858160" y="307152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9029519" y="2877840"/>
              <a:ext cx="203040" cy="96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A3A57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8988120" y="4257360"/>
              <a:ext cx="247680" cy="131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37375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-105120" y="4551120"/>
              <a:ext cx="23832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6466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1440" y="3935159"/>
              <a:ext cx="247680" cy="141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4C4C73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-16200" y="2282400"/>
              <a:ext cx="168480" cy="69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5C5C8A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8926200" y="6368760"/>
              <a:ext cx="319320" cy="168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27273B"/>
                </a:gs>
                <a:gs pos="100000">
                  <a:srgbClr val="6666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endParaRPr>
            </a:p>
          </p:txBody>
        </p:sp>
      </p:grpSp>
      <p:sp>
        <p:nvSpPr>
          <p:cNvPr id="218" name="Заголовок 217"/>
          <p:cNvSpPr txBox="1">
            <a:spLocks noGrp="1"/>
          </p:cNvSpPr>
          <p:nvPr>
            <p:ph type="title"/>
          </p:nvPr>
        </p:nvSpPr>
        <p:spPr>
          <a:xfrm>
            <a:off x="685799" y="1844279"/>
            <a:ext cx="7772400" cy="173699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1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219" name="Дата 218"/>
          <p:cNvSpPr txBox="1">
            <a:spLocks noGrp="1"/>
          </p:cNvSpPr>
          <p:nvPr>
            <p:ph type="dt" sz="half" idx="2"/>
          </p:nvPr>
        </p:nvSpPr>
        <p:spPr>
          <a:xfrm>
            <a:off x="45683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2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20" name="Нижний колонтитул 219"/>
          <p:cNvSpPr txBox="1">
            <a:spLocks noGrp="1"/>
          </p:cNvSpPr>
          <p:nvPr>
            <p:ph type="ftr" sz="quarter" idx="3"/>
          </p:nvPr>
        </p:nvSpPr>
        <p:spPr>
          <a:xfrm>
            <a:off x="3124079" y="6248160"/>
            <a:ext cx="2895839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2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21" name="Номер слайда 220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3120"/>
            <a:ext cx="21337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200" kern="1200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C17721A-C67E-4B84-ABEC-30702BCE37B4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DFDEF6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titleStyle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01680" y="174240"/>
            <a:ext cx="85104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01680" y="1676160"/>
            <a:ext cx="8540640" cy="4422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Wingdings" pitchFamily="2"/>
              <a:buChar char="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304920" y="6244560"/>
            <a:ext cx="228600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56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4560"/>
            <a:ext cx="228600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9A7E417-58E9-4A78-A1D3-0A1C6A13237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B7E7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1980720"/>
            <a:ext cx="7772400" cy="16005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2"/>
          </p:nvPr>
        </p:nvSpPr>
        <p:spPr>
          <a:xfrm>
            <a:off x="304920" y="6244560"/>
            <a:ext cx="228600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rtl="0" hangingPunct="0"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3124079" y="624456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0"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4560"/>
            <a:ext cx="2286000" cy="476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0">
              <a:buNone/>
              <a:tabLst/>
              <a:defRPr lang="ru-RU" sz="14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333490-FF3C-40EE-914F-AFDB150BC48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kern="1200" baseline="0">
          <a:ln>
            <a:noFill/>
          </a:ln>
          <a:solidFill>
            <a:srgbClr val="B7E7FF"/>
          </a:solidFill>
          <a:effectLst>
            <a:outerShdw dist="17961" dir="2700000">
              <a:scrgbClr r="0" g="0" b="0"/>
            </a:outerShdw>
          </a:effectLst>
          <a:latin typeface="Arial" pitchFamily="34"/>
          <a:ea typeface="SimSun" pitchFamily="2"/>
          <a:cs typeface="Mangal" pitchFamily="2"/>
        </a:defRPr>
      </a:lvl1pPr>
    </p:titleStyle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1BC1E393-EE58-4477-93D5-9F61738B774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Relationship Id="rId4" Type="http://schemas.openxmlformats.org/officeDocument/2006/relationships/hyperlink" Target="http://www.inclusive-edu.ru/life_news/4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1125538"/>
            <a:ext cx="8784976" cy="5039766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ОРГАНИЗАЦИЯ ОБРАЗОВАТЕЛЬНОЙ ДЕЯТЕЛЬНОСТИ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/>
            </a:r>
            <a:br>
              <a:rPr lang="ru-RU" b="1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b="1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ОБУЧАЮЩИХСЯ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С ОВЗ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В УЧРЕЖДЕНИЯХ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ДОПОЛНИТЕЛЬНОГО ОБРАЗОВАНИЯ ДЕТЕЙ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195388"/>
            <a:ext cx="7808913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39552" y="476672"/>
            <a:ext cx="7988300" cy="591502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468000" algn="just">
              <a:lnSpc>
                <a:spcPct val="150000"/>
              </a:lnSpc>
              <a:buNone/>
            </a:pPr>
            <a:r>
              <a:rPr lang="ru-RU" sz="2200" b="1" i="1" dirty="0">
                <a:solidFill>
                  <a:srgbClr val="000000"/>
                </a:solidFill>
              </a:rPr>
              <a:t>В соответствии с возможностями детей выделяются три уровня образования, каждый уровень должен обеспечить ребенку не только адекватные его потенциалу «академические» знания, умения и навыки, но и способность их реализации в жизни для достижения личных целей.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2200" u="sng" dirty="0">
                <a:solidFill>
                  <a:srgbClr val="000000"/>
                </a:solidFill>
              </a:rPr>
              <a:t>I уровень,</a:t>
            </a:r>
            <a:r>
              <a:rPr lang="ru-RU" sz="2200" b="1" dirty="0">
                <a:solidFill>
                  <a:srgbClr val="000000"/>
                </a:solidFill>
              </a:rPr>
              <a:t> цензовый</a:t>
            </a:r>
            <a:r>
              <a:rPr lang="ru-RU" sz="2200" dirty="0">
                <a:solidFill>
                  <a:srgbClr val="000000"/>
                </a:solidFill>
              </a:rPr>
              <a:t>, в целом соответствует уровню образования здоровых сверстников к моменту завершения школьного образования, предполагая при этом и удовлетворение особых образовательных потребностей детей с ОВЗ, как в академическом компоненте, так и в области жизненной компетенции ребенка.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0" algn="l"/>
              </a:tabLst>
            </a:pP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11560" y="332656"/>
            <a:ext cx="8064896" cy="6034211"/>
          </a:xfrm>
        </p:spPr>
        <p:txBody>
          <a:bodyPr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2200" u="sng" dirty="0" smtClean="0">
                <a:solidFill>
                  <a:srgbClr val="000000"/>
                </a:solidFill>
              </a:rPr>
              <a:t>II </a:t>
            </a:r>
            <a:r>
              <a:rPr lang="ru-RU" sz="2200" u="sng" dirty="0">
                <a:solidFill>
                  <a:srgbClr val="000000"/>
                </a:solidFill>
              </a:rPr>
              <a:t>уровень </a:t>
            </a:r>
            <a:r>
              <a:rPr lang="ru-RU" sz="2200" dirty="0">
                <a:solidFill>
                  <a:srgbClr val="000000"/>
                </a:solidFill>
              </a:rPr>
              <a:t>школьного образования - </a:t>
            </a:r>
            <a:r>
              <a:rPr lang="ru-RU" sz="2200" b="1" dirty="0">
                <a:solidFill>
                  <a:srgbClr val="000000"/>
                </a:solidFill>
              </a:rPr>
              <a:t>нецензовый</a:t>
            </a:r>
            <a:r>
              <a:rPr lang="ru-RU" sz="2200" dirty="0">
                <a:solidFill>
                  <a:srgbClr val="000000"/>
                </a:solidFill>
              </a:rPr>
              <a:t>, он изменен в сравнении с уровнем образования здоровых сверстников за счет значительного редуцирования его «академического» компонента и специфического расширения </a:t>
            </a:r>
            <a:r>
              <a:rPr lang="ru-RU" sz="2200" b="1" dirty="0">
                <a:solidFill>
                  <a:srgbClr val="000000"/>
                </a:solidFill>
              </a:rPr>
              <a:t>области развития жизненной компетенции ребенка</a:t>
            </a:r>
            <a:r>
              <a:rPr lang="ru-RU" sz="2200" dirty="0">
                <a:solidFill>
                  <a:srgbClr val="000000"/>
                </a:solidFill>
              </a:rPr>
              <a:t>;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ru-RU" sz="2200" u="sng" dirty="0">
                <a:solidFill>
                  <a:srgbClr val="000000"/>
                </a:solidFill>
              </a:rPr>
              <a:t>III уровень</a:t>
            </a:r>
            <a:r>
              <a:rPr lang="ru-RU" sz="2200" dirty="0">
                <a:solidFill>
                  <a:srgbClr val="000000"/>
                </a:solidFill>
              </a:rPr>
              <a:t> школьного образования, также </a:t>
            </a:r>
            <a:r>
              <a:rPr lang="ru-RU" sz="2200" b="1" dirty="0">
                <a:solidFill>
                  <a:srgbClr val="000000"/>
                </a:solidFill>
              </a:rPr>
              <a:t>нецензовый</a:t>
            </a:r>
            <a:r>
              <a:rPr lang="ru-RU" sz="2200" dirty="0">
                <a:solidFill>
                  <a:srgbClr val="000000"/>
                </a:solidFill>
              </a:rPr>
              <a:t>, и академический компонент редуцируется здесь до </a:t>
            </a:r>
            <a:r>
              <a:rPr lang="ru-RU" sz="2200" b="1" dirty="0">
                <a:solidFill>
                  <a:srgbClr val="000000"/>
                </a:solidFill>
              </a:rPr>
              <a:t>полезных ребенку элементов академических знаний</a:t>
            </a:r>
            <a:r>
              <a:rPr lang="ru-RU" sz="2200" dirty="0">
                <a:solidFill>
                  <a:srgbClr val="000000"/>
                </a:solidFill>
              </a:rPr>
              <a:t>, но при этом максимально расширяется область развития его жизненной компетенции за счет формирования доступных ребенку базовых навыков коммуникации, социально-бытовой адаптации, готовя его, насколько это возможно, к активной жизни в семье и социуме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96960" y="1484784"/>
            <a:ext cx="7583440" cy="514302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buNone/>
              <a:tabLst>
                <a:tab pos="0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Ребенок получает цензовое образование, </a:t>
            </a:r>
            <a:r>
              <a:rPr lang="ru-RU" sz="2200" b="1" dirty="0">
                <a:solidFill>
                  <a:srgbClr val="000000"/>
                </a:solidFill>
              </a:rPr>
              <a:t>сопоставимое</a:t>
            </a:r>
            <a:r>
              <a:rPr lang="ru-RU" sz="2200" dirty="0">
                <a:solidFill>
                  <a:srgbClr val="000000"/>
                </a:solidFill>
              </a:rPr>
              <a:t> по уровню его академического компонента с образованием здоровых сверстников, находясь </a:t>
            </a:r>
            <a:r>
              <a:rPr lang="ru-RU" sz="2200" b="1" i="1" dirty="0">
                <a:solidFill>
                  <a:srgbClr val="000000"/>
                </a:solidFill>
              </a:rPr>
              <a:t>в их среде и в те же календарные сроки</a:t>
            </a:r>
            <a:r>
              <a:rPr lang="ru-RU" sz="2200" dirty="0">
                <a:solidFill>
                  <a:srgbClr val="000000"/>
                </a:solidFill>
              </a:rPr>
              <a:t>.</a:t>
            </a:r>
          </a:p>
          <a:p>
            <a:pPr marL="0" lvl="0" algn="just">
              <a:buNone/>
              <a:tabLst>
                <a:tab pos="0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В случае необходимости среда и рабочее место ребенка должны быть </a:t>
            </a:r>
            <a:r>
              <a:rPr lang="ru-RU" sz="2200" b="1" dirty="0">
                <a:solidFill>
                  <a:srgbClr val="000000"/>
                </a:solidFill>
              </a:rPr>
              <a:t>специально организованы</a:t>
            </a:r>
            <a:r>
              <a:rPr lang="ru-RU" sz="2200" dirty="0">
                <a:solidFill>
                  <a:srgbClr val="000000"/>
                </a:solidFill>
              </a:rPr>
              <a:t> в соответствии с особенностями ограничений его здоровья.</a:t>
            </a:r>
          </a:p>
          <a:p>
            <a:pPr marL="0" lvl="0" algn="just">
              <a:buNone/>
              <a:tabLst>
                <a:tab pos="0" algn="l"/>
              </a:tabLst>
            </a:pPr>
            <a:r>
              <a:rPr lang="ru-RU" sz="2200" dirty="0">
                <a:solidFill>
                  <a:srgbClr val="000000"/>
                </a:solidFill>
              </a:rPr>
              <a:t>Обязательным условием освоения первого варианта стандарта является систематическая специальная </a:t>
            </a:r>
            <a:r>
              <a:rPr lang="ru-RU" sz="2200" b="1" dirty="0">
                <a:solidFill>
                  <a:srgbClr val="000000"/>
                </a:solidFill>
              </a:rPr>
              <a:t>психолого-педагогическая поддержка</a:t>
            </a:r>
            <a:r>
              <a:rPr lang="ru-RU" sz="2200" dirty="0">
                <a:solidFill>
                  <a:srgbClr val="000000"/>
                </a:solidFill>
              </a:rPr>
              <a:t> - создание адекватных условий для реализации особых образовательных потребностей, включая помощь в формировании полноценной жизненной компетенции.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352456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0" algn="l"/>
              </a:tabLst>
            </a:pPr>
            <a:r>
              <a:rPr lang="ru-RU" sz="24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Первый вариант специального стандарта </a:t>
            </a:r>
            <a:br>
              <a:rPr lang="ru-RU" sz="24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</a:br>
            <a:r>
              <a:rPr lang="ru-RU" sz="24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(цензовый уровень)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96960" y="1412776"/>
            <a:ext cx="7907488" cy="5215037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Ребенок получает </a:t>
            </a:r>
            <a:r>
              <a:rPr lang="ru-RU" sz="20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цензовое 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образование, сопоставимое по уровню его академического компонента с образованием здоровых сверстников, при этом находясь </a:t>
            </a:r>
            <a:r>
              <a:rPr lang="ru-RU" sz="2000" b="1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в среде сверстников со сходными проблемами развития и в более пролонгированные календарные сроки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  <a:p>
            <a:pPr marL="0" lvl="0" algn="just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Среда и рабочее место организуются в соответствии с особенностями развития категории детей и дополнительно приспосабливаются к конкретному ребенку.</a:t>
            </a:r>
          </a:p>
          <a:p>
            <a:pPr marL="0" lvl="0" algn="l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Условием освоения второго варианта стандарта является </a:t>
            </a: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/>
            </a:r>
            <a:b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</a:br>
            <a:r>
              <a:rPr lang="ru-RU" sz="20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организация </a:t>
            </a:r>
            <a:r>
              <a:rPr lang="ru-RU" sz="20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специального обучения и воспитания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/>
            </a:r>
            <a:b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</a:b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для 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реализации как общих, так и особых </a:t>
            </a: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образовательных</a:t>
            </a:r>
            <a:b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</a:b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потребностей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  <a:p>
            <a:pPr marL="0" lvl="0" algn="l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Второй вариант стандарта отличается от первого и </a:t>
            </a: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/>
            </a:r>
            <a:b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</a:br>
            <a:r>
              <a:rPr lang="ru-RU" sz="20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усилением 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внимания к </a:t>
            </a:r>
            <a:r>
              <a:rPr lang="ru-RU" sz="20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формированию полноценной </a:t>
            </a:r>
            <a:r>
              <a:rPr lang="ru-RU" sz="20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</a:br>
            <a:r>
              <a:rPr lang="ru-RU" sz="20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жизненной </a:t>
            </a:r>
            <a:r>
              <a:rPr lang="ru-RU" sz="20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компетенции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960" y="260648"/>
            <a:ext cx="8123040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0" algn="l"/>
              </a:tabLst>
            </a:pPr>
            <a:r>
              <a:rPr lang="ru-RU" sz="24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Второй вариант специального стандарта </a:t>
            </a:r>
            <a:br>
              <a:rPr lang="ru-RU" sz="24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</a:br>
            <a:r>
              <a:rPr lang="ru-RU" sz="24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(цензовый уровень)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96960" y="1341438"/>
            <a:ext cx="7979496" cy="52292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spcAft>
                <a:spcPts val="1000"/>
              </a:spcAft>
              <a:buNone/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Третий вариант </a:t>
            </a:r>
            <a:r>
              <a:rPr lang="ru-RU" sz="22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не предполагает освоения цензового уровня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 образования: в структуре содержания его «академический» компонент редуцирован за счет расширения области развития жизненной компетенции.</a:t>
            </a:r>
          </a:p>
          <a:p>
            <a:pPr marL="0" lvl="0" algn="just">
              <a:spcAft>
                <a:spcPts val="1000"/>
              </a:spcAft>
              <a:buNone/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Ребенок находится </a:t>
            </a:r>
            <a:r>
              <a:rPr lang="ru-RU" sz="2200" b="1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в среде сверстников с ограничениями возможностей здоровья</a:t>
            </a:r>
            <a:r>
              <a:rPr lang="ru-RU" sz="2200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 Детский коллектив и рабочее место организуются в соответствии с нуждами данной категории детей и особенностями развития конкретного ребенка.</a:t>
            </a:r>
          </a:p>
          <a:p>
            <a:pPr marL="0" lvl="0" algn="just">
              <a:spcAft>
                <a:spcPts val="1000"/>
              </a:spcAft>
              <a:buNone/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Обязательной является </a:t>
            </a:r>
            <a:r>
              <a:rPr lang="ru-RU" sz="22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организация специального обучения и воспитания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 для реализации как общих, так и особых образовательных потребностей, при необходимости индивидуализируется и содержание основной программы обучения.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960" y="180000"/>
            <a:ext cx="8123040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0" algn="l"/>
              </a:tabLst>
            </a:pPr>
            <a:r>
              <a:rPr lang="ru-RU" sz="24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Третий вариант специального стандарта </a:t>
            </a:r>
            <a:br>
              <a:rPr lang="ru-RU" sz="24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</a:br>
            <a:r>
              <a:rPr lang="ru-RU" sz="24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(нецензовый уровень)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95536" y="1916832"/>
            <a:ext cx="8424464" cy="4527550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Ребенок получает образование, уровень которого определяется, прежде всего, его индивидуальными возможностями. При значительном ограничении и утилитарности содержания «академического» компонента образования требуется максимальное углубление </a:t>
            </a:r>
            <a:r>
              <a:rPr lang="ru-RU" sz="20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в область развития жизненной компетенции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  <a:p>
            <a:pPr marL="0" lvl="0" algn="just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В этом варианте стандарта обязательной и единственно возможной является </a:t>
            </a:r>
            <a:r>
              <a:rPr lang="ru-RU" sz="2000" b="1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индивидуальная образовательная программа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. Ребенок находится в среде сверстников с различными нарушениями развития, при этом их проблемы </a:t>
            </a:r>
            <a:r>
              <a:rPr lang="ru-RU" sz="2000" b="1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не обязательно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 должны быть однотипны. Среда и рабочее место организуются в соответствии с особенностями развития конкретного ребенка.</a:t>
            </a:r>
          </a:p>
          <a:p>
            <a:pPr marL="0" lvl="0" algn="just">
              <a:buNone/>
            </a:pP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Обязательной является </a:t>
            </a:r>
            <a:r>
              <a:rPr lang="ru-RU" sz="20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специальная организация всей жизни</a:t>
            </a:r>
            <a:r>
              <a:rPr lang="ru-RU" sz="2000" dirty="0">
                <a:solidFill>
                  <a:srgbClr val="000000"/>
                </a:solidFill>
                <a:ea typeface="SimSun" pitchFamily="2"/>
                <a:cs typeface="Mangal" pitchFamily="2"/>
              </a:rPr>
              <a:t> ребенка для реализации его особых образовательных потребностей в условиях школы и дома.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960" y="427680"/>
            <a:ext cx="8123040" cy="1378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4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Четвертый вариант специального стандарта</a:t>
            </a:r>
          </a:p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(индивидуальный уровень </a:t>
            </a:r>
            <a:br>
              <a:rPr lang="ru-RU" sz="20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</a:br>
            <a:r>
              <a:rPr lang="ru-RU" sz="2000" b="1" i="0" u="none" strike="noStrike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конечного результата школьного образования)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76275" y="1844675"/>
            <a:ext cx="7712149" cy="432117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algn="just">
              <a:buNone/>
            </a:pPr>
            <a:r>
              <a:rPr lang="ru-RU" sz="2400" dirty="0">
                <a:solidFill>
                  <a:srgbClr val="000000"/>
                </a:solidFill>
              </a:rPr>
              <a:t>Семье предоставляется информация о </a:t>
            </a:r>
            <a:r>
              <a:rPr lang="ru-RU" sz="2400" b="1" i="1" dirty="0">
                <a:solidFill>
                  <a:srgbClr val="000000"/>
                </a:solidFill>
              </a:rPr>
              <a:t>диапазоне</a:t>
            </a:r>
            <a:r>
              <a:rPr lang="ru-RU" sz="2400" dirty="0">
                <a:solidFill>
                  <a:srgbClr val="000000"/>
                </a:solidFill>
              </a:rPr>
              <a:t> возможных достижений ребенка в выбираемом варианте ФГОС в разных условиях организации </a:t>
            </a:r>
            <a:r>
              <a:rPr lang="ru-RU" sz="2400" dirty="0" smtClean="0">
                <a:solidFill>
                  <a:srgbClr val="000000"/>
                </a:solidFill>
              </a:rPr>
              <a:t>обучения.</a:t>
            </a:r>
          </a:p>
          <a:p>
            <a:pPr marL="0" algn="just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Право выбора </a:t>
            </a:r>
            <a:r>
              <a:rPr lang="ru-RU" sz="2400" dirty="0">
                <a:solidFill>
                  <a:srgbClr val="000000"/>
                </a:solidFill>
              </a:rPr>
              <a:t>формы получения образования и формы обучения, организации, </a:t>
            </a:r>
            <a:r>
              <a:rPr lang="ru-RU" sz="2400" dirty="0" smtClean="0">
                <a:solidFill>
                  <a:srgbClr val="000000"/>
                </a:solidFill>
              </a:rPr>
              <a:t>осуществляющей </a:t>
            </a:r>
            <a:r>
              <a:rPr lang="ru-RU" sz="2400" dirty="0">
                <a:solidFill>
                  <a:srgbClr val="000000"/>
                </a:solidFill>
              </a:rPr>
              <a:t>образовательную </a:t>
            </a:r>
            <a:r>
              <a:rPr lang="ru-RU" sz="2400" dirty="0" smtClean="0">
                <a:solidFill>
                  <a:srgbClr val="000000"/>
                </a:solidFill>
              </a:rPr>
              <a:t>деятельность, до </a:t>
            </a:r>
            <a:r>
              <a:rPr lang="ru-RU" sz="2400" dirty="0">
                <a:solidFill>
                  <a:srgbClr val="000000"/>
                </a:solidFill>
              </a:rPr>
              <a:t>завершения получения ребенком основного общего образования с учетом мнения ребенка, а также с учетом рекомендаций психолого-медико-педагогической комиссии (при их наличии) </a:t>
            </a:r>
            <a:r>
              <a:rPr lang="ru-RU" sz="2400" dirty="0" smtClean="0">
                <a:solidFill>
                  <a:srgbClr val="000000"/>
                </a:solidFill>
              </a:rPr>
              <a:t>принадлежит родителям (лицам их заменяющим).</a:t>
            </a:r>
          </a:p>
          <a:p>
            <a:pPr marL="0" algn="just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buNone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9724"/>
            <a:ext cx="8123040" cy="9130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  <a:tabLst>
                <a:tab pos="0" algn="l"/>
              </a:tabLst>
            </a:pPr>
            <a:r>
              <a:rPr lang="ru-RU" sz="2800" b="1" dirty="0"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Право выбора формы получения образования и формы обучения</a:t>
            </a:r>
            <a:endParaRPr lang="ru-RU" sz="2800" b="1" i="0" u="none" strike="noStrike" dirty="0">
              <a:ln>
                <a:noFill/>
              </a:ln>
              <a:solidFill>
                <a:srgbClr val="198A8A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52000" y="2160000"/>
            <a:ext cx="414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Сегрегационный подход </a:t>
            </a:r>
            <a:r>
              <a:rPr lang="ru-RU" sz="2400" b="1" i="0" u="none" strike="noStrike" baseline="0" dirty="0">
                <a:ln>
                  <a:noFill/>
                </a:ln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/>
            </a:r>
            <a:br>
              <a:rPr lang="ru-RU" sz="2400" b="1" i="0" u="none" strike="noStrike" baseline="0" dirty="0">
                <a:ln>
                  <a:noFill/>
                </a:ln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i="0" u="none" strike="noStrike" baseline="0" dirty="0">
                <a:ln>
                  <a:noFill/>
                </a:ln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(медицинский подход)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52000" y="2160000"/>
            <a:ext cx="414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Интегративный подход </a:t>
            </a:r>
            <a:r>
              <a:rPr lang="ru-RU" sz="2400" b="1" i="0" u="none" strike="noStrike" baseline="0" dirty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/>
            </a:r>
            <a:br>
              <a:rPr lang="ru-RU" sz="2400" b="1" i="0" u="none" strike="noStrike" baseline="0" dirty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i="0" u="none" strike="noStrike" baseline="0" dirty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(нормализация)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520000" y="3851999"/>
            <a:ext cx="414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Инклюзивный подход </a:t>
            </a:r>
            <a:r>
              <a:rPr lang="ru-RU" sz="2400" b="1" i="0" u="none" strike="noStrike" baseline="0" dirty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/>
            </a:r>
            <a:br>
              <a:rPr lang="ru-RU" sz="2400" b="1" i="0" u="none" strike="noStrike" baseline="0" dirty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i="0" u="none" strike="noStrike" baseline="0" dirty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(включение)</a:t>
            </a: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4572000" y="1800000"/>
            <a:ext cx="0" cy="198000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5184000" y="1791000"/>
            <a:ext cx="1908000" cy="36900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2268000" y="1798920"/>
            <a:ext cx="1503000" cy="36108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944000" y="540000"/>
            <a:ext cx="52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99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Основные подходы к обучению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и </a:t>
            </a:r>
            <a:r>
              <a:rPr lang="ru-RU" sz="24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воспитанию детей с ОВЗ</a:t>
            </a:r>
            <a:endParaRPr lang="ru-RU" sz="2400" b="1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7544" y="1460500"/>
            <a:ext cx="8352456" cy="44799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В образовательных учреждениях (реже - медицинских или учреждениях социальной защиты населения) складываются относительно </a:t>
            </a:r>
            <a:r>
              <a:rPr lang="ru-RU" sz="22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гомогенные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 (достаточно однородные по составу) группы воспитанников, обучающихся.</a:t>
            </a:r>
          </a:p>
          <a:p>
            <a:pPr marL="0" lvl="0" algn="just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С учетом типических особенностей и образовательных потребностей каждой из таких групп создаются </a:t>
            </a:r>
            <a:r>
              <a:rPr lang="ru-RU" sz="22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специализированные программы (адаптированные </a:t>
            </a:r>
            <a:r>
              <a:rPr lang="ru-RU" sz="22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образовательные </a:t>
            </a:r>
            <a:r>
              <a:rPr lang="ru-RU" sz="22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программы)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960" y="427680"/>
            <a:ext cx="8123040" cy="652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800" b="1" i="0" u="none" strike="noStrike" dirty="0">
                <a:ln>
                  <a:noFill/>
                </a:ln>
                <a:solidFill>
                  <a:srgbClr val="198A8A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Lucida Sans Unicode" pitchFamily="2"/>
                <a:cs typeface="Tahoma" pitchFamily="2"/>
              </a:rPr>
              <a:t>Сегрегационный подход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96960" y="1800225"/>
            <a:ext cx="7979496" cy="4700588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lnSpc>
                <a:spcPct val="150000"/>
              </a:lnSpc>
              <a:buNone/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Интеграция означает приведение потребностей детей с психическими и физическими нарушениями в соответствие с системой образования, остающейся в целом неизменной, не приспособленной для них.  </a:t>
            </a:r>
          </a:p>
          <a:p>
            <a:pPr marL="0" lvl="0" algn="just"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В </a:t>
            </a:r>
            <a:r>
              <a:rPr lang="ru-RU" sz="2200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основе интеграционного подхода лежит </a:t>
            </a:r>
            <a:r>
              <a:rPr lang="ru-RU" sz="2200" b="1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концепция нормализации,</a:t>
            </a:r>
            <a:r>
              <a:rPr lang="ru-RU" sz="2200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 принятая в США и Канаде в 70-х годах ХХ века, она делает упор на воспитание в духе культурных норм, принятых в том обществе, в котором живет человек.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960" y="427680"/>
            <a:ext cx="8123040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None/>
              <a:tabLst/>
            </a:pPr>
            <a:r>
              <a:rPr lang="ru-RU" sz="3200" b="1" i="0" u="none" strike="noStrike" baseline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Интегративный подход </a:t>
            </a:r>
            <a:br>
              <a:rPr lang="ru-RU" sz="3200" b="1" i="0" u="none" strike="noStrike" baseline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</a:br>
            <a:r>
              <a:rPr lang="ru-RU" sz="3200" b="1" i="0" u="none" strike="noStrike" baseline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к обучению детей с ОВЗ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1560" y="188641"/>
            <a:ext cx="7808912" cy="6480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>
                <a:effectLst>
                  <a:outerShdw dist="17961" dir="2700000">
                    <a:scrgbClr r="0" g="0" b="0"/>
                  </a:outerShdw>
                </a:effectLst>
              </a:rPr>
              <a:t>План лекции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58775" y="980728"/>
            <a:ext cx="8173665" cy="5472608"/>
          </a:xfrm>
        </p:spPr>
        <p:txBody>
          <a:bodyPr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Обеспечение доступности образования для всех категорий граждан;</a:t>
            </a:r>
          </a:p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Развитие дополнительного образования как одно из приоритетных направлений политики РФ;</a:t>
            </a:r>
          </a:p>
          <a:p>
            <a:pPr lvl="0"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Уровни </a:t>
            </a: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и варианты получения </a:t>
            </a: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общего образования обучающимися </a:t>
            </a: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с ОВЗ;</a:t>
            </a:r>
          </a:p>
          <a:p>
            <a:pPr lvl="0" algn="just"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Основные подходы к </a:t>
            </a: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организации образовательного процесса для обучающихся </a:t>
            </a: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ОВЗ;</a:t>
            </a:r>
          </a:p>
          <a:p>
            <a:pPr lvl="0"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подходы к организации образовательного процесса для обучающихся с </a:t>
            </a: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ОВЗ в УДОД;</a:t>
            </a:r>
          </a:p>
          <a:p>
            <a:pPr lvl="0" algn="just">
              <a:spcAft>
                <a:spcPts val="1200"/>
              </a:spcAft>
            </a:pP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Специальные образовательные условия включения </a:t>
            </a: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обучающихся  с ОВЗ </a:t>
            </a: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в программы дополнительного </a:t>
            </a: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образования;</a:t>
            </a:r>
          </a:p>
          <a:p>
            <a:pPr lvl="0" algn="just">
              <a:spcAft>
                <a:spcPts val="12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Ожидаемые результаты включения обучающихся с ОВЗ в систему ДО </a:t>
            </a:r>
            <a:endParaRPr lang="ru-RU" sz="2400" b="1" dirty="0">
              <a:solidFill>
                <a:srgbClr val="000000"/>
              </a:solidFill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772000" y="360000"/>
            <a:ext cx="3600000" cy="9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6600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rPr>
              <a:t>ИНТЕГРАЦИЯ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60000" y="1728000"/>
            <a:ext cx="3600000" cy="9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6699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rPr>
              <a:t>Индивидуальная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5040000" y="1764000"/>
            <a:ext cx="3600000" cy="9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9900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SimSun" pitchFamily="2"/>
                <a:cs typeface="Mangal" pitchFamily="2"/>
              </a:rPr>
              <a:t>Социальная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60000" y="2988000"/>
            <a:ext cx="36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CAFF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обеспечение </a:t>
            </a:r>
            <a:b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</a:br>
            <a: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нормальной жизни </a:t>
            </a:r>
            <a:b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</a:br>
            <a: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человека как системы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040000" y="2988000"/>
            <a:ext cx="360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99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вхождение </a:t>
            </a:r>
            <a:b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</a:br>
            <a: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особого ребенка в систему </a:t>
            </a:r>
            <a:b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</a:br>
            <a:r>
              <a:rPr lang="ru-RU" sz="2200" b="1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социальных взаимосвязей</a:t>
            </a: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2700000" y="1260000"/>
            <a:ext cx="1800000" cy="54000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9" name="Прямая соединительная линия 8"/>
          <p:cNvSpPr/>
          <p:nvPr/>
        </p:nvSpPr>
        <p:spPr>
          <a:xfrm>
            <a:off x="4509000" y="1254960"/>
            <a:ext cx="2151000" cy="54504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96960" y="2492375"/>
            <a:ext cx="7583440" cy="3606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539640" algn="just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Инклюзивное </a:t>
            </a:r>
            <a:r>
              <a:rPr lang="ru-RU" sz="22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образование 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возможностей.</a:t>
            </a:r>
            <a:endParaRPr lang="ru-RU" sz="2200" dirty="0">
              <a:solidFill>
                <a:srgbClr val="000000"/>
              </a:solidFill>
              <a:ea typeface="SimSun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60" y="427680"/>
            <a:ext cx="8123040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None/>
              <a:tabLst/>
            </a:pPr>
            <a:r>
              <a:rPr lang="ru-RU" sz="3200" b="1" i="0" u="none" strike="noStrike" baseline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Инклюзивный подход </a:t>
            </a:r>
            <a:br>
              <a:rPr lang="ru-RU" sz="3200" b="1" i="0" u="none" strike="noStrike" baseline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</a:br>
            <a:r>
              <a:rPr lang="ru-RU" sz="3200" b="1" i="0" u="none" strike="noStrike" baseline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к обучению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val="2732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cuments\Лена\Интеграция-отличается-от-инклюз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" y="0"/>
            <a:ext cx="9129714" cy="68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52000" y="2160000"/>
            <a:ext cx="414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Культурологический </a:t>
            </a:r>
            <a:br>
              <a:rPr lang="ru-RU" sz="2400" b="1" dirty="0" smtClean="0"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dirty="0" smtClean="0">
                <a:solidFill>
                  <a:srgbClr val="00331A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подход</a:t>
            </a:r>
            <a:endParaRPr lang="ru-RU" sz="2400" b="1" i="0" u="none" strike="noStrike" baseline="0" dirty="0">
              <a:ln>
                <a:noFill/>
              </a:ln>
              <a:solidFill>
                <a:srgbClr val="00331A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752000" y="2160000"/>
            <a:ext cx="414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Интегративный </a:t>
            </a:r>
            <a:b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подход </a:t>
            </a:r>
            <a:endParaRPr lang="ru-RU" sz="2400" b="1" i="0" u="none" strike="noStrike" baseline="0" dirty="0">
              <a:ln>
                <a:noFill/>
              </a:ln>
              <a:solidFill>
                <a:srgbClr val="003333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520000" y="3851999"/>
            <a:ext cx="414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Инклюзивный </a:t>
            </a:r>
            <a:b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i="0" u="none" strike="noStrike" baseline="0" dirty="0" smtClean="0">
                <a:ln>
                  <a:noFill/>
                </a:ln>
                <a:solidFill>
                  <a:srgbClr val="003333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подход </a:t>
            </a:r>
            <a:endParaRPr lang="ru-RU" sz="2400" b="1" i="0" u="none" strike="noStrike" baseline="0" dirty="0">
              <a:ln>
                <a:noFill/>
              </a:ln>
              <a:solidFill>
                <a:srgbClr val="003333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4572000" y="1800000"/>
            <a:ext cx="0" cy="198000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5184000" y="1791000"/>
            <a:ext cx="1908000" cy="36900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8" name="Прямая соединительная линия 7"/>
          <p:cNvSpPr/>
          <p:nvPr/>
        </p:nvSpPr>
        <p:spPr>
          <a:xfrm flipH="1">
            <a:off x="2268000" y="1798920"/>
            <a:ext cx="1503000" cy="361080"/>
          </a:xfrm>
          <a:prstGeom prst="line">
            <a:avLst/>
          </a:prstGeom>
          <a:noFill/>
          <a:ln w="36000">
            <a:solidFill>
              <a:srgbClr val="003333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944000" y="540000"/>
            <a:ext cx="52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99"/>
          </a:solidFill>
          <a:ln w="0">
            <a:solidFill>
              <a:srgbClr val="000000"/>
            </a:solidFill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Основные подходы к обучению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детей </a:t>
            </a:r>
            <a:r>
              <a:rPr lang="ru-RU" sz="2400" b="1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с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Mangal" pitchFamily="2"/>
              </a:rPr>
              <a:t>ОВЗ в УДОД</a:t>
            </a:r>
            <a:endParaRPr lang="ru-RU" sz="2400" b="1" i="0" u="none" strike="noStrike" baseline="0" dirty="0">
              <a:ln>
                <a:noFill/>
              </a:ln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83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В </a:t>
            </a:r>
            <a:r>
              <a:rPr lang="ru-RU" sz="2400" i="1" dirty="0"/>
              <a:t>рамках концепции «нормализации», сложившейся в 1960-е </a:t>
            </a:r>
            <a:r>
              <a:rPr lang="ru-RU" sz="2400" i="1" dirty="0" smtClean="0"/>
              <a:t>годы первоначально </a:t>
            </a:r>
            <a:r>
              <a:rPr lang="ru-RU" sz="2400" i="1" dirty="0"/>
              <a:t>в скандинавских странах, появилась </a:t>
            </a:r>
            <a:r>
              <a:rPr lang="ru-RU" sz="2400" i="1" dirty="0" smtClean="0"/>
              <a:t>возможность создать, «</a:t>
            </a:r>
            <a:r>
              <a:rPr lang="ru-RU" sz="2400" i="1" dirty="0"/>
              <a:t>наряду с имеющейся системой специального образования, </a:t>
            </a:r>
            <a:r>
              <a:rPr lang="ru-RU" sz="2400" i="1" dirty="0" smtClean="0"/>
              <a:t>параллельную специальную </a:t>
            </a:r>
            <a:r>
              <a:rPr lang="ru-RU" sz="2400" i="1" dirty="0"/>
              <a:t>образовательную среду в системе массового образования, </a:t>
            </a:r>
            <a:r>
              <a:rPr lang="ru-RU" sz="2400" i="1" dirty="0" smtClean="0"/>
              <a:t>а также </a:t>
            </a:r>
            <a:r>
              <a:rPr lang="ru-RU" sz="2400" i="1" dirty="0"/>
              <a:t>сделать максимально доступной для лиц с </a:t>
            </a:r>
            <a:r>
              <a:rPr lang="ru-RU" sz="2400" i="1" dirty="0" smtClean="0"/>
              <a:t>ограниченными возможностями </a:t>
            </a:r>
            <a:r>
              <a:rPr lang="ru-RU" sz="2400" i="1" dirty="0"/>
              <a:t>городскую инфраструктуру, снять информационные и </a:t>
            </a:r>
            <a:r>
              <a:rPr lang="ru-RU" sz="2400" i="1" dirty="0" smtClean="0"/>
              <a:t>иные барьеры </a:t>
            </a:r>
            <a:r>
              <a:rPr lang="ru-RU" sz="2400" i="1" dirty="0"/>
              <a:t>и значительно уменьшить ограничения возможностей участия </a:t>
            </a:r>
            <a:r>
              <a:rPr lang="ru-RU" sz="2400" i="1" dirty="0" smtClean="0"/>
              <a:t>этой категории </a:t>
            </a:r>
            <a:r>
              <a:rPr lang="ru-RU" sz="2400" i="1" dirty="0"/>
              <a:t>населения в социальной жизни</a:t>
            </a:r>
            <a:r>
              <a:rPr lang="ru-RU" sz="2400" i="1" dirty="0" smtClean="0"/>
              <a:t>»</a:t>
            </a:r>
          </a:p>
          <a:p>
            <a:pPr algn="r"/>
            <a:r>
              <a:rPr lang="ru-RU" sz="2400" i="1" dirty="0" err="1" smtClean="0"/>
              <a:t>Н.М.Назарова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57670" y="332656"/>
            <a:ext cx="812304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spcAft>
                <a:spcPts val="850"/>
              </a:spcAft>
              <a:buNone/>
            </a:pPr>
            <a:r>
              <a:rPr lang="ru-RU" sz="2800" b="1" dirty="0"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Проблемы в понимании сущности инклюзивного и интегративного подходов в образовании</a:t>
            </a:r>
            <a:endParaRPr lang="ru-RU" sz="28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2403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533" y="1916832"/>
            <a:ext cx="86409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«</a:t>
            </a:r>
            <a:r>
              <a:rPr lang="ru-RU" sz="2400" b="1" i="1" dirty="0"/>
              <a:t>Концепция интеграции </a:t>
            </a:r>
            <a:r>
              <a:rPr lang="ru-RU" sz="2400" i="1" dirty="0"/>
              <a:t>предполагала, что ребёнок </a:t>
            </a:r>
            <a:r>
              <a:rPr lang="ru-RU" sz="2400" i="1" dirty="0" smtClean="0"/>
              <a:t>должен быть </a:t>
            </a:r>
            <a:r>
              <a:rPr lang="ru-RU" sz="2400" i="1" dirty="0"/>
              <a:t>подготовлен к принятию его дошкольным учреждением, школой </a:t>
            </a:r>
            <a:r>
              <a:rPr lang="ru-RU" sz="2400" i="1" dirty="0" smtClean="0"/>
              <a:t>и обществом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endParaRPr lang="ru-RU" sz="2400" i="1" dirty="0" smtClean="0"/>
          </a:p>
          <a:p>
            <a:pPr algn="just"/>
            <a:r>
              <a:rPr lang="ru-RU" sz="2400" i="1" dirty="0" smtClean="0"/>
              <a:t>Интеграция </a:t>
            </a:r>
            <a:r>
              <a:rPr lang="ru-RU" sz="2400" i="1" dirty="0"/>
              <a:t>рассматривалась </a:t>
            </a:r>
            <a:r>
              <a:rPr lang="ru-RU" sz="2400" i="1" dirty="0" smtClean="0"/>
              <a:t>как процесс </a:t>
            </a:r>
            <a:r>
              <a:rPr lang="ru-RU" sz="2400" i="1" dirty="0"/>
              <a:t>ассимиляции, требующий от человека принимать нормы, </a:t>
            </a:r>
            <a:r>
              <a:rPr lang="ru-RU" sz="2400" i="1" dirty="0" smtClean="0"/>
              <a:t>характерные для </a:t>
            </a:r>
            <a:r>
              <a:rPr lang="ru-RU" sz="2400" i="1" dirty="0"/>
              <a:t>доминирующей культуры, и следовать им в своём поведении»»</a:t>
            </a:r>
            <a:endParaRPr lang="ru-RU" sz="2400" i="1" dirty="0" smtClean="0"/>
          </a:p>
          <a:p>
            <a:pPr algn="r"/>
            <a:r>
              <a:rPr lang="ru-RU" sz="2400" i="1" dirty="0" err="1" smtClean="0"/>
              <a:t>Э.И.Леонгард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0493" y="134790"/>
            <a:ext cx="812304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spcAft>
                <a:spcPts val="850"/>
              </a:spcAft>
              <a:buNone/>
            </a:pPr>
            <a:r>
              <a:rPr lang="ru-RU" sz="2800" b="1" dirty="0"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Проблемы в понимании сущности инклюзивного и интегративного подходов в образовании</a:t>
            </a:r>
            <a:endParaRPr lang="ru-RU" sz="28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9247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3"/>
            <a:ext cx="7776864" cy="576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Пересмотр концепции нормализации произошел одновременно </a:t>
            </a:r>
            <a:r>
              <a:rPr lang="ru-RU" sz="2400" dirty="0" smtClean="0"/>
              <a:t>с признанием </a:t>
            </a:r>
            <a:r>
              <a:rPr lang="ru-RU" sz="2400" dirty="0"/>
              <a:t>в качестве нормальной ситуации </a:t>
            </a:r>
            <a:r>
              <a:rPr lang="ru-RU" sz="2400" dirty="0" smtClean="0"/>
              <a:t>множественности культур</a:t>
            </a:r>
            <a:r>
              <a:rPr lang="ru-RU" sz="2400" dirty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Неслучайно</a:t>
            </a:r>
            <a:r>
              <a:rPr lang="ru-RU" sz="2400" dirty="0"/>
              <a:t>, введение понятия инклюзивного </a:t>
            </a:r>
            <a:r>
              <a:rPr lang="ru-RU" sz="2400" dirty="0" smtClean="0"/>
              <a:t>образования </a:t>
            </a:r>
            <a:r>
              <a:rPr lang="ru-RU" sz="2400" dirty="0" err="1" smtClean="0"/>
              <a:t>Саламанкской</a:t>
            </a:r>
            <a:r>
              <a:rPr lang="ru-RU" sz="2400" dirty="0" smtClean="0"/>
              <a:t> Декларацией </a:t>
            </a:r>
            <a:r>
              <a:rPr lang="ru-RU" sz="2400" dirty="0"/>
              <a:t>лиц с особыми потребностями (1994 г.) и принятие </a:t>
            </a:r>
            <a:r>
              <a:rPr lang="ru-RU" sz="2400" dirty="0" smtClean="0"/>
              <a:t>Декларации ЮНЕСКО </a:t>
            </a:r>
            <a:r>
              <a:rPr lang="ru-RU" sz="2400" dirty="0"/>
              <a:t>о культурном разнообразии (2001 г.) близки по времени </a:t>
            </a:r>
            <a:r>
              <a:rPr lang="ru-RU" sz="2400" dirty="0" smtClean="0"/>
              <a:t>своего появления</a:t>
            </a:r>
            <a:r>
              <a:rPr lang="ru-RU" sz="2400" dirty="0"/>
              <a:t>:  оба  эти  </a:t>
            </a:r>
            <a:r>
              <a:rPr lang="ru-RU" sz="2400" dirty="0" smtClean="0"/>
              <a:t>документа  </a:t>
            </a:r>
            <a:r>
              <a:rPr lang="ru-RU" sz="2400" dirty="0"/>
              <a:t>выражают  </a:t>
            </a:r>
            <a:r>
              <a:rPr lang="ru-RU" sz="2400" b="1" dirty="0"/>
              <a:t>не  просто  </a:t>
            </a:r>
            <a:r>
              <a:rPr lang="ru-RU" sz="2400" b="1" dirty="0" smtClean="0"/>
              <a:t>признание неоднородности </a:t>
            </a:r>
            <a:r>
              <a:rPr lang="ru-RU" sz="2400" b="1" dirty="0"/>
              <a:t>общества и его культуры</a:t>
            </a:r>
            <a:r>
              <a:rPr lang="ru-RU" sz="2400" dirty="0"/>
              <a:t>, но и изменение отношения </a:t>
            </a:r>
            <a:r>
              <a:rPr lang="ru-RU" sz="2400" dirty="0" smtClean="0"/>
              <a:t>в обществе </a:t>
            </a:r>
            <a:r>
              <a:rPr lang="ru-RU" sz="2400" dirty="0"/>
              <a:t>к этому разнообразию – </a:t>
            </a:r>
            <a:r>
              <a:rPr lang="ru-RU" sz="2400" b="1" dirty="0"/>
              <a:t>осознание его ценности, </a:t>
            </a:r>
            <a:r>
              <a:rPr lang="ru-RU" sz="2400" b="1" dirty="0" smtClean="0"/>
              <a:t>осознание ценности </a:t>
            </a:r>
            <a:r>
              <a:rPr lang="ru-RU" sz="2400" b="1" dirty="0"/>
              <a:t>различий между людьми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91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807" y="116632"/>
            <a:ext cx="8123040" cy="1152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spcAft>
                <a:spcPts val="850"/>
              </a:spcAft>
              <a:buNone/>
            </a:pPr>
            <a:r>
              <a:rPr lang="ru-RU" sz="2800" b="1" dirty="0"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Проблемы в понимании сущности инклюзивного и интегративного подходов в образовании</a:t>
            </a:r>
            <a:endParaRPr lang="ru-RU" sz="28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23528" y="1261657"/>
            <a:ext cx="8568952" cy="525658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100" b="1" i="1" dirty="0" smtClean="0"/>
              <a:t>От фр. </a:t>
            </a:r>
            <a:r>
              <a:rPr lang="ru-RU" sz="2100" b="1" i="1" dirty="0" err="1" smtClean="0"/>
              <a:t>inclusif</a:t>
            </a:r>
            <a:r>
              <a:rPr lang="ru-RU" sz="2100" b="1" i="1" dirty="0" smtClean="0"/>
              <a:t> - включающий в себя, лат. </a:t>
            </a:r>
            <a:r>
              <a:rPr lang="ru-RU" sz="2100" b="1" i="1" dirty="0" err="1" smtClean="0"/>
              <a:t>include</a:t>
            </a:r>
            <a:r>
              <a:rPr lang="ru-RU" sz="2100" b="1" i="1" dirty="0" smtClean="0"/>
              <a:t>-заключаю, включаю, вовлекаю</a:t>
            </a:r>
          </a:p>
          <a:p>
            <a:pPr algn="just"/>
            <a:r>
              <a:rPr lang="ru-RU" sz="2100" b="1" dirty="0" smtClean="0"/>
              <a:t>Инклюзивное образование</a:t>
            </a:r>
            <a:r>
              <a:rPr lang="ru-RU" sz="2100" dirty="0" smtClean="0"/>
              <a:t> — один из процессов трансформации общего образования, основанный на понимании, что инвалиды в современном обществе могут (и должны) быть вовлечены в социум. </a:t>
            </a:r>
          </a:p>
          <a:p>
            <a:pPr algn="just"/>
            <a:r>
              <a:rPr lang="ru-RU" sz="2100" dirty="0" smtClean="0"/>
              <a:t>Данная трансформация ориентирована на формирование условий доступности образования для всех, в том числе обеспечивает доступ к образованию для детей с инвалидностью. </a:t>
            </a:r>
          </a:p>
          <a:p>
            <a:pPr algn="just"/>
            <a:r>
              <a:rPr lang="ru-RU" sz="2100" dirty="0" smtClean="0"/>
              <a:t>«Инклюзивное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возможностей»</a:t>
            </a:r>
          </a:p>
          <a:p>
            <a:pPr marL="114300" indent="0" algn="r">
              <a:buFont typeface="Wingdings 2"/>
              <a:buNone/>
            </a:pPr>
            <a:r>
              <a:rPr lang="ru-RU" sz="2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закон РФ "Об образовании в Российской Федерации", N 273-ФЗ от 29.12.2012</a:t>
            </a:r>
            <a:endParaRPr lang="ru-RU" sz="2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«Инклюзия основывается на идеях единого, образовательного пространства для гетерогенной группы, включающего разные образовательные маршруты для тех или иных участников.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исходит из позиции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педагогики и психологии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ориентированных на ребенка с учетом его образовательных потребностей.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 – не интеграция детей с ограниченными возможностями, а «одна школа для всех»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Н.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Малофеев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Алехина С.В.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инклюзивном образовании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6" y="6368839"/>
            <a:ext cx="936104" cy="365125"/>
          </a:xfrm>
          <a:prstGeom prst="rect">
            <a:avLst/>
          </a:prstGeom>
        </p:spPr>
        <p:txBody>
          <a:bodyPr/>
          <a:lstStyle/>
          <a:p>
            <a:fld id="{C06C50F1-8CFA-411F-AD37-A72DFD69FB2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170" name="Picture 2" descr="C:\Users\Александр\Documents\Лен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46469"/>
            <a:ext cx="5976664" cy="3338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1520" y="532501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Алехина Светлана Владимировна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наук, доцент, Почетный работник общего образования РФ, Почетный профессор НГПУ, руководитель секции УМО по направлению "Психолого-педагогическое образование", член Учёного совета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МГПУ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1560" y="260648"/>
            <a:ext cx="7808912" cy="114458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Основные понятия лекции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4213" y="1906588"/>
            <a:ext cx="7704211" cy="4319587"/>
          </a:xfrm>
        </p:spPr>
        <p:txBody>
          <a:bodyPr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 algn="just"/>
            <a:r>
              <a:rPr lang="ru-RU" sz="2600" b="1" dirty="0">
                <a:solidFill>
                  <a:srgbClr val="000000"/>
                </a:solidFill>
              </a:rPr>
              <a:t>Дети с особыми образовательными </a:t>
            </a:r>
            <a:r>
              <a:rPr lang="ru-RU" sz="2600" b="1" dirty="0" smtClean="0">
                <a:solidFill>
                  <a:srgbClr val="000000"/>
                </a:solidFill>
              </a:rPr>
              <a:t>потребностями -</a:t>
            </a:r>
            <a:r>
              <a:rPr lang="ru-RU" sz="2600" dirty="0" smtClean="0">
                <a:solidFill>
                  <a:srgbClr val="000000"/>
                </a:solidFill>
              </a:rPr>
              <a:t> </a:t>
            </a:r>
            <a:r>
              <a:rPr lang="ru-RU" sz="2600" dirty="0">
                <a:solidFill>
                  <a:srgbClr val="000000"/>
                </a:solidFill>
              </a:rPr>
              <a:t>это дети, нуждающиеся в получении специальной психолого-педагогической помощи и организации особых условий при их воспитании и обучении</a:t>
            </a:r>
          </a:p>
          <a:p>
            <a:pPr lvl="0" algn="just"/>
            <a:r>
              <a:rPr lang="ru-RU" sz="2600" b="1" dirty="0">
                <a:solidFill>
                  <a:srgbClr val="000000"/>
                </a:solidFill>
              </a:rPr>
              <a:t>Дети с ограниченными возможностями здоровья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smtClean="0">
                <a:solidFill>
                  <a:srgbClr val="000000"/>
                </a:solidFill>
              </a:rPr>
              <a:t>– это дети, имеющие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</a:t>
            </a:r>
            <a:endParaRPr lang="ru-RU" sz="2600" dirty="0">
              <a:solidFill>
                <a:srgbClr val="000000"/>
              </a:solidFill>
            </a:endParaRPr>
          </a:p>
          <a:p>
            <a:pPr lvl="0"/>
            <a:endParaRPr lang="ru-RU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24000" y="540000"/>
            <a:ext cx="8460000" cy="21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>
            <a:noFill/>
            <a:prstDash val="solid"/>
          </a:ln>
          <a:effectLst>
            <a:outerShdw dist="152735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83568" y="552932"/>
            <a:ext cx="7701409" cy="4618038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rgbClr val="000000"/>
                </a:solidFill>
                <a:ea typeface="SimSun" pitchFamily="2"/>
                <a:cs typeface="Mangal" pitchFamily="2"/>
              </a:rPr>
              <a:t>Главное в инклюзивном образовании ребенка с ограниченными возможностями здоровья – получение образовательного и социального опыта </a:t>
            </a:r>
            <a:r>
              <a:rPr lang="ru-RU" sz="2400" b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вместе со сверстниками</a:t>
            </a:r>
            <a:r>
              <a:rPr lang="ru-RU" sz="2400" dirty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  <a:p>
            <a:pPr marL="0" lvl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rgbClr val="000000"/>
                </a:solidFill>
                <a:ea typeface="SimSun" pitchFamily="2"/>
                <a:cs typeface="Mangal" pitchFamily="2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Основной </a:t>
            </a:r>
            <a:r>
              <a:rPr lang="ru-RU" sz="2400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критерий эффективности инклюзивного образования – </a:t>
            </a:r>
            <a:r>
              <a:rPr lang="ru-RU" sz="2400" b="1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успешность социализации</a:t>
            </a:r>
            <a:r>
              <a:rPr lang="ru-RU" sz="2400" i="1" dirty="0">
                <a:solidFill>
                  <a:srgbClr val="000000"/>
                </a:solidFill>
                <a:ea typeface="SimSun" pitchFamily="2"/>
                <a:cs typeface="Mangal" pitchFamily="2"/>
              </a:rPr>
              <a:t>, введение в культуру, развитие социального опыта ребенка с ОВЗ наряду с освоением им академических знаний.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225689"/>
            <a:ext cx="835914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/>
              <a:t>Культурно-историческая  концепция</a:t>
            </a:r>
            <a:r>
              <a:rPr lang="ru-RU" sz="2000" dirty="0"/>
              <a:t>,  о</a:t>
            </a:r>
            <a:r>
              <a:rPr lang="ru-RU" sz="2000" i="1" dirty="0"/>
              <a:t>сн</a:t>
            </a:r>
            <a:r>
              <a:rPr lang="ru-RU" sz="2000" dirty="0"/>
              <a:t>овоположником  </a:t>
            </a:r>
            <a:r>
              <a:rPr lang="ru-RU" sz="2000" dirty="0" smtClean="0"/>
              <a:t>которой является  </a:t>
            </a:r>
            <a:r>
              <a:rPr lang="ru-RU" sz="2000" dirty="0" err="1"/>
              <a:t>Л.С.Выготский</a:t>
            </a:r>
            <a:r>
              <a:rPr lang="ru-RU" sz="2000" dirty="0"/>
              <a:t>,  наметила  продуктивный  выход  </a:t>
            </a:r>
            <a:r>
              <a:rPr lang="ru-RU" sz="2000" dirty="0" smtClean="0"/>
              <a:t>из противопоставления </a:t>
            </a:r>
            <a:r>
              <a:rPr lang="ru-RU" sz="2000" dirty="0"/>
              <a:t>природного и социального начала в </a:t>
            </a:r>
            <a:r>
              <a:rPr lang="ru-RU" sz="2000" dirty="0" smtClean="0"/>
              <a:t>онтогенезе человека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Дальнейшее </a:t>
            </a:r>
            <a:r>
              <a:rPr lang="ru-RU" sz="2000" dirty="0"/>
              <a:t>развитие эта идея получила в попытках </a:t>
            </a:r>
            <a:r>
              <a:rPr lang="ru-RU" sz="2000" dirty="0" smtClean="0"/>
              <a:t>понять становление </a:t>
            </a:r>
            <a:r>
              <a:rPr lang="ru-RU" sz="2000" dirty="0" err="1" smtClean="0"/>
              <a:t>субъектности</a:t>
            </a:r>
            <a:r>
              <a:rPr lang="ru-RU" sz="2000" dirty="0" smtClean="0"/>
              <a:t>, развитие </a:t>
            </a:r>
            <a:r>
              <a:rPr lang="ru-RU" sz="2000" dirty="0"/>
              <a:t>символической деятельности и </a:t>
            </a:r>
            <a:r>
              <a:rPr lang="ru-RU" sz="2000" dirty="0" err="1"/>
              <a:t>рефлексивности</a:t>
            </a:r>
            <a:r>
              <a:rPr lang="ru-RU" sz="2000" dirty="0"/>
              <a:t> индивида </a:t>
            </a:r>
            <a:r>
              <a:rPr lang="ru-RU" sz="2000" dirty="0" smtClean="0"/>
              <a:t>в процессе </a:t>
            </a:r>
            <a:r>
              <a:rPr lang="ru-RU" sz="2000" dirty="0"/>
              <a:t>взаимодействии в интегративном творческом </a:t>
            </a:r>
            <a:r>
              <a:rPr lang="ru-RU" sz="2000" dirty="0" smtClean="0"/>
              <a:t>коллективе</a:t>
            </a:r>
            <a:r>
              <a:rPr lang="ru-RU" sz="2000" dirty="0"/>
              <a:t>, в </a:t>
            </a:r>
            <a:r>
              <a:rPr lang="ru-RU" sz="2000" dirty="0" smtClean="0"/>
              <a:t>котором происходит  </a:t>
            </a:r>
            <a:r>
              <a:rPr lang="ru-RU" sz="2000" dirty="0"/>
              <a:t>освоение  культурных  форм, </a:t>
            </a:r>
            <a:r>
              <a:rPr lang="ru-RU" sz="2000" dirty="0" smtClean="0"/>
              <a:t>выработка  </a:t>
            </a:r>
            <a:r>
              <a:rPr lang="ru-RU" sz="2000" dirty="0"/>
              <a:t>общего  </a:t>
            </a:r>
            <a:r>
              <a:rPr lang="ru-RU" sz="2000" dirty="0" smtClean="0"/>
              <a:t>языка коммуникации</a:t>
            </a:r>
            <a:r>
              <a:rPr lang="ru-RU" sz="2000" dirty="0"/>
              <a:t>, возникают навыки культурного выражения своих </a:t>
            </a:r>
            <a:r>
              <a:rPr lang="ru-RU" sz="2000" dirty="0" smtClean="0"/>
              <a:t>телесно-психических </a:t>
            </a:r>
            <a:r>
              <a:rPr lang="ru-RU" sz="2000" dirty="0"/>
              <a:t>особенностей при решении творческих </a:t>
            </a:r>
            <a:r>
              <a:rPr lang="ru-RU" sz="2000" dirty="0" smtClean="0"/>
              <a:t>задач.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настоящее время данное направление начинает оформляться </a:t>
            </a:r>
            <a:r>
              <a:rPr lang="ru-RU" sz="2000" dirty="0" smtClean="0"/>
              <a:t>в качестве </a:t>
            </a:r>
            <a:r>
              <a:rPr lang="ru-RU" sz="2000" b="1" dirty="0"/>
              <a:t>культурологического подхода </a:t>
            </a:r>
            <a:r>
              <a:rPr lang="ru-RU" sz="2000" dirty="0"/>
              <a:t>к проблемам </a:t>
            </a:r>
            <a:r>
              <a:rPr lang="ru-RU" sz="2000" dirty="0" smtClean="0"/>
              <a:t>педагогической коррекции </a:t>
            </a:r>
            <a:r>
              <a:rPr lang="ru-RU" sz="2000" dirty="0"/>
              <a:t>и инклюзии детей с </a:t>
            </a:r>
            <a:r>
              <a:rPr lang="ru-RU" sz="2000" dirty="0" smtClean="0"/>
              <a:t>ОВЗ.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31645" y="394687"/>
            <a:ext cx="8123040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spcAft>
                <a:spcPts val="850"/>
              </a:spcAft>
              <a:buNone/>
            </a:pPr>
            <a:r>
              <a:rPr lang="ru-RU" sz="2800" b="1" dirty="0" smtClean="0"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Культурологический подход</a:t>
            </a:r>
            <a:endParaRPr lang="ru-RU" sz="28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56348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645" y="394687"/>
            <a:ext cx="8123040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spcAft>
                <a:spcPts val="850"/>
              </a:spcAft>
              <a:buNone/>
            </a:pPr>
            <a:r>
              <a:rPr lang="ru-RU" sz="2800" b="1" dirty="0" smtClean="0"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Культурологический подход</a:t>
            </a:r>
            <a:endParaRPr lang="ru-RU" sz="28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426" y="1196752"/>
            <a:ext cx="82871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Культурологический подход</a:t>
            </a:r>
            <a:r>
              <a:rPr lang="ru-RU" sz="2400" dirty="0" smtClean="0"/>
              <a:t> направлен </a:t>
            </a:r>
            <a:r>
              <a:rPr lang="ru-RU" sz="2400" dirty="0"/>
              <a:t>на решение </a:t>
            </a:r>
            <a:r>
              <a:rPr lang="ru-RU" sz="2400" dirty="0" smtClean="0"/>
              <a:t>задач интеграции </a:t>
            </a:r>
            <a:r>
              <a:rPr lang="ru-RU" sz="2400" dirty="0"/>
              <a:t>детей с ОВЗ в культуру и общество и </a:t>
            </a:r>
            <a:r>
              <a:rPr lang="ru-RU" sz="2400" dirty="0" smtClean="0"/>
              <a:t>формирования фундамента </a:t>
            </a:r>
            <a:r>
              <a:rPr lang="ru-RU" sz="2400" dirty="0"/>
              <a:t>для их включения в образовательный процесс </a:t>
            </a:r>
            <a:r>
              <a:rPr lang="ru-RU" sz="2400" dirty="0" smtClean="0"/>
              <a:t>на основе </a:t>
            </a:r>
            <a:r>
              <a:rPr lang="ru-RU" sz="2400" dirty="0"/>
              <a:t>использования потенциала культуры для развития </a:t>
            </a:r>
            <a:r>
              <a:rPr lang="ru-RU" sz="2400" dirty="0" smtClean="0"/>
              <a:t>их культурных </a:t>
            </a:r>
            <a:r>
              <a:rPr lang="ru-RU" sz="2400" dirty="0"/>
              <a:t>потребностей и способности к творческому </a:t>
            </a:r>
            <a:r>
              <a:rPr lang="ru-RU" sz="2400" dirty="0" smtClean="0"/>
              <a:t>участию в </a:t>
            </a:r>
            <a:r>
              <a:rPr lang="ru-RU" sz="2400" dirty="0"/>
              <a:t>практиках </a:t>
            </a:r>
            <a:r>
              <a:rPr lang="ru-RU" sz="2400" dirty="0" smtClean="0"/>
              <a:t>культур.</a:t>
            </a:r>
          </a:p>
          <a:p>
            <a:pPr algn="just"/>
            <a:r>
              <a:rPr lang="ru-RU" sz="2400" dirty="0" smtClean="0"/>
              <a:t>В концептуальном плане базируется на обосновании того, что </a:t>
            </a:r>
            <a:r>
              <a:rPr lang="ru-RU" sz="2400" dirty="0"/>
              <a:t>телесные и </a:t>
            </a:r>
            <a:r>
              <a:rPr lang="ru-RU" sz="2400" dirty="0" smtClean="0"/>
              <a:t>психические особенности </a:t>
            </a:r>
            <a:r>
              <a:rPr lang="ru-RU" sz="2400" dirty="0"/>
              <a:t>человека, в том числе человека с ОВЗ, приобретают </a:t>
            </a:r>
            <a:r>
              <a:rPr lang="ru-RU" sz="2400" dirty="0" smtClean="0"/>
              <a:t>культурное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395093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196" y="188640"/>
            <a:ext cx="8123040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lvl="0" algn="ctr" hangingPunct="0">
              <a:spcAft>
                <a:spcPts val="850"/>
              </a:spcAft>
              <a:buNone/>
            </a:pPr>
            <a:r>
              <a:rPr lang="ru-RU" sz="2800" b="1" dirty="0" smtClean="0"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Культурологический подход</a:t>
            </a:r>
            <a:endParaRPr lang="ru-RU" sz="28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304" y="807986"/>
            <a:ext cx="8359149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100" dirty="0" smtClean="0"/>
              <a:t>В практическом плане базируется на осознанном и целенаправленном использовании </a:t>
            </a:r>
            <a:r>
              <a:rPr lang="ru-RU" sz="2100" dirty="0"/>
              <a:t>ресурсов многообразия культур </a:t>
            </a:r>
            <a:r>
              <a:rPr lang="ru-RU" sz="2100" dirty="0" smtClean="0"/>
              <a:t>для реабилитации </a:t>
            </a:r>
            <a:r>
              <a:rPr lang="ru-RU" sz="2100" dirty="0"/>
              <a:t>и коррекции детей с ОВЗ</a:t>
            </a:r>
            <a:r>
              <a:rPr lang="ru-RU" sz="2100" dirty="0" smtClean="0"/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/>
              <a:t>Культурологический </a:t>
            </a:r>
            <a:r>
              <a:rPr lang="ru-RU" sz="2100" dirty="0"/>
              <a:t>подход </a:t>
            </a:r>
            <a:r>
              <a:rPr lang="ru-RU" sz="2100" dirty="0" smtClean="0"/>
              <a:t>в отличие  </a:t>
            </a:r>
            <a:r>
              <a:rPr lang="ru-RU" sz="2100" dirty="0"/>
              <a:t>от  социально-конструктивистской  концепции  инклюзии  </a:t>
            </a:r>
            <a:r>
              <a:rPr lang="ru-RU" sz="2100" dirty="0" smtClean="0"/>
              <a:t>не исключает </a:t>
            </a:r>
            <a:r>
              <a:rPr lang="ru-RU" sz="2100" dirty="0"/>
              <a:t>понятие нормы, но позволяет ставить вопрос о нормах</a:t>
            </a:r>
            <a:r>
              <a:rPr lang="ru-RU" sz="2100" dirty="0" smtClean="0"/>
              <a:t>, адекватных </a:t>
            </a:r>
            <a:r>
              <a:rPr lang="ru-RU" sz="2100" dirty="0"/>
              <a:t>задачам развития и культурным потребностям людей с ОВЗ. </a:t>
            </a:r>
            <a:endParaRPr lang="ru-RU" sz="2100" dirty="0" smtClean="0"/>
          </a:p>
          <a:p>
            <a:pPr algn="just">
              <a:spcAft>
                <a:spcPts val="1200"/>
              </a:spcAft>
            </a:pPr>
            <a:r>
              <a:rPr lang="ru-RU" sz="2100" dirty="0" smtClean="0"/>
              <a:t>Это представление </a:t>
            </a:r>
            <a:r>
              <a:rPr lang="ru-RU" sz="2100" dirty="0"/>
              <a:t>о множественности норм и потребности людей с ОВЗ </a:t>
            </a:r>
            <a:r>
              <a:rPr lang="ru-RU" sz="2100" dirty="0" smtClean="0"/>
              <a:t>в формировании </a:t>
            </a:r>
            <a:r>
              <a:rPr lang="ru-RU" sz="2100" dirty="0"/>
              <a:t>адекватной их культурным потребностям </a:t>
            </a:r>
            <a:r>
              <a:rPr lang="ru-RU" sz="2100" dirty="0" smtClean="0"/>
              <a:t>субкультуры намечает </a:t>
            </a:r>
            <a:r>
              <a:rPr lang="ru-RU" sz="2100" dirty="0"/>
              <a:t>возможности их жизни, альтернативные </a:t>
            </a:r>
            <a:r>
              <a:rPr lang="ru-RU" sz="2100" dirty="0" smtClean="0"/>
              <a:t>обязательной культурной ассимиляции.</a:t>
            </a:r>
          </a:p>
          <a:p>
            <a:pPr algn="just">
              <a:spcAft>
                <a:spcPts val="1200"/>
              </a:spcAft>
            </a:pP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Культурологический подход к включению детей с ОВЗ ставит задачу создания условий для их творческой самореализации в адекватной для них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форме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1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38244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95536" y="1800225"/>
            <a:ext cx="8280920" cy="45085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108000" lvl="0" indent="0" algn="just">
              <a:spcAft>
                <a:spcPts val="1000"/>
              </a:spcAft>
              <a:buNone/>
              <a:tabLst>
                <a:tab pos="448919" algn="l"/>
              </a:tabLst>
            </a:pP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1. Разработка и ведение локальной нормативной документации (или внесение изменений в действующие локальные документы при необходимости), регламентирующей права и обязанности самого обучающегося, его семьи и коллектива самой образовательной организации;</a:t>
            </a:r>
          </a:p>
          <a:p>
            <a:pPr marL="108000" lvl="0" indent="0" algn="just">
              <a:spcAft>
                <a:spcPts val="1000"/>
              </a:spcAft>
              <a:buNone/>
              <a:tabLst>
                <a:tab pos="448919" algn="l"/>
              </a:tabLst>
            </a:pP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2. Обеспечение специальных материально-технические условий для </a:t>
            </a:r>
            <a:r>
              <a:rPr lang="ru-RU" sz="2200" dirty="0" err="1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безбарьерного</a:t>
            </a: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 доступа к образовательным услугам, в том числе проектирование архитектурной среды, предполагающее оценку помещений и территории образовательной организации с учетом специфических особенностей обучающихся; конструирование информационного и рабочего пространства ребенка;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960" y="427680"/>
            <a:ext cx="8123040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spcBef>
                <a:spcPts val="0"/>
              </a:spcBef>
              <a:spcAft>
                <a:spcPts val="850"/>
              </a:spcAft>
              <a:buNone/>
              <a:tabLst/>
            </a:pPr>
            <a:r>
              <a:rPr lang="ru-RU" sz="3200" b="1" i="0" u="none" strike="noStrike" baseline="0" dirty="0" smtClean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Условия включения ребенка с ОВЗ в образовательную среду УДО</a:t>
            </a:r>
            <a:endParaRPr lang="ru-RU" sz="32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61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1484313"/>
            <a:ext cx="8640488" cy="5591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108000" lvl="0" indent="0" algn="just">
              <a:buNone/>
              <a:tabLst>
                <a:tab pos="448919" algn="l"/>
              </a:tabLst>
            </a:pP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3. Достаточное кадровое обеспечение – обязательная переподготовка всех специалистов, вовлеченных в работу с ребенком по проблемам психолого-педагогического сопровождения обучающихся с ОВЗ в условиях инклюзивного образования;</a:t>
            </a:r>
          </a:p>
          <a:p>
            <a:pPr marL="108000" lvl="0" indent="0" algn="just">
              <a:buNone/>
              <a:tabLst>
                <a:tab pos="448919" algn="l"/>
              </a:tabLst>
            </a:pP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4. Наличие </a:t>
            </a: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методических ресурсов - необходимый для обеспечения инклюзивной практики учебно-методический комплекс включает учебные программы, учебники, пособия, справочники, атласы, </a:t>
            </a: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хрестоматии и т д;</a:t>
            </a:r>
            <a:endParaRPr lang="ru-RU" sz="2200" dirty="0">
              <a:solidFill>
                <a:srgbClr val="000000"/>
              </a:solidFill>
              <a:ea typeface="SimSun" pitchFamily="2"/>
              <a:cs typeface="Mangal" pitchFamily="2"/>
            </a:endParaRPr>
          </a:p>
          <a:p>
            <a:pPr marL="108000" lvl="0" indent="0" algn="just">
              <a:spcAft>
                <a:spcPts val="1000"/>
              </a:spcAft>
              <a:buNone/>
              <a:tabLst>
                <a:tab pos="448919" algn="l"/>
              </a:tabLst>
            </a:pPr>
            <a:r>
              <a:rPr lang="ru-RU" sz="2200" dirty="0">
                <a:solidFill>
                  <a:srgbClr val="000000"/>
                </a:solidFill>
                <a:ea typeface="SimSun" pitchFamily="2"/>
                <a:cs typeface="Mangal" pitchFamily="2"/>
              </a:rPr>
              <a:t>5. Проектирование социокультурной среды в образовательной организации - формирование социально-нравственного потенциала и готовности к включению детей с ОВЗ в </a:t>
            </a:r>
            <a:r>
              <a:rPr lang="ru-RU" sz="22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сообщество образовательной организации.  </a:t>
            </a:r>
            <a:endParaRPr lang="ru-RU" sz="2200" dirty="0">
              <a:solidFill>
                <a:srgbClr val="000000"/>
              </a:solidFill>
              <a:ea typeface="SimSun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960" y="427680"/>
            <a:ext cx="8123040" cy="13723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spcBef>
                <a:spcPts val="0"/>
              </a:spcBef>
              <a:spcAft>
                <a:spcPts val="850"/>
              </a:spcAft>
              <a:buNone/>
              <a:tabLst/>
            </a:pPr>
            <a:r>
              <a:rPr lang="ru-RU" sz="3200" b="1" i="0" u="none" strike="noStrike" baseline="0" dirty="0" smtClean="0">
                <a:ln>
                  <a:noFill/>
                </a:ln>
                <a:solidFill>
                  <a:srgbClr val="669999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imSun" pitchFamily="2"/>
                <a:cs typeface="Mangal" pitchFamily="2"/>
              </a:rPr>
              <a:t>Условия включения ребенка с ОВЗ в образовательную УДО</a:t>
            </a:r>
            <a:endParaRPr lang="ru-RU" sz="3200" b="1" i="0" u="none" strike="noStrike" baseline="0" dirty="0">
              <a:ln>
                <a:noFill/>
              </a:ln>
              <a:solidFill>
                <a:srgbClr val="669999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80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2492896"/>
            <a:ext cx="8640488" cy="458259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108000" indent="0">
              <a:spcAft>
                <a:spcPts val="600"/>
              </a:spcAft>
              <a:buNone/>
            </a:pPr>
            <a:r>
              <a:rPr lang="ru-RU" sz="2400" dirty="0" smtClean="0"/>
              <a:t> </a:t>
            </a:r>
            <a:r>
              <a:rPr lang="ru-RU" sz="2400" b="1" dirty="0"/>
              <a:t>Организационная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Информационная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Территориальная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Инженерно-архитектурная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Материально-техническая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Кадровая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Социально-психологическая доступность,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ru-RU" sz="2400" b="1" dirty="0"/>
              <a:t> Финансовая доступность.</a:t>
            </a:r>
            <a:endParaRPr lang="ru-RU" sz="2200" b="1" dirty="0">
              <a:solidFill>
                <a:srgbClr val="000000"/>
              </a:solidFill>
              <a:ea typeface="SimSun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27680"/>
            <a:ext cx="8496472" cy="20652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7DA647"/>
              </a:buClr>
              <a:buSzPct val="45000"/>
              <a:buFont typeface="StarSymbol"/>
              <a:buNone/>
            </a:defPPr>
            <a:lvl1pPr lvl="0">
              <a:buClr>
                <a:srgbClr val="7DA647"/>
              </a:buClr>
              <a:buSzPct val="45000"/>
              <a:buFont typeface="StarSymbol"/>
              <a:buChar char="●"/>
            </a:lvl1pPr>
            <a:lvl2pPr lvl="1">
              <a:buClr>
                <a:srgbClr val="7DA647"/>
              </a:buClr>
              <a:buSzPct val="45000"/>
              <a:buFont typeface="StarSymbol"/>
              <a:buChar char="●"/>
            </a:lvl2pPr>
            <a:lvl3pPr lvl="2">
              <a:buClr>
                <a:srgbClr val="7DA647"/>
              </a:buClr>
              <a:buSzPct val="45000"/>
              <a:buFont typeface="StarSymbol"/>
              <a:buChar char="●"/>
            </a:lvl3pPr>
            <a:lvl4pPr lvl="3">
              <a:buClr>
                <a:srgbClr val="7DA647"/>
              </a:buClr>
              <a:buSzPct val="45000"/>
              <a:buFont typeface="StarSymbol"/>
              <a:buChar char="●"/>
            </a:lvl4pPr>
            <a:lvl5pPr lvl="4">
              <a:buClr>
                <a:srgbClr val="7DA647"/>
              </a:buClr>
              <a:buSzPct val="45000"/>
              <a:buFont typeface="StarSymbol"/>
              <a:buChar char="●"/>
            </a:lvl5pPr>
            <a:lvl6pPr lvl="5">
              <a:buClr>
                <a:srgbClr val="7DA647"/>
              </a:buClr>
              <a:buSzPct val="45000"/>
              <a:buFont typeface="StarSymbol"/>
              <a:buChar char="●"/>
            </a:lvl6pPr>
            <a:lvl7pPr lvl="6">
              <a:buClr>
                <a:srgbClr val="7DA647"/>
              </a:buClr>
              <a:buSzPct val="45000"/>
              <a:buFont typeface="StarSymbol"/>
              <a:buChar char="●"/>
            </a:lvl7pPr>
            <a:lvl8pPr lvl="7">
              <a:buClr>
                <a:srgbClr val="7DA647"/>
              </a:buClr>
              <a:buSzPct val="45000"/>
              <a:buFont typeface="StarSymbol"/>
              <a:buChar char="●"/>
            </a:lvl8pPr>
            <a:lvl9pPr lvl="8">
              <a:buClr>
                <a:srgbClr val="7DA647"/>
              </a:buClr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800" dirty="0"/>
              <a:t>Условия реализации </a:t>
            </a:r>
            <a:r>
              <a:rPr lang="ru-RU" sz="2800" dirty="0" smtClean="0"/>
              <a:t>программ  ДО связаны с факторами</a:t>
            </a:r>
            <a:r>
              <a:rPr lang="ru-RU" sz="2800" dirty="0"/>
              <a:t>, определяющими спрос </a:t>
            </a:r>
            <a:r>
              <a:rPr lang="ru-RU" sz="2800" dirty="0" smtClean="0"/>
              <a:t>на различные </a:t>
            </a:r>
            <a:r>
              <a:rPr lang="ru-RU" sz="2800" dirty="0"/>
              <a:t>формы и </a:t>
            </a:r>
            <a:r>
              <a:rPr lang="ru-RU" sz="2800" dirty="0" smtClean="0"/>
              <a:t>направления дополнительного </a:t>
            </a:r>
            <a:r>
              <a:rPr lang="ru-RU" sz="2800" dirty="0"/>
              <a:t>образования для детей </a:t>
            </a:r>
            <a:r>
              <a:rPr lang="ru-RU" sz="2800" dirty="0" smtClean="0"/>
              <a:t>с ОВЗ: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81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Обучение по дополнительным общеобразовательным </a:t>
            </a:r>
            <a:r>
              <a:rPr lang="ru-RU" sz="2200" dirty="0" smtClean="0"/>
              <a:t>программам учащихся </a:t>
            </a:r>
            <a:r>
              <a:rPr lang="ru-RU" sz="2200" dirty="0"/>
              <a:t>с ограниченными возможностями здоровья, детей-инвалидов </a:t>
            </a:r>
            <a:r>
              <a:rPr lang="ru-RU" sz="2200" dirty="0" smtClean="0"/>
              <a:t>и инвалидов </a:t>
            </a:r>
            <a:r>
              <a:rPr lang="ru-RU" sz="2200" dirty="0"/>
              <a:t>осуществляется организацией, </a:t>
            </a:r>
            <a:r>
              <a:rPr lang="ru-RU" sz="2200" dirty="0" smtClean="0"/>
              <a:t>осуществляющей образовательную </a:t>
            </a:r>
            <a:r>
              <a:rPr lang="ru-RU" sz="2200" dirty="0"/>
              <a:t>деятельность, с учетом </a:t>
            </a:r>
            <a:r>
              <a:rPr lang="ru-RU" sz="2200" dirty="0" smtClean="0"/>
              <a:t>особенностей психофизического </a:t>
            </a:r>
            <a:r>
              <a:rPr lang="ru-RU" sz="2200" dirty="0"/>
              <a:t>развития, </a:t>
            </a:r>
            <a:r>
              <a:rPr lang="ru-RU" sz="2200" dirty="0" smtClean="0"/>
              <a:t>индивидуальных </a:t>
            </a:r>
            <a:r>
              <a:rPr lang="ru-RU" sz="2200" dirty="0"/>
              <a:t>возможностей и </a:t>
            </a:r>
            <a:r>
              <a:rPr lang="ru-RU" sz="2200" dirty="0" smtClean="0"/>
              <a:t>состояния здоровья </a:t>
            </a:r>
            <a:r>
              <a:rPr lang="ru-RU" sz="2200" dirty="0"/>
              <a:t>таких учащихся</a:t>
            </a:r>
            <a:r>
              <a:rPr lang="ru-RU" sz="2200" dirty="0" smtClean="0"/>
              <a:t>.</a:t>
            </a:r>
          </a:p>
          <a:p>
            <a:endParaRPr lang="ru-RU" sz="2200" dirty="0"/>
          </a:p>
          <a:p>
            <a:r>
              <a:rPr lang="ru-RU" sz="2200" dirty="0" smtClean="0"/>
              <a:t>Образовательная </a:t>
            </a:r>
            <a:r>
              <a:rPr lang="ru-RU" sz="2200" dirty="0"/>
              <a:t>деятельность учащихся с </a:t>
            </a:r>
            <a:r>
              <a:rPr lang="ru-RU" sz="2200" dirty="0" smtClean="0"/>
              <a:t>ограниченными возможностями </a:t>
            </a:r>
            <a:r>
              <a:rPr lang="ru-RU" sz="2200" dirty="0"/>
              <a:t>здоровья по дополнительным </a:t>
            </a:r>
            <a:r>
              <a:rPr lang="ru-RU" sz="2200" dirty="0" smtClean="0"/>
              <a:t>общеобразовательным программам </a:t>
            </a:r>
            <a:r>
              <a:rPr lang="ru-RU" sz="2200" dirty="0"/>
              <a:t>может осуществляться на основе </a:t>
            </a:r>
            <a:r>
              <a:rPr lang="ru-RU" sz="2200" b="1" dirty="0" smtClean="0"/>
              <a:t>дополнительных общеобразовательных </a:t>
            </a:r>
            <a:r>
              <a:rPr lang="ru-RU" sz="2200" b="1" dirty="0"/>
              <a:t>программ, адаптированных при </a:t>
            </a:r>
            <a:r>
              <a:rPr lang="ru-RU" sz="2200" b="1" dirty="0" smtClean="0"/>
              <a:t>необходимости для </a:t>
            </a:r>
            <a:r>
              <a:rPr lang="ru-RU" sz="2200" b="1" dirty="0"/>
              <a:t>обучения указанных учащихся</a:t>
            </a:r>
            <a:r>
              <a:rPr lang="ru-RU" sz="2200" dirty="0"/>
              <a:t>, с привлечением специалистов </a:t>
            </a:r>
            <a:r>
              <a:rPr lang="ru-RU" sz="2200" dirty="0" smtClean="0"/>
              <a:t>в области </a:t>
            </a:r>
            <a:r>
              <a:rPr lang="ru-RU" sz="2200" dirty="0"/>
              <a:t>коррекционной педагогики, а также </a:t>
            </a:r>
            <a:r>
              <a:rPr lang="ru-RU" sz="2200" dirty="0" smtClean="0"/>
              <a:t>педагогическими работниками</a:t>
            </a:r>
            <a:r>
              <a:rPr lang="ru-RU" sz="2200" dirty="0"/>
              <a:t>, прошедшими соответствующую переподготовку.</a:t>
            </a:r>
          </a:p>
        </p:txBody>
      </p:sp>
    </p:spTree>
    <p:extLst>
      <p:ext uri="{BB962C8B-B14F-4D97-AF65-F5344CB8AC3E}">
        <p14:creationId xmlns:p14="http://schemas.microsoft.com/office/powerpoint/2010/main" val="131654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Специальные условия:</a:t>
            </a:r>
          </a:p>
          <a:p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реализации </a:t>
            </a:r>
            <a:r>
              <a:rPr lang="ru-RU" sz="2000" dirty="0" smtClean="0"/>
              <a:t>дополнительных общеобразовательных программ учащимся </a:t>
            </a:r>
            <a:r>
              <a:rPr lang="ru-RU" sz="2000" dirty="0"/>
              <a:t>с ограниченными возможностями здоровья, детям-инвалидам </a:t>
            </a:r>
            <a:r>
              <a:rPr lang="ru-RU" sz="2000" dirty="0" smtClean="0"/>
              <a:t>и инвалидам </a:t>
            </a:r>
            <a:r>
              <a:rPr lang="ru-RU" sz="2000" dirty="0"/>
              <a:t>предоставляются бесплатно специальные учебники и </a:t>
            </a:r>
            <a:r>
              <a:rPr lang="ru-RU" sz="2000" dirty="0" smtClean="0"/>
              <a:t>учебные пособия</a:t>
            </a:r>
            <a:r>
              <a:rPr lang="ru-RU" sz="2000" dirty="0"/>
              <a:t>, иная учебная литература, а также услуги </a:t>
            </a:r>
            <a:r>
              <a:rPr lang="ru-RU" sz="2000" dirty="0" err="1"/>
              <a:t>сурдопереводчиков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 err="1" smtClean="0"/>
              <a:t>тифлосурдопереводчиков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учетом особых потребностей учащихся с </a:t>
            </a:r>
            <a:r>
              <a:rPr lang="ru-RU" sz="2000" dirty="0" smtClean="0"/>
              <a:t>ограниченными возможностями </a:t>
            </a:r>
            <a:r>
              <a:rPr lang="ru-RU" sz="2000" dirty="0"/>
              <a:t>здоровья, детей инвалидов и инвалидов организациями</a:t>
            </a:r>
            <a:r>
              <a:rPr lang="ru-RU" sz="2000" dirty="0" smtClean="0"/>
              <a:t>, осуществляющими </a:t>
            </a:r>
            <a:r>
              <a:rPr lang="ru-RU" sz="2000" dirty="0"/>
              <a:t>образовательную деятельность, </a:t>
            </a:r>
            <a:r>
              <a:rPr lang="ru-RU" sz="2000" dirty="0" smtClean="0"/>
              <a:t>обеспечивается предоставление </a:t>
            </a:r>
            <a:r>
              <a:rPr lang="ru-RU" sz="2000" dirty="0"/>
              <a:t>учебных, лекционных материалов в электронном виде.</a:t>
            </a:r>
          </a:p>
          <a:p>
            <a:endParaRPr lang="ru-RU" sz="2000" dirty="0" smtClean="0"/>
          </a:p>
          <a:p>
            <a:r>
              <a:rPr lang="ru-RU" sz="2000" dirty="0" smtClean="0"/>
              <a:t>Организации</a:t>
            </a:r>
            <a:r>
              <a:rPr lang="ru-RU" sz="2000" dirty="0"/>
              <a:t>, осуществляющие образовательную деятельность, </a:t>
            </a:r>
            <a:r>
              <a:rPr lang="ru-RU" sz="2000" dirty="0" smtClean="0"/>
              <a:t>могут оказывать </a:t>
            </a:r>
            <a:r>
              <a:rPr lang="ru-RU" sz="2000" dirty="0"/>
              <a:t>помощь педагогическим коллективам других </a:t>
            </a:r>
            <a:r>
              <a:rPr lang="ru-RU" sz="2000" dirty="0" smtClean="0"/>
              <a:t>образовательных организаций </a:t>
            </a:r>
            <a:r>
              <a:rPr lang="ru-RU" sz="2000" dirty="0"/>
              <a:t>в реализации дополнительных </a:t>
            </a:r>
            <a:r>
              <a:rPr lang="ru-RU" sz="2000" dirty="0" smtClean="0"/>
              <a:t>общеобразовательных программ</a:t>
            </a:r>
            <a:r>
              <a:rPr lang="ru-RU" sz="2000" dirty="0"/>
              <a:t>, организации досуговой и </a:t>
            </a:r>
            <a:r>
              <a:rPr lang="ru-RU" sz="2000" dirty="0" err="1"/>
              <a:t>внеучебной</a:t>
            </a:r>
            <a:r>
              <a:rPr lang="ru-RU" sz="2000" dirty="0"/>
              <a:t> </a:t>
            </a:r>
            <a:r>
              <a:rPr lang="ru-RU" sz="2000" dirty="0" smtClean="0"/>
              <a:t>деятельности </a:t>
            </a:r>
            <a:r>
              <a:rPr lang="ru-RU" sz="2000" dirty="0"/>
              <a:t>учащихся</a:t>
            </a:r>
            <a:r>
              <a:rPr lang="ru-RU" sz="2000" dirty="0" smtClean="0"/>
              <a:t>, а </a:t>
            </a:r>
            <a:r>
              <a:rPr lang="ru-RU" sz="2000" dirty="0"/>
              <a:t>также молодежным и детским общественным объединениям </a:t>
            </a:r>
            <a:r>
              <a:rPr lang="ru-RU" sz="2000" dirty="0" smtClean="0"/>
              <a:t>и организациям </a:t>
            </a:r>
            <a:r>
              <a:rPr lang="ru-RU" sz="2000" dirty="0"/>
              <a:t>на договорной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2230303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Целью адаптации программ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дополнительного образования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учетом особых образовательных потребностей детей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 ограниченными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возможностями здоровья является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раскрытие творческого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потенциала личности 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детско-взрослом сообществе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формирование жизненных и социальных компетенций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b="1" dirty="0"/>
              <a:t>Задачи адаптации программ </a:t>
            </a:r>
            <a:r>
              <a:rPr lang="ru-RU" sz="2000" dirty="0"/>
              <a:t>дополнительного образования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связаны с решением проблем: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- помощь детям с ограниченными возможностями здоровья в оценке </a:t>
            </a:r>
            <a:r>
              <a:rPr lang="ru-RU" sz="2000" dirty="0" smtClean="0"/>
              <a:t>их личностных </a:t>
            </a:r>
            <a:r>
              <a:rPr lang="ru-RU" sz="2000" dirty="0"/>
              <a:t>характеристик, формировании адекватного представления </a:t>
            </a:r>
            <a:r>
              <a:rPr lang="ru-RU" sz="2000" dirty="0" smtClean="0"/>
              <a:t>о социальных </a:t>
            </a:r>
            <a:r>
              <a:rPr lang="ru-RU" sz="2000" dirty="0"/>
              <a:t>ограничениях и возможностях их преодоления;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- организация индивидуального маршрута в </a:t>
            </a:r>
            <a:r>
              <a:rPr lang="ru-RU" sz="2000" dirty="0" smtClean="0"/>
              <a:t>детско-взрослых сообществах </a:t>
            </a:r>
            <a:r>
              <a:rPr lang="ru-RU" sz="2000" dirty="0"/>
              <a:t>по программам </a:t>
            </a:r>
            <a:r>
              <a:rPr lang="ru-RU" sz="2000" dirty="0" smtClean="0"/>
              <a:t>дополнительного образования</a:t>
            </a:r>
            <a:r>
              <a:rPr lang="ru-RU" sz="2000" dirty="0"/>
              <a:t>, ориентированным на интересы и возможности ребенка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720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576" y="332656"/>
            <a:ext cx="7808912" cy="114458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Основные понятия лекции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4213" y="1628775"/>
            <a:ext cx="7848227" cy="4597400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 algn="just"/>
            <a:r>
              <a:rPr lang="ru-RU" sz="2400" b="1" dirty="0">
                <a:solidFill>
                  <a:srgbClr val="000000"/>
                </a:solidFill>
              </a:rPr>
              <a:t>Дети-инвалиды - </a:t>
            </a:r>
            <a:r>
              <a:rPr lang="ru-RU" sz="2400" dirty="0">
                <a:solidFill>
                  <a:srgbClr val="000000"/>
                </a:solidFill>
              </a:rPr>
              <a:t>это дети, у которых возможности  личной жизнедеятельности в обществе ограничены из-за физических, умственных, сенсорных или психических отклонений.</a:t>
            </a:r>
          </a:p>
          <a:p>
            <a:pPr lvl="0" algn="just"/>
            <a:r>
              <a:rPr lang="ru-RU" sz="2400" i="1" dirty="0">
                <a:solidFill>
                  <a:srgbClr val="000000"/>
                </a:solidFill>
              </a:rPr>
              <a:t>Установление статуса «инвалид» осуществляется учреждениями медико-социальной экспертизы и представляет собой медицинскую и одновременно юридическую процедуру.</a:t>
            </a:r>
          </a:p>
          <a:p>
            <a:pPr lvl="0" algn="just"/>
            <a:r>
              <a:rPr lang="ru-RU" sz="2400" b="1" dirty="0">
                <a:solidFill>
                  <a:srgbClr val="000000"/>
                </a:solidFill>
              </a:rPr>
              <a:t>Реабилитация инвалидов — </a:t>
            </a:r>
            <a:r>
              <a:rPr lang="ru-RU" sz="2400" dirty="0">
                <a:solidFill>
                  <a:srgbClr val="000000"/>
                </a:solidFill>
              </a:rPr>
              <a:t>система и процесс полного или частичного восстановления способностей инвалидов к бытовой, общественной и профессиональной деятельности.</a:t>
            </a:r>
          </a:p>
          <a:p>
            <a:pPr lvl="0"/>
            <a:endParaRPr lang="ru-RU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31" y="1259761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Задачи адаптации программ </a:t>
            </a:r>
            <a:r>
              <a:rPr lang="ru-RU" sz="2000" dirty="0"/>
              <a:t>дополнительного образования</a:t>
            </a:r>
          </a:p>
          <a:p>
            <a:r>
              <a:rPr lang="ru-RU" sz="2000" dirty="0"/>
              <a:t>связаны с решением проблем:</a:t>
            </a:r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- </a:t>
            </a:r>
            <a:r>
              <a:rPr lang="ru-RU" sz="2000" dirty="0"/>
              <a:t>развитие клубных форм обучения и взаимодействия со сверстниками;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- помощь детям и родителям в преодолении стереотипов мышления </a:t>
            </a:r>
            <a:r>
              <a:rPr lang="ru-RU" sz="2000" dirty="0" smtClean="0"/>
              <a:t>о непреодолимости </a:t>
            </a:r>
            <a:r>
              <a:rPr lang="ru-RU" sz="2000" dirty="0"/>
              <a:t>ограничений, накладываемых инвалидностью;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- выявление творческого потенциала обучающихся - инвалидов, путем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включения в разнообразные виды деятельности совместно со </a:t>
            </a:r>
            <a:r>
              <a:rPr lang="ru-RU" sz="2000" dirty="0" smtClean="0"/>
              <a:t>здоровыми детьми </a:t>
            </a:r>
            <a:r>
              <a:rPr lang="ru-RU" sz="2000" dirty="0"/>
              <a:t>(экскурсии, посещение </a:t>
            </a:r>
            <a:r>
              <a:rPr lang="ru-RU" sz="2000" dirty="0" smtClean="0"/>
              <a:t>зрелищных мероприятий</a:t>
            </a:r>
            <a:r>
              <a:rPr lang="ru-RU" sz="2000" dirty="0"/>
              <a:t>, викторины, тренинги, беседы);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- оказание психологической помощи детям, их родителям в </a:t>
            </a:r>
            <a:r>
              <a:rPr lang="ru-RU" sz="2000" dirty="0" smtClean="0"/>
              <a:t>развитии навыков </a:t>
            </a:r>
            <a:r>
              <a:rPr lang="ru-RU" sz="2000" dirty="0"/>
              <a:t>общения для психологической ориентации инвалидов на выход </a:t>
            </a:r>
            <a:r>
              <a:rPr lang="ru-RU" sz="2000" dirty="0" smtClean="0"/>
              <a:t>из пассивного </a:t>
            </a:r>
            <a:r>
              <a:rPr lang="ru-RU" sz="2000" dirty="0"/>
              <a:t>социального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948714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Основные направления реализации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адаптации программ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дополнительного образования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учетом особых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образовательных потребностей детей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 ОВЗ:</a:t>
            </a:r>
          </a:p>
          <a:p>
            <a:endParaRPr lang="ru-RU" sz="2000" b="1" dirty="0"/>
          </a:p>
          <a:p>
            <a:pPr>
              <a:spcAft>
                <a:spcPts val="600"/>
              </a:spcAft>
            </a:pPr>
            <a:r>
              <a:rPr lang="ru-RU" sz="2000" b="1" dirty="0"/>
              <a:t>- оказание помощи родителям в </a:t>
            </a:r>
            <a:r>
              <a:rPr lang="ru-RU" sz="2000" b="1" dirty="0" smtClean="0"/>
              <a:t>решении проблем</a:t>
            </a:r>
            <a:r>
              <a:rPr lang="ru-RU" sz="2000" b="1" dirty="0"/>
              <a:t>, связанных с физическим и </a:t>
            </a:r>
            <a:r>
              <a:rPr lang="ru-RU" sz="2000" b="1" dirty="0" smtClean="0"/>
              <a:t>психическим здоровьем</a:t>
            </a:r>
            <a:r>
              <a:rPr lang="ru-RU" sz="2000" b="1" dirty="0"/>
              <a:t>, социальным и </a:t>
            </a:r>
            <a:r>
              <a:rPr lang="ru-RU" sz="2000" b="1" dirty="0" smtClean="0"/>
              <a:t>экономическим положением</a:t>
            </a:r>
            <a:r>
              <a:rPr lang="ru-RU" sz="2000" b="1" dirty="0"/>
              <a:t>, успешным продвижением </a:t>
            </a:r>
            <a:r>
              <a:rPr lang="ru-RU" sz="2000" b="1" dirty="0" smtClean="0"/>
              <a:t>в обществе</a:t>
            </a:r>
            <a:r>
              <a:rPr lang="ru-RU" sz="2000" b="1" dirty="0"/>
              <a:t>, расширением возможности достичь </a:t>
            </a:r>
            <a:r>
              <a:rPr lang="ru-RU" sz="2000" b="1" dirty="0" smtClean="0"/>
              <a:t>устойчивой социальной </a:t>
            </a:r>
            <a:r>
              <a:rPr lang="ru-RU" sz="2000" b="1" dirty="0"/>
              <a:t>интеграции в среде здоровых сверстников;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- расширение сферы самостоятельности детей с ОВЗ, </a:t>
            </a:r>
            <a:r>
              <a:rPr lang="ru-RU" sz="2000" b="1" dirty="0" smtClean="0"/>
              <a:t>под которой </a:t>
            </a:r>
            <a:r>
              <a:rPr lang="ru-RU" sz="2000" b="1" dirty="0"/>
              <a:t>понимается преодоление ими обособленности </a:t>
            </a:r>
            <a:r>
              <a:rPr lang="ru-RU" sz="2000" b="1" dirty="0" smtClean="0"/>
              <a:t>за счёт </a:t>
            </a:r>
            <a:r>
              <a:rPr lang="ru-RU" sz="2000" b="1" dirty="0"/>
              <a:t>снятия комплекса неполноценности;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- приобретение в детско-взрослом сообществе </a:t>
            </a:r>
            <a:r>
              <a:rPr lang="ru-RU" sz="2000" b="1" dirty="0" smtClean="0"/>
              <a:t>навыков коммуникации </a:t>
            </a:r>
            <a:r>
              <a:rPr lang="ru-RU" sz="2000" b="1" dirty="0"/>
              <a:t>и умений осваивать и применять </a:t>
            </a:r>
            <a:r>
              <a:rPr lang="ru-RU" sz="2000" b="1" dirty="0" smtClean="0"/>
              <a:t>без непосредственной </a:t>
            </a:r>
            <a:r>
              <a:rPr lang="ru-RU" sz="2000" b="1" dirty="0"/>
              <a:t>посторонней помощи знания и </a:t>
            </a:r>
            <a:r>
              <a:rPr lang="ru-RU" sz="2000" b="1" dirty="0" smtClean="0"/>
              <a:t>навыки для </a:t>
            </a:r>
            <a:r>
              <a:rPr lang="ru-RU" sz="2000" b="1" dirty="0"/>
              <a:t>решения повседневных </a:t>
            </a:r>
            <a:r>
              <a:rPr lang="ru-RU" sz="2000" b="1" dirty="0" smtClean="0"/>
              <a:t>задач;</a:t>
            </a:r>
            <a:endParaRPr lang="ru-RU" sz="2000" b="1" dirty="0"/>
          </a:p>
          <a:p>
            <a:pPr>
              <a:spcAft>
                <a:spcPts val="600"/>
              </a:spcAft>
            </a:pPr>
            <a:r>
              <a:rPr lang="ru-RU" sz="2000" b="1" dirty="0"/>
              <a:t>- выход из статичного состояния, преодоление </a:t>
            </a:r>
            <a:r>
              <a:rPr lang="ru-RU" sz="2000" b="1" dirty="0" smtClean="0"/>
              <a:t>стереотипа ограниченности</a:t>
            </a:r>
            <a:r>
              <a:rPr lang="ru-RU" sz="2000" b="1" dirty="0"/>
              <a:t>, ущербности, изолированности.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0346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Требования, взятые за основу при адаптации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программ дополнительного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- </a:t>
            </a:r>
            <a:r>
              <a:rPr lang="ru-RU" sz="2200" dirty="0"/>
              <a:t>соответствие </a:t>
            </a:r>
            <a:r>
              <a:rPr lang="ru-RU" sz="2200" dirty="0" smtClean="0"/>
              <a:t>содержанию программы </a:t>
            </a:r>
            <a:r>
              <a:rPr lang="ru-RU" sz="2200" dirty="0"/>
              <a:t>государственной политике в </a:t>
            </a:r>
            <a:r>
              <a:rPr lang="ru-RU" sz="2200" dirty="0" smtClean="0"/>
              <a:t>области образования</a:t>
            </a:r>
            <a:r>
              <a:rPr lang="ru-RU" sz="2200" dirty="0"/>
              <a:t>, воспитания и оздоровления детей, в том числе детей </a:t>
            </a:r>
            <a:r>
              <a:rPr lang="ru-RU" sz="2200" dirty="0" smtClean="0"/>
              <a:t>с ограниченными </a:t>
            </a:r>
            <a:r>
              <a:rPr lang="ru-RU" sz="2200" dirty="0"/>
              <a:t>возможностями здоровья и детей-инвалидов с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нарушениями зрения, слуха, интеллекта, </a:t>
            </a:r>
            <a:r>
              <a:rPr lang="ru-RU" sz="2200" dirty="0" smtClean="0"/>
              <a:t>опорно-двигательного аппарата</a:t>
            </a:r>
            <a:r>
              <a:rPr lang="ru-RU" sz="2200" dirty="0"/>
              <a:t>, с расстройствами аутистического спектра;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- сочетание процессов обучения (получение новых знаний </a:t>
            </a:r>
            <a:r>
              <a:rPr lang="ru-RU" sz="2200" dirty="0" smtClean="0"/>
              <a:t>и применения </a:t>
            </a:r>
            <a:r>
              <a:rPr lang="ru-RU" sz="2200" dirty="0"/>
              <a:t>их на практике) с воспитанием (освоением норм </a:t>
            </a:r>
            <a:r>
              <a:rPr lang="ru-RU" sz="2200" dirty="0" smtClean="0"/>
              <a:t>и правил</a:t>
            </a:r>
            <a:r>
              <a:rPr lang="ru-RU" sz="2200" dirty="0"/>
              <a:t>) и оздоровлением (физическим, духовным) ребенка в </a:t>
            </a:r>
            <a:r>
              <a:rPr lang="ru-RU" sz="2200" dirty="0" smtClean="0"/>
              <a:t>особой детско-взрослой </a:t>
            </a:r>
            <a:r>
              <a:rPr lang="ru-RU" sz="2200" dirty="0"/>
              <a:t>общности;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- согласованность концептуальных идей по </a:t>
            </a:r>
            <a:r>
              <a:rPr lang="ru-RU" sz="2200" dirty="0" smtClean="0"/>
              <a:t>реализации программы </a:t>
            </a:r>
            <a:r>
              <a:rPr lang="ru-RU" sz="2200" dirty="0"/>
              <a:t>основного и дополнительного образования детей</a:t>
            </a:r>
            <a:r>
              <a:rPr lang="ru-RU" sz="2200" dirty="0" smtClean="0"/>
              <a:t>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77468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Требования, взятые за основу при адаптации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программ дополнительного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образования: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200" dirty="0" smtClean="0"/>
              <a:t>- </a:t>
            </a:r>
            <a:r>
              <a:rPr lang="ru-RU" sz="2200" dirty="0"/>
              <a:t>исключение у обучающихся повышенных нагрузок </a:t>
            </a:r>
            <a:r>
              <a:rPr lang="ru-RU" sz="2200" dirty="0" smtClean="0"/>
              <a:t>и утомляемости</a:t>
            </a:r>
            <a:r>
              <a:rPr lang="ru-RU" sz="2200" dirty="0"/>
              <a:t>;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- организация естественных и разнообразных </a:t>
            </a:r>
            <a:r>
              <a:rPr lang="ru-RU" sz="2200" dirty="0" smtClean="0"/>
              <a:t>для соответствующего </a:t>
            </a:r>
            <a:r>
              <a:rPr lang="ru-RU" sz="2200" dirty="0"/>
              <a:t>возраста форм детской </a:t>
            </a:r>
            <a:r>
              <a:rPr lang="ru-RU" sz="2200" dirty="0" smtClean="0"/>
              <a:t>активности (</a:t>
            </a:r>
            <a:r>
              <a:rPr lang="ru-RU" sz="2200" dirty="0"/>
              <a:t>познание, труд, игра, общение, самодеятельность, самоуправление</a:t>
            </a:r>
            <a:r>
              <a:rPr lang="ru-RU" sz="2200" dirty="0" smtClean="0"/>
              <a:t>);</a:t>
            </a:r>
            <a:endParaRPr lang="ru-RU" sz="2200" dirty="0"/>
          </a:p>
          <a:p>
            <a:pPr>
              <a:spcAft>
                <a:spcPts val="600"/>
              </a:spcAft>
            </a:pPr>
            <a:r>
              <a:rPr lang="ru-RU" sz="2200" dirty="0"/>
              <a:t>- использование интерактивных, дистанционных </a:t>
            </a:r>
            <a:r>
              <a:rPr lang="ru-RU" sz="2200" dirty="0" smtClean="0"/>
              <a:t>способов усвоения </a:t>
            </a:r>
            <a:r>
              <a:rPr lang="ru-RU" sz="2200" dirty="0"/>
              <a:t>программного материала;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- разработка модели ожидаемого результата </a:t>
            </a:r>
            <a:r>
              <a:rPr lang="ru-RU" sz="2200" dirty="0" smtClean="0"/>
              <a:t>участника программы </a:t>
            </a:r>
            <a:r>
              <a:rPr lang="ru-RU" sz="2200" dirty="0"/>
              <a:t>(количественно-качественные показатели).</a:t>
            </a:r>
          </a:p>
        </p:txBody>
      </p:sp>
    </p:spTree>
    <p:extLst>
      <p:ext uri="{BB962C8B-B14F-4D97-AF65-F5344CB8AC3E}">
        <p14:creationId xmlns:p14="http://schemas.microsoft.com/office/powerpoint/2010/main" val="501708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Требования, взятые за основу при адаптации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программ дополнительного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образования: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200" b="1" i="1" dirty="0"/>
              <a:t>Требования были разработаны </a:t>
            </a:r>
            <a:r>
              <a:rPr lang="ru-RU" sz="2200" b="1" i="1" dirty="0" smtClean="0"/>
              <a:t>на основании </a:t>
            </a:r>
            <a:r>
              <a:rPr lang="ru-RU" sz="2200" b="1" i="1" dirty="0"/>
              <a:t>Приказа </a:t>
            </a:r>
            <a:r>
              <a:rPr lang="ru-RU" sz="2200" b="1" i="1" dirty="0" smtClean="0"/>
              <a:t>Министерства образования </a:t>
            </a:r>
            <a:r>
              <a:rPr lang="ru-RU" sz="2200" b="1" i="1" dirty="0"/>
              <a:t>и науки РФ от 29 </a:t>
            </a:r>
            <a:r>
              <a:rPr lang="ru-RU" sz="2200" b="1" i="1" dirty="0" smtClean="0"/>
              <a:t>августа 2013 </a:t>
            </a:r>
            <a:r>
              <a:rPr lang="ru-RU" sz="2200" b="1" i="1" dirty="0"/>
              <a:t>г. № 1008 “Об </a:t>
            </a:r>
            <a:r>
              <a:rPr lang="ru-RU" sz="2200" b="1" i="1" dirty="0" smtClean="0"/>
              <a:t>утверждении Порядка </a:t>
            </a:r>
            <a:r>
              <a:rPr lang="ru-RU" sz="2200" b="1" i="1" dirty="0"/>
              <a:t>организации и </a:t>
            </a:r>
            <a:r>
              <a:rPr lang="ru-RU" sz="2200" b="1" i="1" dirty="0" smtClean="0"/>
              <a:t>осуществления образовательной </a:t>
            </a:r>
            <a:r>
              <a:rPr lang="ru-RU" sz="2200" b="1" i="1" dirty="0"/>
              <a:t>деятельности </a:t>
            </a:r>
            <a:r>
              <a:rPr lang="ru-RU" sz="2200" b="1" i="1" dirty="0" smtClean="0"/>
              <a:t>по дополнительным  общеобразовательным программам</a:t>
            </a:r>
            <a:r>
              <a:rPr lang="ru-RU" sz="2200" b="1" i="1" dirty="0"/>
              <a:t>” и содержащегося в </a:t>
            </a:r>
            <a:r>
              <a:rPr lang="ru-RU" sz="2200" b="1" i="1" dirty="0" smtClean="0"/>
              <a:t>нем Порядка </a:t>
            </a:r>
            <a:r>
              <a:rPr lang="ru-RU" sz="2200" b="1" i="1" dirty="0"/>
              <a:t>организации и </a:t>
            </a:r>
            <a:r>
              <a:rPr lang="ru-RU" sz="2200" b="1" i="1" dirty="0" smtClean="0"/>
              <a:t>осуществления образовательной </a:t>
            </a:r>
            <a:r>
              <a:rPr lang="ru-RU" sz="2200" b="1" i="1" dirty="0"/>
              <a:t>деятельности </a:t>
            </a:r>
            <a:r>
              <a:rPr lang="ru-RU" sz="2200" b="1" i="1" dirty="0" smtClean="0"/>
              <a:t>по дополнительным  общеобразовательным  программам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4253102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Адаптация программ дополнительного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образования строится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 модульному принципу и включает 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себя следующие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модули: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Модуль </a:t>
            </a:r>
            <a:r>
              <a:rPr lang="ru-RU" sz="2400" b="1" dirty="0"/>
              <a:t>коллективной и социокультурной</a:t>
            </a:r>
          </a:p>
          <a:p>
            <a:r>
              <a:rPr lang="ru-RU" sz="2400" b="1" dirty="0"/>
              <a:t>образовательной деятельности </a:t>
            </a:r>
            <a:r>
              <a:rPr lang="ru-RU" sz="2400" dirty="0"/>
              <a:t>совместно со</a:t>
            </a:r>
          </a:p>
          <a:p>
            <a:r>
              <a:rPr lang="ru-RU" sz="2400" dirty="0"/>
              <a:t>здоровыми детьми, включающий в себя коллективную</a:t>
            </a:r>
          </a:p>
          <a:p>
            <a:r>
              <a:rPr lang="ru-RU" sz="2400" dirty="0"/>
              <a:t>продуктивную деятельность, исходя из интересов и</a:t>
            </a:r>
          </a:p>
          <a:p>
            <a:r>
              <a:rPr lang="ru-RU" sz="2400" dirty="0"/>
              <a:t>потребностей детей-инвалидов и детей с ограниченными</a:t>
            </a:r>
          </a:p>
          <a:p>
            <a:r>
              <a:rPr lang="ru-RU" sz="2400" dirty="0"/>
              <a:t>возможностями здоровья.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Валеологический</a:t>
            </a:r>
            <a:r>
              <a:rPr lang="ru-RU" sz="2400" b="1" dirty="0" smtClean="0"/>
              <a:t> </a:t>
            </a:r>
            <a:r>
              <a:rPr lang="ru-RU" sz="2400" b="1" dirty="0"/>
              <a:t>модуль</a:t>
            </a:r>
            <a:r>
              <a:rPr lang="ru-RU" sz="2400" dirty="0"/>
              <a:t>, направленный на</a:t>
            </a:r>
          </a:p>
          <a:p>
            <a:r>
              <a:rPr lang="ru-RU" sz="2400" dirty="0"/>
              <a:t>формирование объективного представления об</a:t>
            </a:r>
          </a:p>
          <a:p>
            <a:r>
              <a:rPr lang="ru-RU" sz="2400" dirty="0"/>
              <a:t>ограничениях, компенсаторных возможностях</a:t>
            </a:r>
          </a:p>
          <a:p>
            <a:r>
              <a:rPr lang="ru-RU" sz="2400" dirty="0"/>
              <a:t>человеческого организма, о методах и формах их</a:t>
            </a:r>
          </a:p>
          <a:p>
            <a:r>
              <a:rPr lang="ru-RU" sz="2400" dirty="0"/>
              <a:t>преодоления.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06589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Адаптация программ дополнительного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образования строится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 модульному принципу и включает 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себя следующие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модули: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Модуль </a:t>
            </a:r>
            <a:r>
              <a:rPr lang="ru-RU" sz="2400" b="1" dirty="0"/>
              <a:t>социально-психологической</a:t>
            </a:r>
          </a:p>
          <a:p>
            <a:r>
              <a:rPr lang="ru-RU" sz="2400" b="1" dirty="0"/>
              <a:t>поддержки</a:t>
            </a:r>
            <a:r>
              <a:rPr lang="ru-RU" sz="2400" dirty="0"/>
              <a:t>, включающий в себя комплекс психолого-</a:t>
            </a:r>
          </a:p>
          <a:p>
            <a:r>
              <a:rPr lang="ru-RU" sz="2400" dirty="0"/>
              <a:t>педагогических тренингов по развитию навыков</a:t>
            </a:r>
          </a:p>
          <a:p>
            <a:r>
              <a:rPr lang="ru-RU" sz="2400" dirty="0"/>
              <a:t>общения, формированию адекватной самооценки и</a:t>
            </a:r>
          </a:p>
          <a:p>
            <a:r>
              <a:rPr lang="ru-RU" sz="2400" dirty="0"/>
              <a:t>уровня притязаний, развитию способностей и</a:t>
            </a:r>
          </a:p>
          <a:p>
            <a:r>
              <a:rPr lang="ru-RU" sz="2400" dirty="0"/>
              <a:t>склонностей, которые могут способствовать</a:t>
            </a:r>
          </a:p>
          <a:p>
            <a:r>
              <a:rPr lang="ru-RU" sz="2400" dirty="0"/>
              <a:t>самоорганизации и самореализации в образовательной</a:t>
            </a:r>
          </a:p>
          <a:p>
            <a:r>
              <a:rPr lang="ru-RU" sz="2400" dirty="0"/>
              <a:t>среде здоровых сверстников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3573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 оформлении текста адаптированной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программы дополнительного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образования детей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необходимо описать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следующие структурные элементы:</a:t>
            </a:r>
          </a:p>
          <a:p>
            <a:endParaRPr lang="ru-RU" sz="2400" dirty="0" smtClean="0"/>
          </a:p>
          <a:p>
            <a:r>
              <a:rPr lang="ru-RU" sz="2400" dirty="0" smtClean="0"/>
              <a:t>Титульный </a:t>
            </a:r>
            <a:r>
              <a:rPr lang="ru-RU" sz="2400" dirty="0"/>
              <a:t>лист: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сведения </a:t>
            </a:r>
            <a:r>
              <a:rPr lang="ru-RU" sz="2400" dirty="0"/>
              <a:t>об утверждении программы (где, когда</a:t>
            </a:r>
            <a:r>
              <a:rPr lang="ru-RU" sz="2400" dirty="0" smtClean="0"/>
              <a:t>, кем</a:t>
            </a:r>
            <a:r>
              <a:rPr lang="ru-RU" sz="2400" dirty="0"/>
              <a:t>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название </a:t>
            </a:r>
            <a:r>
              <a:rPr lang="ru-RU" sz="2400" dirty="0"/>
              <a:t>программы;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возраст </a:t>
            </a:r>
            <a:r>
              <a:rPr lang="ru-RU" sz="2400" dirty="0"/>
              <a:t>детей, на которых рассчитана программа;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Ф.И.О</a:t>
            </a:r>
            <a:r>
              <a:rPr lang="ru-RU" sz="2400" dirty="0"/>
              <a:t>., должность автора (соавтора, составителя</a:t>
            </a:r>
            <a:r>
              <a:rPr lang="ru-RU" sz="2400" dirty="0" smtClean="0"/>
              <a:t>) программы</a:t>
            </a:r>
            <a:r>
              <a:rPr lang="ru-RU" sz="24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год </a:t>
            </a:r>
            <a:r>
              <a:rPr lang="ru-RU" sz="2400" dirty="0"/>
              <a:t>разработки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1596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7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Пояснительная записка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структурируется следующим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образом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smtClean="0"/>
              <a:t>- </a:t>
            </a:r>
            <a:r>
              <a:rPr lang="ru-RU" sz="2400" dirty="0"/>
              <a:t>обоснование актуальности;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отличительные особенности освоения программы детьми </a:t>
            </a:r>
            <a:r>
              <a:rPr lang="ru-RU" sz="2400" dirty="0" smtClean="0"/>
              <a:t>с ОВЗ</a:t>
            </a:r>
            <a:endParaRPr lang="ru-RU" sz="2400" dirty="0"/>
          </a:p>
          <a:p>
            <a:r>
              <a:rPr lang="ru-RU" sz="2400" dirty="0" smtClean="0"/>
              <a:t>- </a:t>
            </a:r>
            <a:r>
              <a:rPr lang="ru-RU" sz="2400" dirty="0"/>
              <a:t>новизна, педагогическая целесообразность </a:t>
            </a:r>
            <a:r>
              <a:rPr lang="ru-RU" sz="2400" dirty="0" smtClean="0"/>
              <a:t>программы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основные разделы программы;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цель и задачи программы;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принципы отбора содержания;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основные методы работы;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основные формы организации деятельности детей;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предполагаемые результаты;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механизм оценивания результатов реализации программы (</a:t>
            </a:r>
            <a:r>
              <a:rPr lang="ru-RU" sz="2400" dirty="0" smtClean="0"/>
              <a:t>важно обозначить </a:t>
            </a:r>
            <a:r>
              <a:rPr lang="ru-RU" sz="2400" dirty="0"/>
              <a:t>критерии и измерители для каждого результата);</a:t>
            </a:r>
          </a:p>
        </p:txBody>
      </p:sp>
    </p:spTree>
    <p:extLst>
      <p:ext uri="{BB962C8B-B14F-4D97-AF65-F5344CB8AC3E}">
        <p14:creationId xmlns:p14="http://schemas.microsoft.com/office/powerpoint/2010/main" val="82844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Ожидаемые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результаты:</a:t>
            </a:r>
          </a:p>
          <a:p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- расширение </a:t>
            </a:r>
            <a:r>
              <a:rPr lang="ru-RU" sz="2400" dirty="0"/>
              <a:t>социального опыта детей с ОВЗ и </a:t>
            </a:r>
            <a:r>
              <a:rPr lang="ru-RU" sz="2400" dirty="0" smtClean="0"/>
              <a:t>их родителей </a:t>
            </a:r>
            <a:r>
              <a:rPr lang="ru-RU" sz="2400" dirty="0"/>
              <a:t>о компенсаторных способностях организма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- расширение </a:t>
            </a:r>
            <a:r>
              <a:rPr lang="ru-RU" sz="2400" dirty="0"/>
              <a:t>компетентности детей в </a:t>
            </a:r>
            <a:r>
              <a:rPr lang="ru-RU" sz="2400" dirty="0" smtClean="0"/>
              <a:t>области государственных социально-образовательных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программ, направленных на доступность дополнительного образования данной категории детей;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- </a:t>
            </a:r>
            <a:r>
              <a:rPr lang="ru-RU" sz="2400" dirty="0"/>
              <a:t>развитие рефлексивных способностей, умений анализа </a:t>
            </a:r>
            <a:r>
              <a:rPr lang="ru-RU" sz="2400" dirty="0" smtClean="0"/>
              <a:t>и самоанализа;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/>
              <a:t>- развитие творческого потенциала обучающихся;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- формирование социальных и жизненных компетенций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8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2" y="332656"/>
            <a:ext cx="7808912" cy="114458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Основные понятия лекции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4213" y="1633538"/>
            <a:ext cx="7776219" cy="4611687"/>
          </a:xfrm>
        </p:spPr>
        <p:txBody>
          <a:bodyPr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 algn="just"/>
            <a:r>
              <a:rPr lang="ru-RU" sz="2100" b="1" dirty="0" smtClean="0">
                <a:solidFill>
                  <a:srgbClr val="000000"/>
                </a:solidFill>
              </a:rPr>
              <a:t>Адаптированная образовательная программа - </a:t>
            </a:r>
            <a:r>
              <a:rPr lang="ru-RU" sz="2100" dirty="0" smtClean="0">
                <a:solidFill>
                  <a:srgbClr val="000000"/>
                </a:solidFill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  <a:r>
              <a:rPr lang="ru-RU" sz="2100" b="1" dirty="0" smtClean="0">
                <a:solidFill>
                  <a:srgbClr val="000000"/>
                </a:solidFill>
              </a:rPr>
              <a:t>;</a:t>
            </a:r>
          </a:p>
          <a:p>
            <a:pPr lvl="0" algn="just"/>
            <a:r>
              <a:rPr lang="ru-RU" sz="2100" b="1" dirty="0" smtClean="0">
                <a:solidFill>
                  <a:srgbClr val="000000"/>
                </a:solidFill>
              </a:rPr>
              <a:t>Индивидуальный учебный план</a:t>
            </a:r>
            <a:r>
              <a:rPr lang="ru-RU" sz="2100" dirty="0" smtClean="0">
                <a:solidFill>
                  <a:srgbClr val="000000"/>
                </a:solidFill>
              </a:rPr>
              <a:t>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обучающегося.</a:t>
            </a:r>
          </a:p>
          <a:p>
            <a:pPr lvl="0" algn="just"/>
            <a:r>
              <a:rPr lang="ru-RU" sz="2100" b="1" dirty="0" smtClean="0">
                <a:solidFill>
                  <a:srgbClr val="000000"/>
                </a:solidFill>
              </a:rPr>
              <a:t>Уровень образования - </a:t>
            </a:r>
            <a:r>
              <a:rPr lang="ru-RU" sz="2100" dirty="0" smtClean="0">
                <a:solidFill>
                  <a:srgbClr val="000000"/>
                </a:solidFill>
              </a:rPr>
              <a:t>завершенный цикл образования, характеризующийся определенной единой совокупностью требований</a:t>
            </a:r>
            <a:r>
              <a:rPr lang="ru-RU" sz="2100" b="1" dirty="0" smtClean="0">
                <a:solidFill>
                  <a:srgbClr val="000000"/>
                </a:solidFill>
              </a:rPr>
              <a:t>.</a:t>
            </a:r>
            <a:endParaRPr lang="ru-RU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Ожидаемые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результаты:</a:t>
            </a:r>
          </a:p>
          <a:p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- </a:t>
            </a:r>
            <a:r>
              <a:rPr lang="ru-RU" sz="2400" dirty="0"/>
              <a:t>приобретение детьми-инвалидами и детьми с </a:t>
            </a:r>
            <a:r>
              <a:rPr lang="ru-RU" sz="2400" dirty="0" smtClean="0"/>
              <a:t>ОВЗ социально </a:t>
            </a:r>
            <a:r>
              <a:rPr lang="ru-RU" sz="2400" dirty="0"/>
              <a:t>значимого опыта взаимодействия со </a:t>
            </a:r>
            <a:r>
              <a:rPr lang="ru-RU" sz="2400" dirty="0" smtClean="0"/>
              <a:t>здоровыми сверстниками</a:t>
            </a:r>
            <a:r>
              <a:rPr lang="ru-RU" sz="2400" dirty="0"/>
              <a:t>;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- совершенствование навыков общения, </a:t>
            </a:r>
            <a:r>
              <a:rPr lang="ru-RU" sz="2400" dirty="0" smtClean="0"/>
              <a:t>уменьшение проблем </a:t>
            </a:r>
            <a:r>
              <a:rPr lang="ru-RU" sz="2400" dirty="0"/>
              <a:t>подростков в сфере межличностного общения, </a:t>
            </a:r>
            <a:r>
              <a:rPr lang="ru-RU" sz="2400" dirty="0" smtClean="0"/>
              <a:t>в учебной </a:t>
            </a:r>
            <a:r>
              <a:rPr lang="ru-RU" sz="2400" dirty="0"/>
              <a:t>деятельности;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- ознакомление общественности с проблемами </a:t>
            </a:r>
            <a:r>
              <a:rPr lang="ru-RU" sz="2400" dirty="0" smtClean="0"/>
              <a:t>детей-инвалидов </a:t>
            </a:r>
            <a:r>
              <a:rPr lang="ru-RU" sz="2400" dirty="0"/>
              <a:t>и детей с ОВЗ через публичную </a:t>
            </a:r>
            <a:r>
              <a:rPr lang="ru-RU" sz="2400" dirty="0" smtClean="0"/>
              <a:t>демонстрацию достижений </a:t>
            </a:r>
            <a:r>
              <a:rPr lang="ru-RU" sz="2400" dirty="0"/>
              <a:t>(выставки, </a:t>
            </a:r>
            <a:r>
              <a:rPr lang="ru-RU" sz="2400" dirty="0" smtClean="0"/>
              <a:t>мастер- класс</a:t>
            </a:r>
            <a:r>
              <a:rPr lang="ru-RU" sz="2400" dirty="0"/>
              <a:t>, концерты, </a:t>
            </a:r>
            <a:r>
              <a:rPr lang="ru-RU" sz="2400" dirty="0" smtClean="0"/>
              <a:t>фестивали</a:t>
            </a:r>
            <a:r>
              <a:rPr lang="ru-RU" sz="2400" dirty="0"/>
              <a:t>, </a:t>
            </a:r>
            <a:r>
              <a:rPr lang="ru-RU" sz="2400" dirty="0" smtClean="0"/>
              <a:t>социокультурная анимация</a:t>
            </a:r>
            <a:r>
              <a:rPr lang="ru-RU" sz="2400" dirty="0"/>
              <a:t>, общественная </a:t>
            </a:r>
            <a:r>
              <a:rPr lang="ru-RU" sz="2400" dirty="0" smtClean="0"/>
              <a:t>деятельность детско-взрослых сообществ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5294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5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Оценка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результатов: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 smtClean="0"/>
          </a:p>
          <a:p>
            <a:r>
              <a:rPr lang="ru-RU" sz="2400" i="1" dirty="0" smtClean="0"/>
              <a:t>Адаптация </a:t>
            </a:r>
            <a:r>
              <a:rPr lang="ru-RU" sz="2400" i="1" dirty="0"/>
              <a:t>программ </a:t>
            </a:r>
            <a:r>
              <a:rPr lang="ru-RU" sz="2400" i="1" dirty="0" smtClean="0"/>
              <a:t>ДО детей обеспечивает жизнедеятельность</a:t>
            </a:r>
            <a:r>
              <a:rPr lang="ru-RU" sz="2400" i="1" dirty="0"/>
              <a:t>, функционирование </a:t>
            </a:r>
            <a:r>
              <a:rPr lang="ru-RU" sz="2400" i="1" dirty="0" smtClean="0"/>
              <a:t>и развитие </a:t>
            </a:r>
            <a:r>
              <a:rPr lang="ru-RU" sz="2400" i="1" dirty="0"/>
              <a:t>особой детско-взрослой общности </a:t>
            </a:r>
            <a:r>
              <a:rPr lang="ru-RU" sz="2400" i="1" dirty="0" smtClean="0"/>
              <a:t>в соответствии </a:t>
            </a:r>
            <a:r>
              <a:rPr lang="ru-RU" sz="2400" i="1" dirty="0"/>
              <a:t>с основными </a:t>
            </a:r>
            <a:r>
              <a:rPr lang="ru-RU" sz="2400" i="1" dirty="0" smtClean="0"/>
              <a:t>принципами Концепции </a:t>
            </a:r>
            <a:r>
              <a:rPr lang="ru-RU" sz="2400" i="1" dirty="0"/>
              <a:t>развития </a:t>
            </a:r>
            <a:r>
              <a:rPr lang="ru-RU" sz="2400" i="1" dirty="0" smtClean="0"/>
              <a:t> дополнительного образования </a:t>
            </a:r>
            <a:r>
              <a:rPr lang="ru-RU" sz="2400" i="1" dirty="0"/>
              <a:t>детей в РФ;</a:t>
            </a:r>
          </a:p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 </a:t>
            </a:r>
            <a:r>
              <a:rPr lang="ru-RU" sz="2400" dirty="0"/>
              <a:t>устным и письменным отзывам детей </a:t>
            </a:r>
            <a:r>
              <a:rPr lang="ru-RU" sz="2400" dirty="0" smtClean="0"/>
              <a:t>с ОВЗ</a:t>
            </a:r>
            <a:r>
              <a:rPr lang="ru-RU" sz="2400" dirty="0"/>
              <a:t>, а так же педагогов </a:t>
            </a:r>
            <a:r>
              <a:rPr lang="ru-RU" sz="2400" dirty="0" smtClean="0"/>
              <a:t>дополнительного образования</a:t>
            </a:r>
            <a:r>
              <a:rPr lang="ru-RU" sz="24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 </a:t>
            </a:r>
            <a:r>
              <a:rPr lang="ru-RU" sz="2400" dirty="0"/>
              <a:t>публикациям в средствах </a:t>
            </a:r>
            <a:r>
              <a:rPr lang="ru-RU" sz="2400" dirty="0" smtClean="0"/>
              <a:t>массовой информации</a:t>
            </a:r>
            <a:r>
              <a:rPr lang="ru-RU" sz="2400" dirty="0"/>
              <a:t>, в сети Интернет;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 </a:t>
            </a:r>
            <a:r>
              <a:rPr lang="ru-RU" sz="2400" dirty="0"/>
              <a:t>отзывам родителей, детей </a:t>
            </a:r>
            <a:r>
              <a:rPr lang="ru-RU" sz="2400" dirty="0" smtClean="0"/>
              <a:t>с ограниченными </a:t>
            </a:r>
            <a:r>
              <a:rPr lang="ru-RU" sz="2400" dirty="0"/>
              <a:t>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739115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720725"/>
            <a:ext cx="7808913" cy="1144588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13593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8518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Мультмедийные</a:t>
            </a:r>
            <a:r>
              <a:rPr lang="ru-RU" b="1" dirty="0" smtClean="0"/>
              <a:t> </a:t>
            </a:r>
            <a:r>
              <a:rPr lang="ru-RU" b="1" dirty="0"/>
              <a:t>презентации с опытом работы различных организаций дополнительного образования, рекомендациями по адаптации программ можно найти на сайте Института проблем инклюзивного образования МГПУ </a:t>
            </a:r>
            <a:r>
              <a:rPr lang="en-US" b="1" dirty="0">
                <a:hlinkClick r:id="rId4"/>
              </a:rPr>
              <a:t>http://www.inclusive-edu.ru/life_news/4/</a:t>
            </a:r>
            <a:r>
              <a:rPr lang="ru-RU" b="1" dirty="0" smtClean="0">
                <a:hlinkClick r:id="rId4"/>
              </a:rPr>
              <a:t>/</a:t>
            </a:r>
            <a:r>
              <a:rPr lang="ru-RU" b="1" dirty="0" smtClean="0"/>
              <a:t>  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576" y="260649"/>
            <a:ext cx="7808912" cy="93610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Основные понятия лекции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4213" y="1633538"/>
            <a:ext cx="7632203" cy="4611687"/>
          </a:xfrm>
        </p:spPr>
        <p:txBody>
          <a:bodyPr>
            <a:normAutofit fontScale="925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lvl="0" algn="just"/>
            <a:r>
              <a:rPr lang="ru-RU" sz="2400" b="1" dirty="0" smtClean="0">
                <a:solidFill>
                  <a:srgbClr val="000000"/>
                </a:solidFill>
              </a:rPr>
              <a:t>Специальные условия </a:t>
            </a:r>
            <a:r>
              <a:rPr lang="ru-RU" sz="2400" dirty="0" smtClean="0">
                <a:solidFill>
                  <a:srgbClr val="000000"/>
                </a:solidFill>
              </a:rPr>
              <a:t>для получения образования обучающимися с ограниченными возможностями здоровья - условия,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и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0865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11560" y="548680"/>
            <a:ext cx="7808912" cy="604837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ea typeface="SimSun" pitchFamily="2"/>
                <a:cs typeface="Mangal" pitchFamily="2"/>
              </a:rPr>
              <a:t>Право на образование является важнейшим социально-культурным правом человека, поскольку образование - это сфера жизни общества, которая в наибольшей степени может повлиять на развитие человека</a:t>
            </a:r>
            <a:r>
              <a:rPr lang="ru-RU" sz="24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  <a:p>
            <a:pPr marL="0" lvl="0" algn="just">
              <a:spcBef>
                <a:spcPts val="100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a typeface="SimSun" pitchFamily="2"/>
              <a:cs typeface="Mangal" pitchFamily="2"/>
            </a:endParaRPr>
          </a:p>
          <a:p>
            <a:pPr marL="0" lv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Государственная </a:t>
            </a:r>
            <a:r>
              <a:rPr lang="ru-RU" sz="2400" dirty="0">
                <a:solidFill>
                  <a:srgbClr val="000000"/>
                </a:solidFill>
                <a:ea typeface="SimSun" pitchFamily="2"/>
                <a:cs typeface="Mangal" pitchFamily="2"/>
              </a:rPr>
              <a:t>политика Российской Федерации в области образования направлена на общедоступность образования, создание адаптивной образовательной среды; создание единого федерального культурного и образовательного пространства</a:t>
            </a:r>
            <a:r>
              <a:rPr lang="ru-RU" sz="24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.</a:t>
            </a:r>
          </a:p>
          <a:p>
            <a:pPr marL="0" lvl="0" algn="just">
              <a:spcBef>
                <a:spcPts val="100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a typeface="SimSun" pitchFamily="2"/>
              <a:cs typeface="Mangal" pitchFamily="2"/>
            </a:endParaRPr>
          </a:p>
          <a:p>
            <a:pPr marL="0" lv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SimSun" pitchFamily="2"/>
                <a:cs typeface="Mangal" pitchFamily="2"/>
              </a:rPr>
              <a:t>Образование </a:t>
            </a:r>
            <a:r>
              <a:rPr lang="ru-RU" sz="2400" dirty="0">
                <a:solidFill>
                  <a:srgbClr val="000000"/>
                </a:solidFill>
                <a:ea typeface="SimSun" pitchFamily="2"/>
                <a:cs typeface="Mangal" pitchFamily="2"/>
              </a:rPr>
              <a:t>должно носить гуманистический характер, предполагающий приоритет общечеловеческих ценностей, жизни и здоровья человека, свободного развития личности.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Одним из приоритетных направлений политики Российской </a:t>
            </a:r>
            <a:r>
              <a:rPr lang="ru-RU" sz="2400" dirty="0" smtClean="0"/>
              <a:t>Федерации становится </a:t>
            </a:r>
            <a:r>
              <a:rPr lang="ru-RU" sz="2400" dirty="0"/>
              <a:t>развитие дополнительного образования детей (Указ </a:t>
            </a:r>
            <a:r>
              <a:rPr lang="ru-RU" sz="2400" dirty="0" smtClean="0"/>
              <a:t>Президента Российской </a:t>
            </a:r>
            <a:r>
              <a:rPr lang="ru-RU" sz="2400" dirty="0"/>
              <a:t>Федерации от 7 мая 2012 г. № 599 «О мерах по </a:t>
            </a:r>
            <a:r>
              <a:rPr lang="ru-RU" sz="2400" dirty="0" smtClean="0"/>
              <a:t>реализации государственной </a:t>
            </a:r>
            <a:r>
              <a:rPr lang="ru-RU" sz="2400" dirty="0"/>
              <a:t>политики в области образования и науки</a:t>
            </a:r>
            <a:r>
              <a:rPr lang="ru-RU" sz="2400" dirty="0" smtClean="0"/>
              <a:t>»).</a:t>
            </a:r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Вместе </a:t>
            </a:r>
            <a:r>
              <a:rPr lang="ru-RU" sz="2400" dirty="0"/>
              <a:t>с </a:t>
            </a:r>
            <a:r>
              <a:rPr lang="ru-RU" sz="2400" dirty="0" smtClean="0"/>
              <a:t>тем получает  </a:t>
            </a:r>
            <a:r>
              <a:rPr lang="ru-RU" sz="2400" dirty="0"/>
              <a:t>дальнейшее  развитие  политика  обеспечения  </a:t>
            </a:r>
            <a:r>
              <a:rPr lang="ru-RU" sz="2400" dirty="0" smtClean="0"/>
              <a:t>доступности образования </a:t>
            </a:r>
            <a:r>
              <a:rPr lang="ru-RU" sz="2400" dirty="0"/>
              <a:t>для лиц с инвалидностью и с ограниченными </a:t>
            </a:r>
            <a:r>
              <a:rPr lang="ru-RU" sz="2400" dirty="0" smtClean="0"/>
              <a:t>возможностями здоровья </a:t>
            </a:r>
            <a:r>
              <a:rPr lang="ru-RU" sz="2400" dirty="0"/>
              <a:t>(ОВЗ), что отражено и в ратификации в 2012 г. </a:t>
            </a:r>
            <a:r>
              <a:rPr lang="ru-RU" sz="2400" dirty="0" smtClean="0"/>
              <a:t>Российской Федерацией </a:t>
            </a:r>
            <a:r>
              <a:rPr lang="ru-RU" sz="2400" dirty="0"/>
              <a:t>Конвенции ООН по правам инвалидов (2006 г.), и в первых </a:t>
            </a:r>
            <a:r>
              <a:rPr lang="ru-RU" sz="2400" dirty="0" smtClean="0"/>
              <a:t>же Указах </a:t>
            </a:r>
            <a:r>
              <a:rPr lang="ru-RU" sz="2400" dirty="0"/>
              <a:t>Президента РФ В.В. Путина (№ 597 и № 599).</a:t>
            </a:r>
          </a:p>
        </p:txBody>
      </p:sp>
    </p:spTree>
    <p:extLst>
      <p:ext uri="{BB962C8B-B14F-4D97-AF65-F5344CB8AC3E}">
        <p14:creationId xmlns:p14="http://schemas.microsoft.com/office/powerpoint/2010/main" val="45242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569913"/>
            <a:ext cx="7808912" cy="1144587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1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39552" y="404664"/>
            <a:ext cx="8280400" cy="568007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8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7DA647"/>
              </a:buClr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198A8A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468000" algn="just">
              <a:buNone/>
            </a:pPr>
            <a:r>
              <a:rPr lang="ru-RU" sz="2200" dirty="0">
                <a:solidFill>
                  <a:srgbClr val="000000"/>
                </a:solidFill>
              </a:rPr>
              <a:t>По данным статистики в России более двух миллионов детей имеют ограничения по состоянию здоровья и нуждаются в особых условиях для получения образования, коррекции нарушений развития и социальной адаптации на основе специальных педагогических подходов</a:t>
            </a:r>
            <a:r>
              <a:rPr lang="ru-RU" sz="2200" dirty="0" smtClean="0">
                <a:solidFill>
                  <a:srgbClr val="000000"/>
                </a:solidFill>
              </a:rPr>
              <a:t>.</a:t>
            </a:r>
          </a:p>
          <a:p>
            <a:pPr marL="0" lvl="0" indent="468000" algn="just">
              <a:buNone/>
            </a:pPr>
            <a:r>
              <a:rPr lang="ru-RU" sz="2200" dirty="0" smtClean="0">
                <a:solidFill>
                  <a:srgbClr val="000000"/>
                </a:solidFill>
              </a:rPr>
              <a:t>Согласно Закону «Об образовании в Российской Федерации» </a:t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>№ 2</a:t>
            </a:r>
            <a:r>
              <a:rPr lang="en-US" sz="2200" dirty="0" smtClean="0">
                <a:solidFill>
                  <a:srgbClr val="000000"/>
                </a:solidFill>
              </a:rPr>
              <a:t>73-</a:t>
            </a:r>
            <a:r>
              <a:rPr lang="ru-RU" sz="2200" dirty="0">
                <a:solidFill>
                  <a:srgbClr val="000000"/>
                </a:solidFill>
              </a:rPr>
              <a:t>ФЗ </a:t>
            </a:r>
            <a:r>
              <a:rPr lang="ru-RU" sz="2200" dirty="0" smtClean="0">
                <a:solidFill>
                  <a:srgbClr val="000000"/>
                </a:solidFill>
              </a:rPr>
              <a:t>образование </a:t>
            </a:r>
            <a:r>
              <a:rPr lang="ru-RU" sz="2200" dirty="0">
                <a:solidFill>
                  <a:srgbClr val="000000"/>
                </a:solidFill>
              </a:rPr>
              <a:t>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</a:p>
          <a:p>
            <a:pPr marL="0" lvl="0" indent="468000" algn="just">
              <a:buNone/>
            </a:pPr>
            <a:r>
              <a:rPr lang="ru-RU" sz="2200" b="1" i="1" dirty="0" smtClean="0">
                <a:solidFill>
                  <a:srgbClr val="000000"/>
                </a:solidFill>
              </a:rPr>
              <a:t>Для </a:t>
            </a:r>
            <a:r>
              <a:rPr lang="ru-RU" sz="2200" b="1" i="1" dirty="0">
                <a:solidFill>
                  <a:srgbClr val="000000"/>
                </a:solidFill>
              </a:rPr>
              <a:t>гарантированного получения общего образования обучающимися с ОВЗ разрабатываются различные варианты </a:t>
            </a:r>
            <a:r>
              <a:rPr lang="ru-RU" sz="2200" b="1" i="1" u="sng" dirty="0">
                <a:solidFill>
                  <a:srgbClr val="000000"/>
                </a:solidFill>
              </a:rPr>
              <a:t>ФГОС</a:t>
            </a:r>
            <a:r>
              <a:rPr lang="ru-RU" sz="2200" b="1" i="1" dirty="0">
                <a:solidFill>
                  <a:srgbClr val="000000"/>
                </a:solidFill>
              </a:rPr>
              <a:t>, отвечающих их общим и особым образовательным потребностям, диапазону возможных различий в уровне развития поступающего в школу ребенка.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Заголовок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головок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Заголовок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Заголовок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Заголовок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Заголовок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3367</Words>
  <Application>Microsoft Office PowerPoint</Application>
  <PresentationFormat>Экран (4:3)</PresentationFormat>
  <Paragraphs>270</Paragraphs>
  <Slides>52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Обычный</vt:lpstr>
      <vt:lpstr>Заголовок1</vt:lpstr>
      <vt:lpstr>Заголовок2</vt:lpstr>
      <vt:lpstr>Заголовок3</vt:lpstr>
      <vt:lpstr>Заголовок4</vt:lpstr>
      <vt:lpstr>Заголовок5</vt:lpstr>
      <vt:lpstr>Заголовок6</vt:lpstr>
      <vt:lpstr>Заголовок7</vt:lpstr>
      <vt:lpstr>Официальная</vt:lpstr>
      <vt:lpstr> </vt:lpstr>
      <vt:lpstr>План лекции</vt:lpstr>
      <vt:lpstr>Основные понятия лекции</vt:lpstr>
      <vt:lpstr>Основные понятия лекции</vt:lpstr>
      <vt:lpstr>Основные понятия лекции</vt:lpstr>
      <vt:lpstr>Основные понятия лекции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Алехина С.В.  Об инклюзивном образовании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Васильевич Ломоносов</dc:title>
  <dc:creator>User</dc:creator>
  <cp:lastModifiedBy>Алёнка</cp:lastModifiedBy>
  <cp:revision>164</cp:revision>
  <dcterms:created xsi:type="dcterms:W3CDTF">2009-01-20T01:20:09Z</dcterms:created>
  <dcterms:modified xsi:type="dcterms:W3CDTF">2016-12-23T07:01:27Z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4</vt:r8>
  </property>
</Properties>
</file>