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68" r:id="rId4"/>
    <p:sldId id="269" r:id="rId5"/>
    <p:sldId id="270" r:id="rId6"/>
    <p:sldId id="272" r:id="rId7"/>
    <p:sldId id="273" r:id="rId8"/>
    <p:sldId id="274" r:id="rId9"/>
    <p:sldId id="278" r:id="rId10"/>
    <p:sldId id="275" r:id="rId11"/>
    <p:sldId id="276" r:id="rId12"/>
    <p:sldId id="279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82" d="100"/>
          <a:sy n="82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8617-4ACB-4912-A7C1-6BC1B93F7F64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18BBA-FAB8-4FE2-9F88-737AFAD4F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8BBA-FAB8-4FE2-9F88-737AFAD4FA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hoolrudnya1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images.clipartpanda.com/page-clipart-a6fc018ddb848e764293f38647599fc6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page-clipart-a6fc018ddb848e764293f38647599fc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2204864"/>
            <a:ext cx="3960440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Из опыта работы по организации проектной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928" y="908720"/>
            <a:ext cx="8849072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«Средняя школа №1 города Рудня»</a:t>
            </a:r>
          </a:p>
        </p:txBody>
      </p:sp>
      <p:pic>
        <p:nvPicPr>
          <p:cNvPr id="4" name="Picture 2" descr="F:\фото школа\IMG_0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579403" cy="30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94928" y="5733256"/>
            <a:ext cx="884907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Зам. директора по УВР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Кухтикова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Г.М.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692696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27584" y="2204864"/>
            <a:ext cx="3384376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 неделю до конференции</a:t>
            </a:r>
            <a:endParaRPr lang="ru-RU" sz="1800" b="1" dirty="0"/>
          </a:p>
          <a:p>
            <a:pPr>
              <a:buNone/>
            </a:pPr>
            <a:r>
              <a:rPr lang="ru-RU" sz="2400" dirty="0"/>
              <a:t>    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Подготовка к научно-практической конференции «Мы познаём мир»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Алгоритм организации защиты проектов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741958" y="4646556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3175603" cy="4490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 l="7067" t="16731" r="50000" b="10663"/>
          <a:stretch>
            <a:fillRect/>
          </a:stretch>
        </p:blipFill>
        <p:spPr bwMode="auto">
          <a:xfrm>
            <a:off x="5868144" y="2243561"/>
            <a:ext cx="3088861" cy="442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23927" t="23331" r="22606" b="28469"/>
          <a:stretch>
            <a:fillRect/>
          </a:stretch>
        </p:blipFill>
        <p:spPr bwMode="auto">
          <a:xfrm>
            <a:off x="4427984" y="4337720"/>
            <a:ext cx="324036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692696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27584" y="2204864"/>
            <a:ext cx="3384376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День конференции</a:t>
            </a:r>
            <a:endParaRPr lang="ru-RU" sz="1800" b="1" dirty="0"/>
          </a:p>
          <a:p>
            <a:pPr>
              <a:buNone/>
            </a:pPr>
            <a:r>
              <a:rPr lang="ru-RU" sz="2400" dirty="0"/>
              <a:t>    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Научно-практическая конференция «Мы познаём мир». Работа секций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Алгоритм организации защиты проектов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741958" y="4646556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l="10856" t="18309" r="10856" b="13819"/>
          <a:stretch>
            <a:fillRect/>
          </a:stretch>
        </p:blipFill>
        <p:spPr bwMode="auto">
          <a:xfrm>
            <a:off x="4572000" y="908720"/>
            <a:ext cx="4379707" cy="3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93096"/>
            <a:ext cx="442364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692696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27584" y="2204864"/>
            <a:ext cx="3384376" cy="3528392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    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Мониторинг </a:t>
            </a:r>
            <a:r>
              <a:rPr lang="ru-RU" sz="2400" dirty="0" err="1">
                <a:solidFill>
                  <a:srgbClr val="002060"/>
                </a:solidFill>
              </a:rPr>
              <a:t>сформированности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2400" dirty="0">
                <a:solidFill>
                  <a:srgbClr val="002060"/>
                </a:solidFill>
              </a:rPr>
              <a:t> результатов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Школьный календарь проектной 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741958" y="4646556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5580112" y="188640"/>
            <a:ext cx="3240360" cy="468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3851920" y="3861048"/>
            <a:ext cx="4248472" cy="2808312"/>
            <a:chOff x="1547664" y="2060848"/>
            <a:chExt cx="6633006" cy="444987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/>
            </a:blip>
            <a:srcRect/>
            <a:stretch>
              <a:fillRect/>
            </a:stretch>
          </p:blipFill>
          <p:spPr bwMode="auto">
            <a:xfrm rot="5400000">
              <a:off x="2639231" y="969281"/>
              <a:ext cx="4449872" cy="663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979712" y="3284984"/>
              <a:ext cx="648072" cy="2880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МБОУ «РСШ №1»</a:t>
            </a:r>
          </a:p>
          <a:p>
            <a:pPr>
              <a:buNone/>
            </a:pPr>
            <a:r>
              <a:rPr lang="ru-RU" dirty="0" smtClean="0"/>
              <a:t>8 (48141)5-14-43</a:t>
            </a:r>
          </a:p>
          <a:p>
            <a:pPr>
              <a:buNone/>
            </a:pPr>
            <a:r>
              <a:rPr lang="en-US" dirty="0" err="1" smtClean="0">
                <a:hlinkClick r:id="rId2"/>
              </a:rPr>
              <a:t>Shoolrudnya</a:t>
            </a:r>
            <a:r>
              <a:rPr lang="ru-RU" dirty="0" smtClean="0">
                <a:hlinkClick r:id="rId2"/>
              </a:rPr>
              <a:t>1@</a:t>
            </a:r>
            <a:r>
              <a:rPr lang="en-US" dirty="0" err="1" smtClean="0">
                <a:hlinkClick r:id="rId2"/>
              </a:rPr>
              <a:t>yandex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Кухтикова</a:t>
            </a:r>
            <a:r>
              <a:rPr lang="ru-RU" dirty="0" smtClean="0"/>
              <a:t> Галина Михайловна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1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Система работы по организации проектной деятельности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056077" y="1268760"/>
            <a:ext cx="3244115" cy="5309712"/>
            <a:chOff x="3056077" y="1268760"/>
            <a:chExt cx="3244115" cy="5309712"/>
          </a:xfrm>
        </p:grpSpPr>
        <p:sp>
          <p:nvSpPr>
            <p:cNvPr id="15" name="Стрелка: изогнутая вниз 14"/>
            <p:cNvSpPr/>
            <p:nvPr/>
          </p:nvSpPr>
          <p:spPr>
            <a:xfrm>
              <a:off x="3059832" y="1268760"/>
              <a:ext cx="3240360" cy="85378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трелка: изогнутая вверх 15"/>
            <p:cNvSpPr/>
            <p:nvPr/>
          </p:nvSpPr>
          <p:spPr>
            <a:xfrm rot="10800000" flipV="1">
              <a:off x="3056078" y="5485470"/>
              <a:ext cx="3135288" cy="1093002"/>
            </a:xfrm>
            <a:prstGeom prst="curved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влево-вправо 16"/>
            <p:cNvSpPr/>
            <p:nvPr/>
          </p:nvSpPr>
          <p:spPr>
            <a:xfrm>
              <a:off x="3056077" y="2492896"/>
              <a:ext cx="363795" cy="216024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влево-вправо 17"/>
            <p:cNvSpPr/>
            <p:nvPr/>
          </p:nvSpPr>
          <p:spPr>
            <a:xfrm>
              <a:off x="3067591" y="3769804"/>
              <a:ext cx="363795" cy="216024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лево-вправо 18"/>
            <p:cNvSpPr/>
            <p:nvPr/>
          </p:nvSpPr>
          <p:spPr>
            <a:xfrm>
              <a:off x="3082200" y="5174711"/>
              <a:ext cx="363795" cy="216024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: влево-вправо 19"/>
            <p:cNvSpPr/>
            <p:nvPr/>
          </p:nvSpPr>
          <p:spPr>
            <a:xfrm>
              <a:off x="5765015" y="2436079"/>
              <a:ext cx="363795" cy="216024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лево-вправо 20"/>
            <p:cNvSpPr/>
            <p:nvPr/>
          </p:nvSpPr>
          <p:spPr>
            <a:xfrm>
              <a:off x="5725190" y="3900224"/>
              <a:ext cx="363795" cy="216024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лево-вправо 21"/>
            <p:cNvSpPr/>
            <p:nvPr/>
          </p:nvSpPr>
          <p:spPr>
            <a:xfrm>
              <a:off x="5725745" y="5214563"/>
              <a:ext cx="363795" cy="216024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1520" y="1196752"/>
            <a:ext cx="8751912" cy="5557498"/>
            <a:chOff x="251520" y="1196752"/>
            <a:chExt cx="8751912" cy="5557498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427186" y="1844824"/>
              <a:ext cx="2296941" cy="38884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 smtClean="0">
                  <a:solidFill>
                    <a:srgbClr val="002060"/>
                  </a:solidFill>
                </a:rPr>
                <a:t>Организационно- </a:t>
              </a:r>
              <a:r>
                <a:rPr lang="ru-RU" sz="1900" b="1" dirty="0" err="1" smtClean="0">
                  <a:solidFill>
                    <a:srgbClr val="002060"/>
                  </a:solidFill>
                </a:rPr>
                <a:t>деятельностный</a:t>
              </a:r>
              <a:r>
                <a:rPr lang="ru-RU" sz="19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900" b="1" dirty="0">
                  <a:solidFill>
                    <a:srgbClr val="002060"/>
                  </a:solidFill>
                </a:rPr>
                <a:t>компонент 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195120" y="1209634"/>
              <a:ext cx="2808312" cy="5544616"/>
              <a:chOff x="6195120" y="1209634"/>
              <a:chExt cx="2808312" cy="5544616"/>
            </a:xfrm>
          </p:grpSpPr>
          <p:sp>
            <p:nvSpPr>
              <p:cNvPr id="14" name="Прямоугольник: скругленные углы 13"/>
              <p:cNvSpPr/>
              <p:nvPr/>
            </p:nvSpPr>
            <p:spPr>
              <a:xfrm>
                <a:off x="6195120" y="1209634"/>
                <a:ext cx="2808312" cy="554461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: скругленные углы 7"/>
              <p:cNvSpPr/>
              <p:nvPr/>
            </p:nvSpPr>
            <p:spPr>
              <a:xfrm>
                <a:off x="6372200" y="1556792"/>
                <a:ext cx="1656184" cy="14401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Создание нормативной базы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Прямоугольник: скругленные углы 10"/>
              <p:cNvSpPr/>
              <p:nvPr/>
            </p:nvSpPr>
            <p:spPr>
              <a:xfrm>
                <a:off x="6372200" y="3212976"/>
                <a:ext cx="1656184" cy="14401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Работа с учащимися</a:t>
                </a:r>
              </a:p>
            </p:txBody>
          </p:sp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6372200" y="4941168"/>
                <a:ext cx="1723109" cy="149734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Работа с родителями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8172400" y="1556792"/>
                <a:ext cx="720080" cy="48245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Информационно-мотивационный компонент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51520" y="1196752"/>
              <a:ext cx="2808312" cy="5544616"/>
              <a:chOff x="251520" y="1196752"/>
              <a:chExt cx="2808312" cy="5544616"/>
            </a:xfrm>
          </p:grpSpPr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251520" y="1196752"/>
                <a:ext cx="2808312" cy="554461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: скругленные углы 3"/>
              <p:cNvSpPr/>
              <p:nvPr/>
            </p:nvSpPr>
            <p:spPr>
              <a:xfrm>
                <a:off x="1187624" y="1484784"/>
                <a:ext cx="1728192" cy="14401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Управление и контроль</a:t>
                </a:r>
              </a:p>
            </p:txBody>
          </p:sp>
          <p:sp>
            <p:nvSpPr>
              <p:cNvPr id="9" name="Прямоугольник: скругленные углы 8"/>
              <p:cNvSpPr/>
              <p:nvPr/>
            </p:nvSpPr>
            <p:spPr>
              <a:xfrm>
                <a:off x="1187624" y="3212976"/>
                <a:ext cx="1728192" cy="14401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Методическая работа</a:t>
                </a:r>
              </a:p>
            </p:txBody>
          </p:sp>
          <p:sp>
            <p:nvSpPr>
              <p:cNvPr id="10" name="Прямоугольник: скругленные углы 9"/>
              <p:cNvSpPr/>
              <p:nvPr/>
            </p:nvSpPr>
            <p:spPr>
              <a:xfrm>
                <a:off x="1187624" y="4941168"/>
                <a:ext cx="1728192" cy="14401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Мониторинг и диагностика</a:t>
                </a: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95536" y="1484784"/>
                <a:ext cx="720080" cy="48245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Организационно-управленческий компонент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1053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476672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971600" y="1988840"/>
            <a:ext cx="3240360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25 – 31 августа</a:t>
            </a:r>
          </a:p>
          <a:p>
            <a:pPr algn="ctr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rgbClr val="002060"/>
                </a:solidFill>
              </a:rPr>
              <a:t>Создание банка примерных тем проектов на текущий учебный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24744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669950" y="4430532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одержимое 4"/>
          <p:cNvSpPr txBox="1">
            <a:spLocks/>
          </p:cNvSpPr>
          <p:nvPr/>
        </p:nvSpPr>
        <p:spPr>
          <a:xfrm>
            <a:off x="4860032" y="620688"/>
            <a:ext cx="3826768" cy="5112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Темы проектов обсуждаются  на предметных МО. </a:t>
            </a:r>
            <a:r>
              <a:rPr lang="ru-RU" sz="3200" dirty="0"/>
              <a:t>При выборе тем учитываются как приоритетные направления развития школы и общества в целом, социально-значимые события и даты, так и индивидуальные интересы учащихся и педагога.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/>
              <a:t>Координирует работу по созданию банка тем проектов руководитель методического совета.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476672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971600" y="1988840"/>
            <a:ext cx="3240360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1-5 сентября</a:t>
            </a:r>
          </a:p>
          <a:p>
            <a:pPr algn="ctr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rgbClr val="002060"/>
                </a:solidFill>
              </a:rPr>
              <a:t>Оформление стенда для учащихся с тематикой проектных работ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24744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669950" y="4430532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644008" y="332656"/>
            <a:ext cx="3384376" cy="49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5109220" y="2852936"/>
            <a:ext cx="3890958" cy="37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476672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971600" y="1988840"/>
            <a:ext cx="3240360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5-10 сентября</a:t>
            </a:r>
          </a:p>
          <a:p>
            <a:pPr algn="ctr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rgbClr val="002060"/>
                </a:solidFill>
              </a:rPr>
              <a:t>Выбор учащимися  темы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24744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669950" y="4430532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716016" y="476672"/>
            <a:ext cx="4104456" cy="58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476672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971600" y="1988840"/>
            <a:ext cx="3240360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10-15 сентября</a:t>
            </a:r>
          </a:p>
          <a:p>
            <a:pPr algn="ctr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solidFill>
                  <a:srgbClr val="002060"/>
                </a:solidFill>
              </a:rPr>
              <a:t>Определение руководителями проектов дат защиты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24744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669950" y="4430532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4860032" y="620688"/>
            <a:ext cx="3826768" cy="5112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Защита проектов проходит на общешкольных научно-практических конференциях «Мы познаём мир»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88640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23528" y="1700808"/>
            <a:ext cx="3384376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15-20 сентября</a:t>
            </a:r>
          </a:p>
          <a:p>
            <a:pPr algn="ctr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 </a:t>
            </a:r>
            <a:r>
              <a:rPr lang="ru-RU" sz="2400" dirty="0">
                <a:solidFill>
                  <a:srgbClr val="002060"/>
                </a:solidFill>
              </a:rPr>
              <a:t>Начало работы над проектами, составление журнала учёта защиты проектов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309910" y="4070492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 r="3509"/>
          <a:stretch>
            <a:fillRect/>
          </a:stretch>
        </p:blipFill>
        <p:spPr bwMode="auto">
          <a:xfrm>
            <a:off x="3203848" y="620688"/>
            <a:ext cx="5940152" cy="2798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645024"/>
            <a:ext cx="4478412" cy="28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692696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27584" y="2204864"/>
            <a:ext cx="3384376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ноябрь – апрель</a:t>
            </a:r>
            <a:endParaRPr lang="ru-RU" sz="1800" b="1" dirty="0"/>
          </a:p>
          <a:p>
            <a:pPr algn="ctr">
              <a:buNone/>
            </a:pPr>
            <a:r>
              <a:rPr lang="ru-RU" sz="1800" b="1" dirty="0"/>
              <a:t>(один раз в месяц)</a:t>
            </a:r>
          </a:p>
          <a:p>
            <a:pPr>
              <a:buNone/>
            </a:pPr>
            <a:r>
              <a:rPr lang="ru-RU" sz="2400" dirty="0"/>
              <a:t>    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Научно-практическая конференция «Мы познаём мир»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741958" y="4646556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IMG_9146.JPG"/>
          <p:cNvPicPr>
            <a:picLocks noChangeAspect="1" noChangeArrowheads="1"/>
          </p:cNvPicPr>
          <p:nvPr/>
        </p:nvPicPr>
        <p:blipFill>
          <a:blip r:embed="rId5" cstate="print"/>
          <a:srcRect l="39857"/>
          <a:stretch>
            <a:fillRect/>
          </a:stretch>
        </p:blipFill>
        <p:spPr bwMode="auto">
          <a:xfrm>
            <a:off x="7164288" y="2204864"/>
            <a:ext cx="1738536" cy="1927110"/>
          </a:xfrm>
          <a:prstGeom prst="rect">
            <a:avLst/>
          </a:prstGeom>
          <a:noFill/>
        </p:spPr>
      </p:pic>
      <p:pic>
        <p:nvPicPr>
          <p:cNvPr id="8" name="Picture 3" descr="G:\IMG_9008.JPG"/>
          <p:cNvPicPr>
            <a:picLocks noChangeAspect="1" noChangeArrowheads="1"/>
          </p:cNvPicPr>
          <p:nvPr/>
        </p:nvPicPr>
        <p:blipFill>
          <a:blip r:embed="rId6" cstate="print"/>
          <a:srcRect l="16297" r="7065" b="25992"/>
          <a:stretch>
            <a:fillRect/>
          </a:stretch>
        </p:blipFill>
        <p:spPr bwMode="auto">
          <a:xfrm>
            <a:off x="5724128" y="116632"/>
            <a:ext cx="3096344" cy="1993363"/>
          </a:xfrm>
          <a:prstGeom prst="rect">
            <a:avLst/>
          </a:prstGeom>
          <a:noFill/>
        </p:spPr>
      </p:pic>
      <p:pic>
        <p:nvPicPr>
          <p:cNvPr id="10" name="Picture 4" descr="G:\IMG_6439.JPG"/>
          <p:cNvPicPr>
            <a:picLocks noChangeAspect="1" noChangeArrowheads="1"/>
          </p:cNvPicPr>
          <p:nvPr/>
        </p:nvPicPr>
        <p:blipFill>
          <a:blip r:embed="rId7" cstate="print"/>
          <a:srcRect l="18079" r="10629"/>
          <a:stretch>
            <a:fillRect/>
          </a:stretch>
        </p:blipFill>
        <p:spPr bwMode="auto">
          <a:xfrm>
            <a:off x="4644008" y="1916832"/>
            <a:ext cx="2233105" cy="2088232"/>
          </a:xfrm>
          <a:prstGeom prst="rect">
            <a:avLst/>
          </a:prstGeom>
          <a:noFill/>
        </p:spPr>
      </p:pic>
      <p:pic>
        <p:nvPicPr>
          <p:cNvPr id="14" name="Picture 6" descr="G:\IMG_9106.JPG"/>
          <p:cNvPicPr>
            <a:picLocks noChangeAspect="1" noChangeArrowheads="1"/>
          </p:cNvPicPr>
          <p:nvPr/>
        </p:nvPicPr>
        <p:blipFill>
          <a:blip r:embed="rId8" cstate="print"/>
          <a:srcRect l="32337" r="21323"/>
          <a:stretch>
            <a:fillRect/>
          </a:stretch>
        </p:blipFill>
        <p:spPr bwMode="auto">
          <a:xfrm>
            <a:off x="7092280" y="4164541"/>
            <a:ext cx="1872208" cy="2693459"/>
          </a:xfrm>
          <a:prstGeom prst="rect">
            <a:avLst/>
          </a:prstGeom>
          <a:noFill/>
        </p:spPr>
      </p:pic>
      <p:pic>
        <p:nvPicPr>
          <p:cNvPr id="11" name="Picture 5" descr="G:\IMG_6762.JPG"/>
          <p:cNvPicPr>
            <a:picLocks noChangeAspect="1" noChangeArrowheads="1"/>
          </p:cNvPicPr>
          <p:nvPr/>
        </p:nvPicPr>
        <p:blipFill>
          <a:blip r:embed="rId9" cstate="print"/>
          <a:srcRect r="17758" b="28660"/>
          <a:stretch>
            <a:fillRect/>
          </a:stretch>
        </p:blipFill>
        <p:spPr bwMode="auto">
          <a:xfrm>
            <a:off x="4932040" y="3645024"/>
            <a:ext cx="2674640" cy="1740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clipartpanda.com/page-clipart-a6fc018ddb848e764293f38647599fc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692696"/>
            <a:ext cx="4140200" cy="52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27584" y="2204864"/>
            <a:ext cx="3384376" cy="3528392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май</a:t>
            </a:r>
            <a:endParaRPr lang="ru-RU" sz="1800" b="1" dirty="0"/>
          </a:p>
          <a:p>
            <a:pPr>
              <a:buNone/>
            </a:pPr>
            <a:r>
              <a:rPr lang="ru-RU" sz="2400" dirty="0"/>
              <a:t>    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Подведение итогов проектной деятельности в текущем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268760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Циклограмма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проектной </a:t>
            </a:r>
            <a:r>
              <a:rPr lang="ru-RU" sz="2000" b="1" dirty="0">
                <a:solidFill>
                  <a:srgbClr val="002060"/>
                </a:solidFill>
              </a:rPr>
              <a:t>деятельности</a:t>
            </a:r>
          </a:p>
        </p:txBody>
      </p:sp>
      <p:pic>
        <p:nvPicPr>
          <p:cNvPr id="13" name="Picture 2" descr="F:\фото школа\IMG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2496">
            <a:off x="2741958" y="4646556"/>
            <a:ext cx="172819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6300192" y="260648"/>
            <a:ext cx="2664296" cy="3931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4932041" y="2407906"/>
            <a:ext cx="3024336" cy="4450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284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Из опыта работы по организации проектной деятельности</vt:lpstr>
      <vt:lpstr>Система работы по организации проектной деятельности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учебно-методической работы   2015 – 2016 учебный год</dc:title>
  <cp:lastModifiedBy>Кухтиков В.В.</cp:lastModifiedBy>
  <cp:revision>62</cp:revision>
  <dcterms:modified xsi:type="dcterms:W3CDTF">2016-12-10T15:34:34Z</dcterms:modified>
</cp:coreProperties>
</file>