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3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ru-RU" sz="4400" dirty="0" smtClean="0"/>
              <a:t>Индивидуальный проект как средство оценки </a:t>
            </a:r>
            <a:r>
              <a:rPr lang="ru-RU" sz="4400" dirty="0" err="1" smtClean="0"/>
              <a:t>метапредметных</a:t>
            </a:r>
            <a:r>
              <a:rPr lang="ru-RU" sz="4400" dirty="0" smtClean="0"/>
              <a:t> УУД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Цыганкова П.В., зав. отделом ФГОС</a:t>
            </a:r>
          </a:p>
          <a:p>
            <a:r>
              <a:rPr lang="ru-RU" dirty="0" smtClean="0"/>
              <a:t>ГАУ ДПО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8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защиты 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Представление основных блоков ИП автором – ограниченное время </a:t>
            </a:r>
            <a:r>
              <a:rPr lang="ru-RU" dirty="0" smtClean="0"/>
              <a:t>(4 </a:t>
            </a:r>
            <a:r>
              <a:rPr lang="ru-RU" dirty="0" smtClean="0"/>
              <a:t>– 7 мин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(Характерные ошибки: чтение всей информации, представленной на слайде; вмешательство руководителя проекта)</a:t>
            </a:r>
            <a:endParaRPr lang="ru-RU" dirty="0" smtClean="0"/>
          </a:p>
          <a:p>
            <a:r>
              <a:rPr lang="ru-RU" dirty="0" smtClean="0"/>
              <a:t>Интервью: о работе в целом либо об отдельном аспекте – 4 мин</a:t>
            </a:r>
          </a:p>
          <a:p>
            <a:r>
              <a:rPr lang="ru-RU" dirty="0" smtClean="0"/>
              <a:t>Вопросы экспертов </a:t>
            </a:r>
            <a:r>
              <a:rPr lang="ru-RU" dirty="0" smtClean="0"/>
              <a:t>должны </a:t>
            </a:r>
            <a:r>
              <a:rPr lang="ru-RU" dirty="0" smtClean="0"/>
              <a:t>быть конструктивными, соответствовать критериям оценки – вопрос + ответ 2 </a:t>
            </a:r>
            <a:r>
              <a:rPr lang="ru-RU" dirty="0" smtClean="0"/>
              <a:t>мин</a:t>
            </a:r>
          </a:p>
          <a:p>
            <a:r>
              <a:rPr lang="ru-RU" dirty="0" smtClean="0"/>
              <a:t>Заполнение экспертных листков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ru-RU" dirty="0" smtClean="0"/>
              <a:t>Характерные ошибки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работах обучающихся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186808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сильное превышение установленного объема;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структуры работы (неопределенность целей и задач, методов, результатов и выводов); </a:t>
            </a:r>
          </a:p>
          <a:p>
            <a:r>
              <a:rPr lang="ru-RU" dirty="0" smtClean="0"/>
              <a:t>чрезмерная </a:t>
            </a:r>
            <a:r>
              <a:rPr lang="ru-RU" dirty="0"/>
              <a:t>широта темы, что ведет к невозможности ее раскрытия школьником; </a:t>
            </a:r>
          </a:p>
          <a:p>
            <a:r>
              <a:rPr lang="ru-RU" dirty="0" smtClean="0"/>
              <a:t>реферативный </a:t>
            </a:r>
            <a:r>
              <a:rPr lang="ru-RU" dirty="0"/>
              <a:t>характер работы; </a:t>
            </a:r>
          </a:p>
          <a:p>
            <a:r>
              <a:rPr lang="ru-RU" dirty="0" smtClean="0"/>
              <a:t>необоснованное </a:t>
            </a:r>
            <a:r>
              <a:rPr lang="ru-RU" dirty="0"/>
              <a:t>или некорректное использование социологических опросов.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Совершаемые экспертами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прослушивание всего монолога учащегося без учета регламента; </a:t>
            </a:r>
          </a:p>
          <a:p>
            <a:r>
              <a:rPr lang="ru-RU" dirty="0" smtClean="0"/>
              <a:t>вопросы </a:t>
            </a:r>
            <a:r>
              <a:rPr lang="ru-RU" dirty="0"/>
              <a:t>на фактическое знание материала или отсутствие вопросов;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позитивного обсуждения результатов работы и советов автору на будущее.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6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УУД в процессе </a:t>
            </a:r>
            <a:r>
              <a:rPr lang="ru-RU" u="sng" dirty="0" smtClean="0"/>
              <a:t>защиты</a:t>
            </a:r>
            <a:r>
              <a:rPr lang="ru-RU" dirty="0" smtClean="0"/>
              <a:t>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620734"/>
              </p:ext>
            </p:extLst>
          </p:nvPr>
        </p:nvGraphicFramePr>
        <p:xfrm>
          <a:off x="457199" y="1600200"/>
          <a:ext cx="807524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Коммуникативные УУД: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Монологичность</a:t>
                      </a:r>
                      <a:r>
                        <a:rPr lang="ru-RU" baseline="0" dirty="0" smtClean="0"/>
                        <a:t> и грамотность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аудиторией, способность увлечь слушателей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Познавательные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Отбор информации для представления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Наглядность,</a:t>
                      </a:r>
                      <a:r>
                        <a:rPr lang="ru-RU" baseline="0" dirty="0" smtClean="0"/>
                        <a:t> использование моделей, схем, знаков и символов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Регулятивные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Следование плану выступления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регламента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освоения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Базовый уровень – не менее 65% от </a:t>
            </a:r>
            <a:r>
              <a:rPr lang="en-US" dirty="0" smtClean="0"/>
              <a:t>max</a:t>
            </a:r>
            <a:r>
              <a:rPr lang="ru-RU" dirty="0" smtClean="0"/>
              <a:t> балла</a:t>
            </a:r>
          </a:p>
          <a:p>
            <a:r>
              <a:rPr lang="ru-RU" dirty="0" smtClean="0"/>
              <a:t>Повышенный уровень – не менее </a:t>
            </a:r>
            <a:r>
              <a:rPr lang="ru-RU" dirty="0" smtClean="0"/>
              <a:t>85%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пасибо за вним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4087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ru-RU" u="sng" dirty="0" smtClean="0"/>
              <a:t>Индивидуальные </a:t>
            </a:r>
            <a:r>
              <a:rPr lang="ru-RU" u="sng" dirty="0" smtClean="0"/>
              <a:t>проект </a:t>
            </a:r>
            <a:r>
              <a:rPr lang="ru-RU" dirty="0" smtClean="0"/>
              <a:t>(далее – ИП) </a:t>
            </a:r>
            <a:r>
              <a:rPr lang="ru-RU" dirty="0"/>
              <a:t>представляет собой учебный проект, выполняемый обучающимся в рамках одного или нескольких учебных предметов с целью продемонстрировать свои </a:t>
            </a:r>
            <a:r>
              <a:rPr lang="ru-RU" u="sng" dirty="0"/>
              <a:t>достижения в самостоятельном освоении содержания </a:t>
            </a:r>
            <a:r>
              <a:rPr lang="ru-RU" dirty="0"/>
              <a:t>избранных областей знаний </a:t>
            </a:r>
            <a:r>
              <a:rPr lang="ru-RU" u="sng" dirty="0"/>
              <a:t>и/или видов деятельности и способность проектировать и осуществлять целесообразную и результативную деятельность</a:t>
            </a:r>
            <a:r>
              <a:rPr lang="ru-RU" dirty="0"/>
              <a:t> (учебно-познавательную, конструкторскую, социальную, художественно-творческую, иную).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u="sng" dirty="0"/>
              <a:t>примерной основной образовательной программе основного общего образования</a:t>
            </a:r>
            <a:r>
              <a:rPr lang="ru-RU" dirty="0"/>
              <a:t> дано описание основной процедуры итоговой оценки достижения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 – </a:t>
            </a:r>
            <a:r>
              <a:rPr lang="ru-RU" u="sng" dirty="0"/>
              <a:t>защиты итогового индивидуального проекта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9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выполнения </a:t>
            </a:r>
            <a:r>
              <a:rPr lang="ru-RU" dirty="0" smtClean="0"/>
              <a:t>ИП</a:t>
            </a:r>
            <a:br>
              <a:rPr lang="ru-RU" dirty="0" smtClean="0"/>
            </a:br>
            <a:r>
              <a:rPr lang="ru-RU" dirty="0" smtClean="0"/>
              <a:t>должны </a:t>
            </a:r>
            <a:r>
              <a:rPr lang="ru-RU" dirty="0"/>
              <a:t>отражать: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 err="1"/>
              <a:t>сформированность</a:t>
            </a:r>
            <a:r>
              <a:rPr lang="ru-RU" dirty="0"/>
              <a:t> навыков коммуникативной, учебно-исследовательской деятельности, критического мышления;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к инновационной, аналитической, творческой, интеллектуальной деятельности; 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навыков проектной деятельности, а также самостоятельного применения приобретенных знаний и способов действий при решении различных задач, используя знания одного или нескольких учебных предметов или предметных областей;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384"/>
            <a:ext cx="8229600" cy="115503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600" dirty="0" smtClean="0">
                <a:effectLst/>
              </a:rPr>
              <a:t>Требования ФГОС ООО к </a:t>
            </a:r>
            <a:r>
              <a:rPr lang="ru-RU" sz="3600" dirty="0" err="1" smtClean="0">
                <a:effectLst/>
              </a:rPr>
              <a:t>метапредметным</a:t>
            </a:r>
            <a:r>
              <a:rPr lang="ru-RU" sz="3600" dirty="0" smtClean="0">
                <a:effectLst/>
              </a:rPr>
              <a:t> результатам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768" y="1453415"/>
            <a:ext cx="7892716" cy="5215945"/>
          </a:xfrm>
        </p:spPr>
        <p:txBody>
          <a:bodyPr>
            <a:noAutofit/>
          </a:bodyPr>
          <a:lstStyle/>
          <a:p>
            <a:endParaRPr lang="ru-RU" sz="2300" dirty="0" smtClean="0">
              <a:solidFill>
                <a:srgbClr val="00007D"/>
              </a:solidFill>
            </a:endParaRPr>
          </a:p>
          <a:p>
            <a:r>
              <a:rPr lang="ru-RU" sz="2300" dirty="0" smtClean="0"/>
              <a:t>освоенные  обучающимися </a:t>
            </a:r>
            <a:r>
              <a:rPr lang="ru-RU" sz="2300" dirty="0" err="1" smtClean="0"/>
              <a:t>метапредметные</a:t>
            </a:r>
            <a:r>
              <a:rPr lang="ru-RU" sz="2300" dirty="0" smtClean="0"/>
              <a:t> понятия и универсальные учебные действия  (регулятивные, познавательные, коммуникативные), </a:t>
            </a:r>
          </a:p>
          <a:p>
            <a:r>
              <a:rPr lang="ru-RU" sz="2300" dirty="0" smtClean="0"/>
              <a:t>способность их использования в учебной , познавательной и социальной практике, </a:t>
            </a:r>
          </a:p>
          <a:p>
            <a:r>
              <a:rPr lang="ru-RU" sz="2300" dirty="0" smtClean="0"/>
              <a:t>самостоятельность планирования и осуществления учебной деятельности и организации учебного сотрудничества с педагогами и сверстниками,</a:t>
            </a:r>
          </a:p>
          <a:p>
            <a:r>
              <a:rPr lang="ru-RU" sz="2300" dirty="0" smtClean="0"/>
              <a:t> построение индивидуальной образовательной траектории</a:t>
            </a:r>
            <a:endParaRPr lang="ru-RU" sz="2400" dirty="0" smtClean="0"/>
          </a:p>
          <a:p>
            <a:endParaRPr lang="ru-RU" sz="2400" dirty="0" smtClean="0">
              <a:solidFill>
                <a:srgbClr val="00007D"/>
              </a:solidFill>
            </a:endParaRPr>
          </a:p>
          <a:p>
            <a:endParaRPr lang="ru-RU" sz="2400" dirty="0" smtClean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755576" y="1341438"/>
            <a:ext cx="7993137" cy="437043"/>
          </a:xfrm>
          <a:prstGeom prst="rect">
            <a:avLst/>
          </a:prstGeom>
          <a:gradFill rotWithShape="1">
            <a:gsLst>
              <a:gs pos="0">
                <a:srgbClr val="F3F9FA"/>
              </a:gs>
              <a:gs pos="100000">
                <a:srgbClr val="EEF7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>
                <a:solidFill>
                  <a:srgbClr val="00007D"/>
                </a:solidFill>
              </a:rPr>
              <a:t>МЕТАПРЕДМЕТНЫЕ ДЕЙСТВИЯ</a:t>
            </a:r>
          </a:p>
        </p:txBody>
      </p:sp>
      <p:sp>
        <p:nvSpPr>
          <p:cNvPr id="30724" name="AutoShape 2"/>
          <p:cNvSpPr>
            <a:spLocks noChangeArrowheads="1"/>
          </p:cNvSpPr>
          <p:nvPr/>
        </p:nvSpPr>
        <p:spPr bwMode="auto">
          <a:xfrm>
            <a:off x="107950" y="1989138"/>
            <a:ext cx="2195513" cy="5032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регулятивные</a:t>
            </a:r>
            <a:endParaRPr lang="ru-RU" sz="24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5" name="AutoShape 2"/>
          <p:cNvSpPr>
            <a:spLocks noChangeArrowheads="1"/>
          </p:cNvSpPr>
          <p:nvPr/>
        </p:nvSpPr>
        <p:spPr bwMode="auto">
          <a:xfrm>
            <a:off x="2339975" y="1989138"/>
            <a:ext cx="2879725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коммуникативные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6" name="AutoShape 2"/>
          <p:cNvSpPr>
            <a:spLocks noChangeArrowheads="1"/>
          </p:cNvSpPr>
          <p:nvPr/>
        </p:nvSpPr>
        <p:spPr bwMode="auto">
          <a:xfrm>
            <a:off x="6443663" y="1989138"/>
            <a:ext cx="2590800" cy="50323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познавательные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7" name="AutoShape 2"/>
          <p:cNvSpPr>
            <a:spLocks noChangeArrowheads="1"/>
          </p:cNvSpPr>
          <p:nvPr/>
        </p:nvSpPr>
        <p:spPr bwMode="auto">
          <a:xfrm>
            <a:off x="107950" y="2492375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целеполагание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8" name="AutoShape 2"/>
          <p:cNvSpPr>
            <a:spLocks noChangeArrowheads="1"/>
          </p:cNvSpPr>
          <p:nvPr/>
        </p:nvSpPr>
        <p:spPr bwMode="auto">
          <a:xfrm>
            <a:off x="2339975" y="2565400"/>
            <a:ext cx="287972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речевые средства, 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т.ч. с опорой на ИКТ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9" name="AutoShape 2"/>
          <p:cNvSpPr>
            <a:spLocks noChangeArrowheads="1"/>
          </p:cNvSpPr>
          <p:nvPr/>
        </p:nvSpPr>
        <p:spPr bwMode="auto">
          <a:xfrm>
            <a:off x="6443663" y="2492375"/>
            <a:ext cx="2590800" cy="11525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работа с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инфор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мацией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поиск,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запись, восприятие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 т.ч. средствами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ИКТ</a:t>
            </a:r>
          </a:p>
        </p:txBody>
      </p:sp>
      <p:sp>
        <p:nvSpPr>
          <p:cNvPr id="30730" name="AutoShape 2"/>
          <p:cNvSpPr>
            <a:spLocks noChangeArrowheads="1"/>
          </p:cNvSpPr>
          <p:nvPr/>
        </p:nvSpPr>
        <p:spPr bwMode="auto">
          <a:xfrm>
            <a:off x="107950" y="2781300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планирование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1" name="AutoShape 2"/>
          <p:cNvSpPr>
            <a:spLocks noChangeArrowheads="1"/>
          </p:cNvSpPr>
          <p:nvPr/>
        </p:nvSpPr>
        <p:spPr bwMode="auto">
          <a:xfrm>
            <a:off x="107950" y="3068638"/>
            <a:ext cx="2195513" cy="431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способ</a:t>
            </a:r>
          </a:p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действия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2" name="AutoShape 2"/>
          <p:cNvSpPr>
            <a:spLocks noChangeArrowheads="1"/>
          </p:cNvSpPr>
          <p:nvPr/>
        </p:nvSpPr>
        <p:spPr bwMode="auto">
          <a:xfrm>
            <a:off x="107950" y="3500438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контроль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3" name="AutoShape 2"/>
          <p:cNvSpPr>
            <a:spLocks noChangeArrowheads="1"/>
          </p:cNvSpPr>
          <p:nvPr/>
        </p:nvSpPr>
        <p:spPr bwMode="auto">
          <a:xfrm>
            <a:off x="107950" y="3789363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коррекция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4" name="AutoShape 2"/>
          <p:cNvSpPr>
            <a:spLocks noChangeArrowheads="1"/>
          </p:cNvSpPr>
          <p:nvPr/>
        </p:nvSpPr>
        <p:spPr bwMode="auto">
          <a:xfrm>
            <a:off x="2339975" y="3284538"/>
            <a:ext cx="2879725" cy="576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коммуникация при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взаимодействии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5" name="AutoShape 2"/>
          <p:cNvSpPr>
            <a:spLocks noChangeArrowheads="1"/>
          </p:cNvSpPr>
          <p:nvPr/>
        </p:nvSpPr>
        <p:spPr bwMode="auto">
          <a:xfrm>
            <a:off x="6443663" y="3644900"/>
            <a:ext cx="259080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использование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моделей, знаков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символов,схем</a:t>
            </a:r>
            <a:endParaRPr lang="ru-RU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6" name="AutoShape 2"/>
          <p:cNvSpPr>
            <a:spLocks noChangeArrowheads="1"/>
          </p:cNvSpPr>
          <p:nvPr/>
        </p:nvSpPr>
        <p:spPr bwMode="auto">
          <a:xfrm>
            <a:off x="6443663" y="4365625"/>
            <a:ext cx="2590800" cy="18732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логические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опе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рации: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анализ,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синтез, сравнение,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сериация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класси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фикация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обобще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ние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подведение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под понятие,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логия, суждение</a:t>
            </a:r>
          </a:p>
        </p:txBody>
      </p:sp>
      <p:sp>
        <p:nvSpPr>
          <p:cNvPr id="30737" name="AutoShape 2"/>
          <p:cNvSpPr>
            <a:spLocks noChangeArrowheads="1"/>
          </p:cNvSpPr>
          <p:nvPr/>
        </p:nvSpPr>
        <p:spPr bwMode="auto">
          <a:xfrm>
            <a:off x="5219700" y="1989138"/>
            <a:ext cx="1187450" cy="5762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чтение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8" name="AutoShape 2"/>
          <p:cNvSpPr>
            <a:spLocks noChangeArrowheads="1"/>
          </p:cNvSpPr>
          <p:nvPr/>
        </p:nvSpPr>
        <p:spPr bwMode="auto">
          <a:xfrm>
            <a:off x="5220072" y="2564904"/>
            <a:ext cx="1187450" cy="792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ИКТ</a:t>
            </a:r>
          </a:p>
        </p:txBody>
      </p:sp>
      <p:sp>
        <p:nvSpPr>
          <p:cNvPr id="117782" name="AutoShape 22"/>
          <p:cNvSpPr>
            <a:spLocks noChangeArrowheads="1"/>
          </p:cNvSpPr>
          <p:nvPr/>
        </p:nvSpPr>
        <p:spPr bwMode="auto">
          <a:xfrm>
            <a:off x="2771775" y="4508500"/>
            <a:ext cx="2520950" cy="223361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 dirty="0">
                <a:solidFill>
                  <a:srgbClr val="0000FF"/>
                </a:solidFill>
              </a:rPr>
              <a:t>Оценка по</a:t>
            </a:r>
          </a:p>
          <a:p>
            <a:pPr algn="ctr" eaLnBrk="1" hangingPunct="1"/>
            <a:r>
              <a:rPr lang="ru-RU" b="1" i="1" u="sng" dirty="0">
                <a:solidFill>
                  <a:srgbClr val="0000FF"/>
                </a:solidFill>
              </a:rPr>
              <a:t>результатам</a:t>
            </a:r>
          </a:p>
          <a:p>
            <a:pPr algn="ctr" eaLnBrk="1" hangingPunct="1"/>
            <a:r>
              <a:rPr lang="ru-RU" b="1" i="1" dirty="0">
                <a:solidFill>
                  <a:srgbClr val="0000FF"/>
                </a:solidFill>
              </a:rPr>
              <a:t>выполнения</a:t>
            </a:r>
          </a:p>
        </p:txBody>
      </p:sp>
      <p:sp>
        <p:nvSpPr>
          <p:cNvPr id="117783" name="AutoShape 23"/>
          <p:cNvSpPr>
            <a:spLocks noChangeArrowheads="1"/>
          </p:cNvSpPr>
          <p:nvPr/>
        </p:nvSpPr>
        <p:spPr bwMode="auto">
          <a:xfrm>
            <a:off x="179388" y="4581525"/>
            <a:ext cx="2376487" cy="208756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Оценка в</a:t>
            </a:r>
          </a:p>
          <a:p>
            <a:pPr algn="ctr" eaLnBrk="1" hangingPunct="1"/>
            <a:r>
              <a:rPr lang="ru-RU" b="1" i="1" u="sng">
                <a:solidFill>
                  <a:srgbClr val="FF0000"/>
                </a:solidFill>
              </a:rPr>
              <a:t>процессе</a:t>
            </a:r>
          </a:p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выполнения</a:t>
            </a:r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 flipV="1">
            <a:off x="1763713" y="3357563"/>
            <a:ext cx="1008062" cy="12239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 flipV="1">
            <a:off x="3779838" y="2852738"/>
            <a:ext cx="0" cy="19446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V="1">
            <a:off x="4427538" y="2420938"/>
            <a:ext cx="1296987" cy="21605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flipV="1">
            <a:off x="4859338" y="2276475"/>
            <a:ext cx="2738437" cy="273685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 flipV="1">
            <a:off x="1116013" y="2349500"/>
            <a:ext cx="0" cy="2447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5256213" y="3357563"/>
            <a:ext cx="1187450" cy="7921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проектно</a:t>
            </a:r>
            <a:endParaRPr lang="ru-RU" sz="1700" b="1" dirty="0" smtClean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-</a:t>
            </a: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исследов</a:t>
            </a: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деятельн</a:t>
            </a:r>
            <a:r>
              <a:rPr lang="ru-RU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1" y="279133"/>
            <a:ext cx="8980371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Особенности оценки </a:t>
            </a:r>
            <a:r>
              <a:rPr lang="ru-RU" sz="3200" b="1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3200" b="1" dirty="0" smtClean="0">
                <a:solidFill>
                  <a:srgbClr val="FF0000"/>
                </a:solidFill>
              </a:rPr>
              <a:t> результатов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7" grpId="0" animBg="1"/>
      <p:bldP spid="1177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886"/>
            <a:ext cx="8229600" cy="100102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600" dirty="0" smtClean="0">
                <a:effectLst/>
              </a:rPr>
              <a:t>Наиболее адекватные формы оценки </a:t>
            </a:r>
            <a:r>
              <a:rPr lang="ru-RU" sz="3600" dirty="0" err="1">
                <a:effectLst/>
              </a:rPr>
              <a:t>метапредметных</a:t>
            </a:r>
            <a:r>
              <a:rPr lang="ru-RU" sz="3600" dirty="0">
                <a:effectLst/>
              </a:rPr>
              <a:t> </a:t>
            </a:r>
            <a:r>
              <a:rPr lang="ru-RU" sz="3600" dirty="0" smtClean="0">
                <a:effectLst/>
              </a:rPr>
              <a:t>результатов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4406" y="1357160"/>
            <a:ext cx="8319594" cy="4899259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ru-RU" sz="2300" i="1" u="sng" dirty="0" smtClean="0"/>
              <a:t>читательской </a:t>
            </a:r>
            <a:r>
              <a:rPr lang="ru-RU" sz="2300" i="1" u="sng" dirty="0"/>
              <a:t>грамотности </a:t>
            </a:r>
            <a:r>
              <a:rPr lang="ru-RU" sz="2300" dirty="0" smtClean="0"/>
              <a:t>-  </a:t>
            </a:r>
            <a:r>
              <a:rPr lang="ru-RU" sz="2300" dirty="0"/>
              <a:t>письменная работа на </a:t>
            </a:r>
            <a:r>
              <a:rPr lang="ru-RU" sz="2300" dirty="0" err="1"/>
              <a:t>межпредметной</a:t>
            </a:r>
            <a:r>
              <a:rPr lang="ru-RU" sz="2300" dirty="0"/>
              <a:t> основе;</a:t>
            </a:r>
          </a:p>
          <a:p>
            <a:pPr lvl="0">
              <a:lnSpc>
                <a:spcPct val="80000"/>
              </a:lnSpc>
            </a:pPr>
            <a:r>
              <a:rPr lang="ru-RU" sz="2300" i="1" u="sng" dirty="0" err="1"/>
              <a:t>ИКТ-компетентности</a:t>
            </a:r>
            <a:r>
              <a:rPr lang="ru-RU" sz="2300" i="1" dirty="0"/>
              <a:t> – </a:t>
            </a:r>
            <a:r>
              <a:rPr lang="ru-RU" sz="2300" dirty="0"/>
              <a:t>практическая работа в сочетании с письменной (компьютеризованной) частью;</a:t>
            </a:r>
          </a:p>
          <a:p>
            <a:pPr lvl="0">
              <a:lnSpc>
                <a:spcPct val="80000"/>
              </a:lnSpc>
            </a:pPr>
            <a:r>
              <a:rPr lang="ru-RU" sz="2300" i="1" u="sng" dirty="0" err="1"/>
              <a:t>сформированности</a:t>
            </a:r>
            <a:r>
              <a:rPr lang="ru-RU" sz="2300" i="1" u="sng" dirty="0"/>
              <a:t> регулятивных, коммуникативных и познавательных учебных действий </a:t>
            </a:r>
            <a:r>
              <a:rPr lang="ru-RU" sz="2300" i="1" dirty="0"/>
              <a:t>– </a:t>
            </a:r>
            <a:r>
              <a:rPr lang="ru-RU" sz="2300" dirty="0"/>
              <a:t>наблюдение за ходом выполнения групповых и индивидуальных учебных исследований и проектов.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 smtClean="0"/>
              <a:t>Для ОО: каждый </a:t>
            </a:r>
            <a:r>
              <a:rPr lang="ru-RU" sz="2300" dirty="0"/>
              <a:t>из перечисленных видов диагностик проводится с периодичностью не менее, чем один раз в два года.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u="sng" dirty="0"/>
              <a:t>Основной процедурой </a:t>
            </a:r>
            <a:r>
              <a:rPr lang="ru-RU" sz="2300" b="1" i="1" u="sng" dirty="0"/>
              <a:t>итоговой оценки</a:t>
            </a:r>
            <a:r>
              <a:rPr lang="ru-RU" sz="2300" b="1" u="sng" dirty="0"/>
              <a:t> достижения </a:t>
            </a:r>
            <a:r>
              <a:rPr lang="ru-RU" sz="2300" b="1" u="sng" dirty="0" err="1"/>
              <a:t>метапредметных</a:t>
            </a:r>
            <a:r>
              <a:rPr lang="ru-RU" sz="2300" b="1" u="sng" dirty="0"/>
              <a:t> результатов является </a:t>
            </a:r>
            <a:r>
              <a:rPr lang="ru-RU" sz="2300" b="1" i="1" u="sng" dirty="0"/>
              <a:t>защита итогового индивидуального проекта</a:t>
            </a:r>
            <a:r>
              <a:rPr lang="ru-RU" sz="2300" b="1" u="sng" dirty="0"/>
              <a:t>.</a:t>
            </a:r>
          </a:p>
          <a:p>
            <a:pPr>
              <a:lnSpc>
                <a:spcPct val="80000"/>
              </a:lnSpc>
            </a:pPr>
            <a:endParaRPr lang="ru-RU" sz="23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8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РУУД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708736"/>
              </p:ext>
            </p:extLst>
          </p:nvPr>
        </p:nvGraphicFramePr>
        <p:xfrm>
          <a:off x="457199" y="1600200"/>
          <a:ext cx="807524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Целеполагание: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r>
                        <a:rPr lang="ru-RU" baseline="0" dirty="0" smtClean="0"/>
                        <a:t>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Формулирование целей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Планирование работы: </a:t>
                      </a:r>
                      <a:r>
                        <a:rPr lang="ru-RU" dirty="0" smtClean="0"/>
                        <a:t>определение последовательности и способов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Осуществление контроля </a:t>
                      </a:r>
                      <a:r>
                        <a:rPr lang="ru-RU" dirty="0" smtClean="0"/>
                        <a:t>своей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Коррекция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Самооценка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КУУД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568828"/>
              </p:ext>
            </p:extLst>
          </p:nvPr>
        </p:nvGraphicFramePr>
        <p:xfrm>
          <a:off x="457199" y="1600200"/>
          <a:ext cx="807524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Коммуникация при взаимодействии: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сотрудничества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Согласование позиций, разрешение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Аргументация</a:t>
                      </a:r>
                      <a:r>
                        <a:rPr lang="ru-RU" baseline="0" dirty="0" smtClean="0"/>
                        <a:t> своего мнения, отстаивание своей 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речевых средств: </a:t>
                      </a:r>
                      <a:r>
                        <a:rPr lang="ru-RU" dirty="0" smtClean="0"/>
                        <a:t>владение устной и письменной речью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ПУУД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177895"/>
              </p:ext>
            </p:extLst>
          </p:nvPr>
        </p:nvGraphicFramePr>
        <p:xfrm>
          <a:off x="457199" y="1600200"/>
          <a:ext cx="807524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Умение работать с информацией: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целенаправленного поиска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отбора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Обработка и представление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Постановка и разрешение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Знаково-символические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Работа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со схемами и моделями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Владение логическими операциями: 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анализ, синтез, систематизация, обобщение, классификация, сравнение, </a:t>
                      </a:r>
                      <a:r>
                        <a:rPr lang="ru-RU" b="0" i="0" dirty="0" err="1" smtClean="0">
                          <a:solidFill>
                            <a:schemeClr val="tx1"/>
                          </a:solidFill>
                        </a:rPr>
                        <a:t>сериация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 и т.п.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340</TotalTime>
  <Words>775</Words>
  <Application>Microsoft Office PowerPoint</Application>
  <PresentationFormat>Экран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Индивидуальный проект как средство оценки метапредметных УУД</vt:lpstr>
      <vt:lpstr>Презентация PowerPoint</vt:lpstr>
      <vt:lpstr>Результаты выполнения ИП должны отражать: </vt:lpstr>
      <vt:lpstr>Требования ФГОС ООО к метапредметным результатам</vt:lpstr>
      <vt:lpstr>Презентация PowerPoint</vt:lpstr>
      <vt:lpstr>Наиболее адекватные формы оценки метапредметных результатов</vt:lpstr>
      <vt:lpstr>Схема оценки РУУД в процессе работы над ИП</vt:lpstr>
      <vt:lpstr>Схема оценки КУУД в процессе работы над ИП</vt:lpstr>
      <vt:lpstr>Схема оценки ПУУД в процессе работы над ИП</vt:lpstr>
      <vt:lpstr>Процедура защиты ИП</vt:lpstr>
      <vt:lpstr>Характерные ошибки</vt:lpstr>
      <vt:lpstr>Схема оценки метапредметных УУД в процессе защиты ИП</vt:lpstr>
      <vt:lpstr>Уровни освоения метапредметных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как средство оценки метапредметных УУД</dc:title>
  <dc:creator>ФГОС-2</dc:creator>
  <cp:lastModifiedBy>ФГОС-2</cp:lastModifiedBy>
  <cp:revision>14</cp:revision>
  <dcterms:created xsi:type="dcterms:W3CDTF">2016-09-14T07:25:42Z</dcterms:created>
  <dcterms:modified xsi:type="dcterms:W3CDTF">2016-09-16T08:27:33Z</dcterms:modified>
</cp:coreProperties>
</file>