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4" r:id="rId3"/>
    <p:sldId id="265" r:id="rId4"/>
    <p:sldId id="270" r:id="rId5"/>
    <p:sldId id="266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0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5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2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F25A-0BF8-43C1-98A6-A4DC9FBEADD5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C4D8-D030-4EFF-9B12-AD1BA66F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43608" y="980728"/>
            <a:ext cx="6929846" cy="3577994"/>
          </a:xfrm>
          <a:prstGeom prst="rect">
            <a:avLst/>
          </a:prstGeo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1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1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1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1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1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89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89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89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Игровая технология как ключевой инструмент коррекционно-развивающей деятельности в работе педагога-психолога с детьми с ОВЗ</a:t>
            </a:r>
            <a:endParaRPr lang="ru-RU" sz="8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274590" y="5373216"/>
            <a:ext cx="6858000" cy="107817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2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Педагог-психолог СОГБУ «Центр психолого-медико-социального сопровождения детей и семей»</a:t>
            </a:r>
          </a:p>
          <a:p>
            <a:pPr marL="0" indent="0" algn="r">
              <a:buNone/>
            </a:pPr>
            <a:r>
              <a:rPr lang="ru-RU" sz="22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 </a:t>
            </a:r>
            <a:r>
              <a:rPr lang="ru-RU" sz="2200" b="1" dirty="0" err="1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Деркач</a:t>
            </a:r>
            <a:r>
              <a:rPr lang="ru-RU" sz="22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 Арина Альбертовна</a:t>
            </a:r>
          </a:p>
        </p:txBody>
      </p:sp>
    </p:spTree>
    <p:extLst>
      <p:ext uri="{BB962C8B-B14F-4D97-AF65-F5344CB8AC3E}">
        <p14:creationId xmlns:p14="http://schemas.microsoft.com/office/powerpoint/2010/main" val="17811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348330" y="931756"/>
            <a:ext cx="6876121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Функции игры</a:t>
            </a:r>
            <a:endParaRPr lang="ru-RU" sz="32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Объект 6"/>
          <p:cNvSpPr txBox="1">
            <a:spLocks/>
          </p:cNvSpPr>
          <p:nvPr/>
        </p:nvSpPr>
        <p:spPr>
          <a:xfrm>
            <a:off x="899592" y="1627130"/>
            <a:ext cx="7560840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 </a:t>
            </a:r>
            <a:r>
              <a:rPr lang="ru-RU" sz="2400" b="1" dirty="0" smtClean="0"/>
              <a:t>общевоспитательная</a:t>
            </a:r>
            <a:r>
              <a:rPr lang="ru-RU" sz="2400" dirty="0" smtClean="0"/>
              <a:t> </a:t>
            </a:r>
            <a:r>
              <a:rPr lang="ru-RU" sz="2400" dirty="0"/>
              <a:t>– усвоение норм и правил поведения, воспитание нравственных и волевых качеств, способности к сопереживанию, оказанию помощи, к коллективизму и дружбе.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познавательная</a:t>
            </a:r>
            <a:r>
              <a:rPr lang="ru-RU" sz="2400" dirty="0" smtClean="0"/>
              <a:t> </a:t>
            </a:r>
            <a:r>
              <a:rPr lang="ru-RU" sz="2400" dirty="0"/>
              <a:t>– все сведения об окружающем ребенок получает через игры, познание социальных ролей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 </a:t>
            </a:r>
            <a:r>
              <a:rPr lang="ru-RU" sz="2400" b="1" dirty="0" smtClean="0"/>
              <a:t>развивающая</a:t>
            </a:r>
            <a:r>
              <a:rPr lang="ru-RU" sz="2400" dirty="0" smtClean="0"/>
              <a:t> </a:t>
            </a:r>
            <a:r>
              <a:rPr lang="ru-RU" sz="2400" dirty="0"/>
              <a:t>– осуществляется умственное и физическое развитие детей,  развитие речи.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83800" y="116632"/>
            <a:ext cx="69766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Игра</a:t>
            </a:r>
            <a:r>
              <a:rPr lang="ru-RU" sz="2400" dirty="0"/>
              <a:t> – это наиболее естественная форма жизнедеятельности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8773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10436" y="163773"/>
            <a:ext cx="6932210" cy="10269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340768"/>
            <a:ext cx="74990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процессе игры </a:t>
            </a:r>
            <a:r>
              <a:rPr lang="ru-RU" sz="2400" dirty="0"/>
              <a:t>формируется активное взаимодействие ребенка с окружающим миром, развиваются его интеллектуальные, эмоционально-волевые, нравственные качества, в целом формируется </a:t>
            </a:r>
            <a:r>
              <a:rPr lang="ru-RU" sz="2400" dirty="0" smtClean="0"/>
              <a:t>личность.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429000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 детей с ОВЗ </a:t>
            </a:r>
            <a:r>
              <a:rPr lang="ru-RU" sz="2400" dirty="0" smtClean="0"/>
              <a:t>игровая </a:t>
            </a:r>
            <a:r>
              <a:rPr lang="ru-RU" sz="2400" dirty="0"/>
              <a:t>деятельность стимулирует развитие внимания, памяти, мышления, речевых компонентов деятельности, способствует преодолению страхов, формированию коммуникативных навыков, координации и самоконтроля движений.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01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11560" y="1628800"/>
            <a:ext cx="8532439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При использовании игр с детьми, имеющими </a:t>
            </a:r>
            <a:r>
              <a:rPr lang="ru-RU" dirty="0" smtClean="0"/>
              <a:t> нарушения </a:t>
            </a:r>
            <a:r>
              <a:rPr lang="ru-RU" dirty="0"/>
              <a:t>в </a:t>
            </a:r>
            <a:r>
              <a:rPr lang="ru-RU" dirty="0" smtClean="0"/>
              <a:t>развитии, </a:t>
            </a:r>
          </a:p>
          <a:p>
            <a:pPr marL="0" indent="0" algn="ctr">
              <a:buNone/>
            </a:pPr>
            <a:r>
              <a:rPr lang="ru-RU" dirty="0" smtClean="0"/>
              <a:t>крайне важно учитывать: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dirty="0" smtClean="0"/>
              <a:t>из </a:t>
            </a:r>
            <a:r>
              <a:rPr lang="ru-RU" dirty="0"/>
              <a:t>каких двигательных действий состоит </a:t>
            </a:r>
            <a:r>
              <a:rPr lang="ru-RU" dirty="0" smtClean="0"/>
              <a:t>игра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• с </a:t>
            </a:r>
            <a:r>
              <a:rPr lang="ru-RU" dirty="0"/>
              <a:t>какой интенсивностью (напряженностью) она </a:t>
            </a:r>
            <a:r>
              <a:rPr lang="ru-RU" dirty="0" smtClean="0"/>
              <a:t>проводится</a:t>
            </a:r>
            <a:endParaRPr lang="ru-RU" dirty="0"/>
          </a:p>
          <a:p>
            <a:pPr marL="0" indent="0">
              <a:buNone/>
            </a:pPr>
            <a:r>
              <a:rPr lang="ru-RU" smtClean="0"/>
              <a:t>• как </a:t>
            </a:r>
            <a:r>
              <a:rPr lang="ru-RU" dirty="0"/>
              <a:t>отвечает на полученную нагрузку организм.</a:t>
            </a:r>
          </a:p>
        </p:txBody>
      </p:sp>
    </p:spTree>
    <p:extLst>
      <p:ext uri="{BB962C8B-B14F-4D97-AF65-F5344CB8AC3E}">
        <p14:creationId xmlns:p14="http://schemas.microsoft.com/office/powerpoint/2010/main" val="4857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487606" y="1"/>
            <a:ext cx="7027744" cy="100993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009935"/>
            <a:ext cx="768776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/>
              <a:t>В</a:t>
            </a:r>
            <a:r>
              <a:rPr lang="ru-RU" sz="2000" dirty="0" smtClean="0"/>
              <a:t>ойти </a:t>
            </a:r>
            <a:r>
              <a:rPr lang="ru-RU" sz="2000" dirty="0"/>
              <a:t>в зону комфорта ребенка с аутистическим </a:t>
            </a:r>
            <a:r>
              <a:rPr lang="ru-RU" sz="2000" dirty="0" smtClean="0"/>
              <a:t>спектром при помощи включения в деятельность ребенка.</a:t>
            </a:r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/>
              <a:t>У</a:t>
            </a:r>
            <a:r>
              <a:rPr lang="ru-RU" sz="2000" dirty="0" smtClean="0"/>
              <a:t>становить </a:t>
            </a:r>
            <a:r>
              <a:rPr lang="ru-RU" sz="2000" dirty="0"/>
              <a:t>коммуникацию (обратить на себя внимание, сделать так, чтобы ребенок заметил, отреагировал</a:t>
            </a:r>
            <a:r>
              <a:rPr lang="ru-RU" sz="2000" dirty="0" smtClean="0"/>
              <a:t>)</a:t>
            </a:r>
          </a:p>
          <a:p>
            <a:pPr marL="342900" indent="-342900">
              <a:buAutoNum type="arabicParenR"/>
            </a:pPr>
            <a:endParaRPr lang="ru-RU" sz="2000" dirty="0"/>
          </a:p>
          <a:p>
            <a:pPr marL="342900" indent="-342900">
              <a:buAutoNum type="arabicParenR" startAt="3"/>
            </a:pPr>
            <a:r>
              <a:rPr lang="ru-RU" sz="2000" dirty="0"/>
              <a:t>П</a:t>
            </a:r>
            <a:r>
              <a:rPr lang="ru-RU" sz="2000" dirty="0" smtClean="0"/>
              <a:t>осле </a:t>
            </a:r>
            <a:r>
              <a:rPr lang="ru-RU" sz="2000" dirty="0"/>
              <a:t>этого попробовать начать структурировать его деятельность (вводить определенные правила). </a:t>
            </a:r>
            <a:endParaRPr lang="ru-RU" sz="2000" dirty="0" smtClean="0"/>
          </a:p>
          <a:p>
            <a:pPr marL="342900" indent="-342900">
              <a:buAutoNum type="arabicParenR" startAt="3"/>
            </a:pPr>
            <a:endParaRPr lang="ru-RU" sz="2000" dirty="0" smtClean="0"/>
          </a:p>
          <a:p>
            <a:pPr algn="r"/>
            <a:r>
              <a:rPr lang="en-US" sz="2000" dirty="0"/>
              <a:t>*</a:t>
            </a:r>
            <a:r>
              <a:rPr lang="ru-RU" sz="2000" i="1" dirty="0" smtClean="0"/>
              <a:t>Особенно </a:t>
            </a:r>
            <a:r>
              <a:rPr lang="ru-RU" sz="2000" i="1" dirty="0"/>
              <a:t>важно в этой ситуации </a:t>
            </a:r>
            <a:r>
              <a:rPr lang="ru-RU" sz="2000" i="1" dirty="0" smtClean="0"/>
              <a:t>помочь </a:t>
            </a:r>
            <a:r>
              <a:rPr lang="ru-RU" sz="2000" i="1" dirty="0"/>
              <a:t>ребенку осознать цель и направление своей деятельности и научить достигать их последовательно, планируя определенные конкретные действия</a:t>
            </a:r>
            <a:r>
              <a:rPr lang="ru-RU" sz="2000" i="1" dirty="0" smtClean="0"/>
              <a:t>.</a:t>
            </a:r>
          </a:p>
          <a:p>
            <a:pPr algn="r"/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4)  В </a:t>
            </a:r>
            <a:r>
              <a:rPr lang="ru-RU" sz="2000" dirty="0"/>
              <a:t>результате </a:t>
            </a:r>
            <a:r>
              <a:rPr lang="ru-RU" sz="2000" dirty="0" smtClean="0"/>
              <a:t>удается преодолеть </a:t>
            </a:r>
            <a:r>
              <a:rPr lang="ru-RU" sz="2000" dirty="0"/>
              <a:t>страхи, развить коммуникативные навыки, улучшить психоэмоциональное состояние ребенка и, что самое важное, научить структурировать </a:t>
            </a:r>
            <a:r>
              <a:rPr lang="ru-RU" sz="2000" dirty="0" smtClean="0"/>
              <a:t>его </a:t>
            </a:r>
            <a:r>
              <a:rPr lang="ru-RU" sz="2000" dirty="0"/>
              <a:t>игровую деятельность.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6096" y="257923"/>
            <a:ext cx="3410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Алгоритм работы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368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356992"/>
            <a:ext cx="4294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280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Лариса</cp:lastModifiedBy>
  <cp:revision>19</cp:revision>
  <dcterms:created xsi:type="dcterms:W3CDTF">2016-02-09T14:17:54Z</dcterms:created>
  <dcterms:modified xsi:type="dcterms:W3CDTF">2018-05-16T20:32:32Z</dcterms:modified>
</cp:coreProperties>
</file>