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6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9" d="100"/>
          <a:sy n="89" d="100"/>
        </p:scale>
        <p:origin x="-114" y="-2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3857E-0678-44A4-932E-E48BB635DB8B}" type="datetimeFigureOut">
              <a:rPr lang="ru-RU" smtClean="0"/>
              <a:t>30.09.2016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3FCA9-C76E-4FB9-A332-14DF79620B1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3857E-0678-44A4-932E-E48BB635DB8B}" type="datetimeFigureOut">
              <a:rPr lang="ru-RU" smtClean="0"/>
              <a:t>30.09.2016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3FCA9-C76E-4FB9-A332-14DF79620B1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3857E-0678-44A4-932E-E48BB635DB8B}" type="datetimeFigureOut">
              <a:rPr lang="ru-RU" smtClean="0"/>
              <a:t>30.09.2016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3FCA9-C76E-4FB9-A332-14DF79620B1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3857E-0678-44A4-932E-E48BB635DB8B}" type="datetimeFigureOut">
              <a:rPr lang="ru-RU" smtClean="0"/>
              <a:t>30.09.2016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3FCA9-C76E-4FB9-A332-14DF79620B1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3857E-0678-44A4-932E-E48BB635DB8B}" type="datetimeFigureOut">
              <a:rPr lang="ru-RU" smtClean="0"/>
              <a:t>30.09.2016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3FCA9-C76E-4FB9-A332-14DF79620B1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3857E-0678-44A4-932E-E48BB635DB8B}" type="datetimeFigureOut">
              <a:rPr lang="ru-RU" smtClean="0"/>
              <a:t>30.09.2016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3FCA9-C76E-4FB9-A332-14DF79620B1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3857E-0678-44A4-932E-E48BB635DB8B}" type="datetimeFigureOut">
              <a:rPr lang="ru-RU" smtClean="0"/>
              <a:t>30.09.2016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3FCA9-C76E-4FB9-A332-14DF79620B1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3857E-0678-44A4-932E-E48BB635DB8B}" type="datetimeFigureOut">
              <a:rPr lang="ru-RU" smtClean="0"/>
              <a:t>30.09.2016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3FCA9-C76E-4FB9-A332-14DF79620B1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3857E-0678-44A4-932E-E48BB635DB8B}" type="datetimeFigureOut">
              <a:rPr lang="ru-RU" smtClean="0"/>
              <a:t>30.09.2016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3FCA9-C76E-4FB9-A332-14DF79620B1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3857E-0678-44A4-932E-E48BB635DB8B}" type="datetimeFigureOut">
              <a:rPr lang="ru-RU" smtClean="0"/>
              <a:t>30.09.2016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3FCA9-C76E-4FB9-A332-14DF79620B1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3857E-0678-44A4-932E-E48BB635DB8B}" type="datetimeFigureOut">
              <a:rPr lang="ru-RU" smtClean="0"/>
              <a:t>30.09.2016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3FCA9-C76E-4FB9-A332-14DF79620B1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0D3857E-0678-44A4-932E-E48BB635DB8B}" type="datetimeFigureOut">
              <a:rPr lang="ru-RU" smtClean="0"/>
              <a:t>30.09.2016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BC3FCA9-C76E-4FB9-A332-14DF79620B1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11" Type="http://schemas.openxmlformats.org/officeDocument/2006/relationships/image" Target="../media/image17.jpg"/><Relationship Id="rId5" Type="http://schemas.openxmlformats.org/officeDocument/2006/relationships/image" Target="../media/image11.jpg"/><Relationship Id="rId10" Type="http://schemas.openxmlformats.org/officeDocument/2006/relationships/image" Target="../media/image16.jpg"/><Relationship Id="rId4" Type="http://schemas.openxmlformats.org/officeDocument/2006/relationships/image" Target="../media/image10.jpg"/><Relationship Id="rId9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италик\Desktop\ПРЕЗЕНТАЦИЯ ПРОЕКТА\1.1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171400"/>
            <a:ext cx="9139237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949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260648"/>
            <a:ext cx="8352928" cy="2592288"/>
          </a:xfrm>
        </p:spPr>
        <p:txBody>
          <a:bodyPr>
            <a:normAutofit fontScale="62500" lnSpcReduction="20000"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Наличие и характер незапланированных результатов</a:t>
            </a:r>
            <a:b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ru-RU" sz="2600" dirty="0" smtClean="0"/>
              <a:t>28 </a:t>
            </a:r>
            <a:r>
              <a:rPr lang="ru-RU" sz="2600" dirty="0"/>
              <a:t>мая в актовом зале НОУ «Ярославская Губернская Гимназия имени святителя Игнатия Брянчанинова» по благословению Его Высокопреосвященства, </a:t>
            </a:r>
            <a:r>
              <a:rPr lang="ru-RU" sz="2600" dirty="0" err="1" smtClean="0"/>
              <a:t>Высокопреосвященнейшего</a:t>
            </a:r>
            <a:r>
              <a:rPr lang="ru-RU" sz="2600" dirty="0" smtClean="0"/>
              <a:t> </a:t>
            </a:r>
            <a:r>
              <a:rPr lang="ru-RU" sz="2600" dirty="0"/>
              <a:t>ПАНТЕЛЕИМОНА, Митрополита Ярославского и Ростовского, для педагогов предметов гуманитарного цикла и ОПК Гимназии состоялась презентация проекта «Аудиовизуальный комплект для преподавателей предмета «Основы православной культуры» на основе методологических принципов и основополагающей правды в проповедях Его Святейшества Святейшего Патриарха Московского и Всея Руси КИРИЛЛА в годы служения на Смоленщине».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852936"/>
            <a:ext cx="3950334" cy="35486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852936"/>
            <a:ext cx="3816424" cy="354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9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116632"/>
            <a:ext cx="8568952" cy="2016224"/>
          </a:xfrm>
        </p:spPr>
        <p:txBody>
          <a:bodyPr>
            <a:normAutofit fontScale="77500" lnSpcReduction="20000"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Ход выполнения проекта</a:t>
            </a:r>
          </a:p>
          <a:p>
            <a:r>
              <a:rPr lang="ru-RU" dirty="0"/>
              <a:t>30 июля 2015 года, в Смоленском культурно-выставочном центре имени </a:t>
            </a:r>
            <a:r>
              <a:rPr lang="ru-RU" dirty="0" err="1"/>
              <a:t>Тенишевых</a:t>
            </a:r>
            <a:r>
              <a:rPr lang="ru-RU" dirty="0"/>
              <a:t> состоялась Премьера презентации проекта Аудиовизуального комплекта для преподавателей «Основ православной </a:t>
            </a:r>
            <a:r>
              <a:rPr lang="ru-RU" dirty="0" err="1"/>
              <a:t>культуры»на</a:t>
            </a:r>
            <a:r>
              <a:rPr lang="ru-RU" dirty="0"/>
              <a:t> основе методологических принципов и основополагающей правды в проповедях Его Святейшества Святейшего Патриарха Московского и Всея Руси КИРИЛЛА в годы служения на Смоленщине.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916832"/>
            <a:ext cx="2592287" cy="43924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39" y="1916832"/>
            <a:ext cx="2592289" cy="17271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916832"/>
            <a:ext cx="3024336" cy="172711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38" y="3861048"/>
            <a:ext cx="2448274" cy="244827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861048"/>
            <a:ext cx="3024336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55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620688"/>
            <a:ext cx="8568952" cy="1368152"/>
          </a:xfrm>
        </p:spPr>
        <p:txBody>
          <a:bodyPr/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Ход выполнения 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проекта</a:t>
            </a:r>
            <a:endParaRPr lang="en-US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ru-RU" dirty="0" smtClean="0"/>
              <a:t>Создание </a:t>
            </a:r>
            <a:r>
              <a:rPr lang="ru-RU" dirty="0"/>
              <a:t>базы распространения аудиовизуальной продукции для преподавания "Основ православной культуры"</a:t>
            </a:r>
          </a:p>
          <a:p>
            <a:endParaRPr lang="en-US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060848"/>
            <a:ext cx="2952327" cy="40324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105" y="2658228"/>
            <a:ext cx="2880321" cy="28803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082164"/>
            <a:ext cx="2571859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07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404664"/>
            <a:ext cx="8496944" cy="6192688"/>
          </a:xfrm>
        </p:spPr>
        <p:txBody>
          <a:bodyPr>
            <a:normAutofit lnSpcReduction="10000"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Значимость полученных результатов и потенциальные области их применения</a:t>
            </a:r>
          </a:p>
          <a:p>
            <a:r>
              <a:rPr lang="ru-RU" dirty="0"/>
              <a:t>1</a:t>
            </a:r>
            <a:r>
              <a:rPr lang="ru-RU" dirty="0" smtClean="0"/>
              <a:t>.</a:t>
            </a:r>
            <a:r>
              <a:rPr lang="en-US" dirty="0" smtClean="0"/>
              <a:t> </a:t>
            </a:r>
            <a:r>
              <a:rPr lang="ru-RU" dirty="0" smtClean="0"/>
              <a:t>Аудиовизуальный </a:t>
            </a:r>
            <a:r>
              <a:rPr lang="ru-RU" dirty="0"/>
              <a:t>комплект для преподавателей «Основ православной культуры» на основе методологических принципов и основополагающей правды в проповедях Его Святейшества Святейшего Патриарха Московского и Всея Руси КИРИЛЛА в годы служения на </a:t>
            </a:r>
            <a:r>
              <a:rPr lang="ru-RU" dirty="0" smtClean="0"/>
              <a:t>Смоленщине </a:t>
            </a:r>
            <a:r>
              <a:rPr lang="ru-RU" dirty="0"/>
              <a:t>полностью востребован и актуален. Использование Проекта в воспитательной и</a:t>
            </a:r>
            <a:r>
              <a:rPr lang="ru-RU" dirty="0" smtClean="0"/>
              <a:t> </a:t>
            </a:r>
            <a:r>
              <a:rPr lang="ru-RU" dirty="0"/>
              <a:t>образовательной </a:t>
            </a:r>
            <a:r>
              <a:rPr lang="ru-RU" dirty="0" smtClean="0"/>
              <a:t>среде </a:t>
            </a:r>
            <a:r>
              <a:rPr lang="ru-RU" dirty="0"/>
              <a:t>создаст новизну и востребованность применения отображенных в проекте мыслей и идей Патриарха КИРИЛЛА в современной России. 2</a:t>
            </a:r>
            <a:r>
              <a:rPr lang="ru-RU" dirty="0" smtClean="0"/>
              <a:t>. Создание </a:t>
            </a:r>
            <a:r>
              <a:rPr lang="ru-RU" dirty="0"/>
              <a:t>Базы распространения комплекта облегчит доступность проекта, а размещение информационной базы в сети интернета, а также в библиотечном фонде( ГБУК «Смоленская областная универсальная библиотека им. А. Т. Твардовского) повысит доступность и изучение данного комплекта не только преподавателями, но и  отдельными  учениками и </a:t>
            </a:r>
            <a:r>
              <a:rPr lang="ru-RU" dirty="0" smtClean="0"/>
              <a:t>студентами, гражданами современного общества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132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332656"/>
            <a:ext cx="8784976" cy="6264696"/>
          </a:xfrm>
        </p:spPr>
        <p:txBody>
          <a:bodyPr>
            <a:normAutofit fontScale="92500" lnSpcReduction="20000"/>
          </a:bodyPr>
          <a:lstStyle/>
          <a:p>
            <a:r>
              <a:rPr lang="ru-RU" sz="3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Общие выводы по проекту</a:t>
            </a:r>
          </a:p>
          <a:p>
            <a:r>
              <a:rPr lang="ru-RU" dirty="0"/>
              <a:t>Аудиовизуальный Образовательный Проект направлен на консолидацию современного общества на основе традиционных христианских нравственных ценностей, изложении евангелистских историй, догматов православной веры, популяризации семейных ценностей и достойного религиозно – общественного поведения, патриотизма и подвижничества представленных в делах и учениях Иерарха Русской Православной церкви – КИРИЛЛА. Проект в виде 10 (десяти) аудиовизуальных циклов обогатит и дополнит курс предмета «Основ православной культуры» в процессе получение образования в современной общеобразовательной среде и раскроет полноту методологических принципов и основополагающей правды проповедей Его Святейшества Святейшего Патриарха Московского и Всея Руси КИРИЛЛА в годы служения на Смоленщине востребованность которого уже давно требовалась педагогическому и православному миру. Проект актуален и востребован. Предполагаемое использование комплекта проявляется в желании познания и осознания жизненных задач, будь то школьное воспитание, воспитание в семье, волонтерское движение, приобщение зрелого населения к информационно значимой информации для жизни.</a:t>
            </a:r>
          </a:p>
          <a:p>
            <a:r>
              <a:rPr lang="ru-RU" dirty="0"/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6902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93561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692696"/>
            <a:ext cx="8496944" cy="4896544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182880" indent="0" algn="ctr">
              <a:buNone/>
            </a:pPr>
            <a:r>
              <a:rPr lang="ru-RU" sz="2800" dirty="0">
                <a:solidFill>
                  <a:schemeClr val="bg1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Аудиовизуальный комплект для </a:t>
            </a:r>
            <a:r>
              <a:rPr lang="ru-RU" sz="2800" dirty="0" smtClean="0">
                <a:solidFill>
                  <a:schemeClr val="bg1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преподавателей</a:t>
            </a:r>
            <a:br>
              <a:rPr lang="ru-RU" sz="2800" dirty="0" smtClean="0">
                <a:solidFill>
                  <a:schemeClr val="bg1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2800" dirty="0" smtClean="0">
                <a:solidFill>
                  <a:schemeClr val="bg1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3600" dirty="0">
                <a:solidFill>
                  <a:srgbClr val="CC3300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«Основ православной культуры» </a:t>
            </a:r>
            <a:r>
              <a:rPr lang="ru-RU" sz="3600" dirty="0" smtClean="0">
                <a:solidFill>
                  <a:srgbClr val="CC3300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ru-RU" sz="3600" dirty="0" smtClean="0">
                <a:solidFill>
                  <a:srgbClr val="CC3300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2800" dirty="0" smtClean="0">
                <a:solidFill>
                  <a:schemeClr val="bg1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на </a:t>
            </a:r>
            <a:r>
              <a:rPr lang="ru-RU" sz="2800" dirty="0">
                <a:solidFill>
                  <a:schemeClr val="bg1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основе методологических принципов и основополагающей правды в проповедях </a:t>
            </a:r>
            <a:r>
              <a:rPr lang="ru-RU" sz="2800" dirty="0" smtClean="0">
                <a:solidFill>
                  <a:schemeClr val="bg1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ru-RU" sz="2800" dirty="0" smtClean="0">
                <a:solidFill>
                  <a:schemeClr val="bg1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2800" dirty="0" smtClean="0">
                <a:solidFill>
                  <a:schemeClr val="bg1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Его </a:t>
            </a:r>
            <a:r>
              <a:rPr lang="ru-RU" sz="2800" dirty="0">
                <a:solidFill>
                  <a:schemeClr val="bg1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Святейшества Святейшего Патриарха Московского </a:t>
            </a:r>
            <a:r>
              <a:rPr lang="ru-RU" sz="2800" dirty="0" smtClean="0">
                <a:solidFill>
                  <a:schemeClr val="bg1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и  Всея </a:t>
            </a:r>
            <a:r>
              <a:rPr lang="ru-RU" sz="2800" dirty="0">
                <a:solidFill>
                  <a:schemeClr val="bg1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Руси </a:t>
            </a:r>
            <a:r>
              <a:rPr lang="ru-RU" sz="2800" dirty="0" smtClean="0">
                <a:solidFill>
                  <a:schemeClr val="bg1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ru-RU" sz="2800" dirty="0" smtClean="0">
                <a:solidFill>
                  <a:schemeClr val="bg1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4000" dirty="0" smtClean="0">
                <a:solidFill>
                  <a:srgbClr val="CC3300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КИРИЛЛА</a:t>
            </a:r>
            <a:r>
              <a:rPr lang="ru-RU" sz="2800" dirty="0" smtClean="0">
                <a:solidFill>
                  <a:srgbClr val="CC3300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2800" dirty="0" smtClean="0">
                <a:solidFill>
                  <a:schemeClr val="bg1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ru-RU" sz="2800" dirty="0" smtClean="0">
                <a:solidFill>
                  <a:schemeClr val="bg1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2800" dirty="0" smtClean="0">
                <a:solidFill>
                  <a:schemeClr val="bg1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 </a:t>
            </a:r>
            <a:r>
              <a:rPr lang="ru-RU" sz="2800" dirty="0">
                <a:solidFill>
                  <a:schemeClr val="bg1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годы служения на Смоленщине</a:t>
            </a:r>
            <a:br>
              <a:rPr lang="ru-RU" sz="2800" dirty="0">
                <a:solidFill>
                  <a:schemeClr val="bg1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endParaRPr lang="ru-RU" sz="28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10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424936" cy="1368152"/>
          </a:xfrm>
        </p:spPr>
        <p:txBody>
          <a:bodyPr/>
          <a:lstStyle/>
          <a:p>
            <a:pPr algn="ctr"/>
            <a:r>
              <a:rPr lang="ru-RU" sz="2400" dirty="0">
                <a:solidFill>
                  <a:schemeClr val="bg1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Смоленская региональная общественная организация "Телевизионная компания  спецпроектов  "ПРОСВЕЩЕНИЕ"</a:t>
            </a:r>
            <a:br>
              <a:rPr lang="ru-RU" sz="2400" dirty="0">
                <a:solidFill>
                  <a:schemeClr val="bg1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2400" dirty="0" smtClean="0">
                <a:solidFill>
                  <a:schemeClr val="bg1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ru-RU" sz="2400" dirty="0" smtClean="0">
                <a:solidFill>
                  <a:schemeClr val="bg1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2400" dirty="0" smtClean="0">
                <a:solidFill>
                  <a:schemeClr val="bg1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ru-RU" sz="2400" dirty="0" smtClean="0">
                <a:solidFill>
                  <a:schemeClr val="bg1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2400" dirty="0" smtClean="0">
                <a:solidFill>
                  <a:schemeClr val="bg1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ru-RU" sz="2400" dirty="0" smtClean="0">
                <a:solidFill>
                  <a:schemeClr val="bg1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2400" dirty="0" smtClean="0">
                <a:solidFill>
                  <a:schemeClr val="bg1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ru-RU" sz="2400" dirty="0" smtClean="0">
                <a:solidFill>
                  <a:schemeClr val="bg1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2400" dirty="0">
                <a:solidFill>
                  <a:schemeClr val="bg1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ru-RU" sz="2400" dirty="0">
                <a:solidFill>
                  <a:schemeClr val="bg1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2400" dirty="0" smtClean="0">
                <a:solidFill>
                  <a:schemeClr val="bg1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ru-RU" sz="2400" dirty="0" smtClean="0">
                <a:solidFill>
                  <a:schemeClr val="bg1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2400" dirty="0">
                <a:solidFill>
                  <a:schemeClr val="bg1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ru-RU" sz="2400" dirty="0">
                <a:solidFill>
                  <a:schemeClr val="bg1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2400" dirty="0" smtClean="0">
                <a:solidFill>
                  <a:schemeClr val="bg1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ru-RU" sz="2400" dirty="0" smtClean="0">
                <a:solidFill>
                  <a:schemeClr val="bg1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2400" dirty="0">
                <a:solidFill>
                  <a:schemeClr val="bg1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ru-RU" sz="2400" dirty="0">
                <a:solidFill>
                  <a:schemeClr val="bg1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2400" dirty="0">
                <a:solidFill>
                  <a:schemeClr val="bg1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ru-RU" sz="2400" dirty="0">
                <a:solidFill>
                  <a:schemeClr val="bg1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2400" dirty="0" smtClean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  <a:r>
              <a:rPr lang="ru-RU" sz="24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ru-RU" sz="24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endParaRPr lang="ru-RU" sz="24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699792" y="5805264"/>
            <a:ext cx="6264696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400" b="1" u="sng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География проекта   </a:t>
            </a:r>
            <a:endParaRPr lang="ru-RU" sz="2400" b="1" u="sng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ru-RU" sz="2400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для  </a:t>
            </a:r>
            <a:r>
              <a:rPr lang="ru-RU" sz="2400" b="1" u="sng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Смоленской области  и </a:t>
            </a:r>
            <a:r>
              <a:rPr lang="ru-RU" sz="2400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г</a:t>
            </a:r>
            <a:r>
              <a:rPr lang="ru-RU" sz="2400" b="1" u="sng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 Смоленска</a:t>
            </a:r>
            <a:endParaRPr lang="ru-RU" sz="2400" b="1" u="sng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1560" y="2924944"/>
            <a:ext cx="4608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C33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Сроки реализации </a:t>
            </a:r>
            <a:br>
              <a:rPr lang="ru-RU" sz="2400" b="1" dirty="0">
                <a:solidFill>
                  <a:srgbClr val="CC33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2400" b="1" dirty="0">
                <a:solidFill>
                  <a:srgbClr val="CC33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 11.05.2015 по  30.07.2015 г.</a:t>
            </a:r>
            <a:br>
              <a:rPr lang="ru-RU" sz="2400" b="1" dirty="0">
                <a:solidFill>
                  <a:srgbClr val="CC33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endParaRPr lang="ru-RU" sz="2400" b="1" dirty="0">
              <a:solidFill>
                <a:srgbClr val="CC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47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15616" y="1700808"/>
            <a:ext cx="6696744" cy="4824536"/>
          </a:xfrm>
        </p:spPr>
        <p:txBody>
          <a:bodyPr>
            <a:normAutofit/>
          </a:bodyPr>
          <a:lstStyle/>
          <a:p>
            <a:r>
              <a:rPr lang="ru-RU" dirty="0"/>
              <a:t>1.Отсутствие полноценного и  методически подготовленного  аудиовизуального материала для подготовки  и проведения  уроков  предмета «Основы православной культуры». </a:t>
            </a:r>
          </a:p>
          <a:p>
            <a:r>
              <a:rPr lang="ru-RU" dirty="0"/>
              <a:t>2.Уникальная архивная видеотека </a:t>
            </a:r>
            <a:r>
              <a:rPr lang="ru-RU" dirty="0" smtClean="0"/>
              <a:t>телевизионной организации (вехи </a:t>
            </a:r>
            <a:r>
              <a:rPr lang="ru-RU" dirty="0"/>
              <a:t>архипастырского служения Патриарха Кирилла на Смоленской земле).</a:t>
            </a:r>
          </a:p>
          <a:p>
            <a:r>
              <a:rPr lang="ru-RU" dirty="0"/>
              <a:t>3.Требование современных инновационных аудиовизуальных методов преподавания.</a:t>
            </a:r>
          </a:p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899592" y="548680"/>
            <a:ext cx="7272808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Созданию</a:t>
            </a: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проекта   способствовали следующие факторы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0566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885384" cy="5865832"/>
          </a:xfrm>
        </p:spPr>
        <p:txBody>
          <a:bodyPr>
            <a:normAutofit lnSpcReduction="10000"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Целевая группа проекта</a:t>
            </a:r>
            <a:r>
              <a:rPr lang="ru-RU" b="1" dirty="0"/>
              <a:t>   </a:t>
            </a:r>
            <a:r>
              <a:rPr lang="ru-RU" dirty="0"/>
              <a:t> для  401 школы   Смоленской области из которых 382 являются муниципальными общеобразовательными школами.</a:t>
            </a:r>
          </a:p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Цель</a:t>
            </a:r>
            <a:r>
              <a:rPr lang="ru-RU" dirty="0"/>
              <a:t>  1.Совершенствование методов преподавания "Основ православной культуры" через инновационные аудиовизуальные средства. </a:t>
            </a:r>
            <a:endParaRPr lang="ru-RU" dirty="0" smtClean="0"/>
          </a:p>
          <a:p>
            <a:r>
              <a:rPr lang="ru-RU" dirty="0" smtClean="0"/>
              <a:t>2.Создание </a:t>
            </a:r>
            <a:r>
              <a:rPr lang="ru-RU" dirty="0"/>
              <a:t>базы распространения аудиовизуальной продукции для преподавания "Основ православной культуры" )оснащение школ методическим аудиовизуальным комплектом видеоматериалов для преподавания предмета «Основы православной культуры» на основе методологических принципов и основополагающей правды в проповедях Его Святейшества Святейшего Патриарха Московского и Всея Руси КИРИЛЛА.)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726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260648"/>
            <a:ext cx="8208912" cy="2952328"/>
          </a:xfrm>
        </p:spPr>
        <p:txBody>
          <a:bodyPr/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Задачи проекта </a:t>
            </a: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ru-RU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1.Совершенствование методов преподавания "Основ православной культуры" через инновационные аудиовизуальные средства. </a:t>
            </a:r>
            <a:endParaRPr lang="ru-RU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ru-RU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2.Создание </a:t>
            </a:r>
            <a:r>
              <a:rPr lang="ru-RU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базы распространения аудиовизуальной продукции для преподавания "Основ православной </a:t>
            </a:r>
            <a:r>
              <a:rPr lang="ru-RU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культуры".</a:t>
            </a:r>
            <a:endParaRPr lang="ru-RU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ru-RU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7" y="2924944"/>
            <a:ext cx="3600400" cy="35283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924943"/>
            <a:ext cx="4320480" cy="352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1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7605464" cy="3057520"/>
          </a:xfrm>
        </p:spPr>
        <p:txBody>
          <a:bodyPr/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Х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од выполнения проекта</a:t>
            </a:r>
          </a:p>
          <a:p>
            <a:r>
              <a:rPr lang="ru-RU" dirty="0" smtClean="0"/>
              <a:t>1.Создание </a:t>
            </a:r>
            <a:r>
              <a:rPr lang="ru-RU" dirty="0"/>
              <a:t>интернет страницы презентации Аудиовизуального комплекта для преподавателей «Основ православной культуры» на основе методологических принципов и основополагающей правды в проповедях Его Святейшества Святейшего Патриарха </a:t>
            </a:r>
            <a:r>
              <a:rPr lang="ru-RU" dirty="0" smtClean="0"/>
              <a:t>Московского </a:t>
            </a:r>
            <a:r>
              <a:rPr lang="ru-RU" dirty="0"/>
              <a:t>и Всея Руси КИРИЛЛА в годы служения на Смоленщине.</a:t>
            </a:r>
          </a:p>
          <a:p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/>
          <a:stretch>
            <a:fillRect/>
          </a:stretch>
        </p:blipFill>
        <p:spPr>
          <a:xfrm>
            <a:off x="3203848" y="3944089"/>
            <a:ext cx="2664296" cy="237159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933055"/>
            <a:ext cx="2448272" cy="2371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4" descr="http://storage-182491-1.cs.clodoserver.ru/upload-4e7de8efd9039d8f0324ce7026f0a383/iblock/859/8596adb9c3075dd8038da4b685b26321/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68" y="3933055"/>
            <a:ext cx="2548007" cy="2382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511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731520"/>
            <a:ext cx="7920880" cy="5721816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Ход выполнения проекта</a:t>
            </a:r>
          </a:p>
          <a:p>
            <a:pPr algn="just"/>
            <a:r>
              <a:rPr lang="ru-RU" dirty="0" smtClean="0"/>
              <a:t>2.Создание методического аудиовизуального комплекта </a:t>
            </a:r>
            <a:r>
              <a:rPr lang="ru-RU" dirty="0"/>
              <a:t>видеоматериалов для преподавания предмета «Основы православной культуры» на основе методологических принципов и основополагающей правды в проповедях Его Святейшества Святейшего Патриарха Московского и Всея Руси КИРИЛЛА</a:t>
            </a:r>
            <a:r>
              <a:rPr lang="ru-RU" dirty="0" smtClean="0"/>
              <a:t>.</a:t>
            </a:r>
          </a:p>
          <a:p>
            <a:pPr algn="just"/>
            <a:endParaRPr lang="ru-RU" dirty="0"/>
          </a:p>
          <a:p>
            <a:pPr algn="just"/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Аудиовизуальный комплект, не имеющий пока налогов в России, включает в себя 10 видео-циклов: «Начало пути» (вехи архипастырского служения Патриарха Кирилла на Смоленской земле), «Нравственность в обществе», «Духовность», «Милосердие», «Патриотизм, Любовь и уважение Отечества», «Основные ценности», «Роль Церкви», «Роль государства», «Семья», «Детские проповеди», общей продолжительностью 150 минут. </a:t>
            </a:r>
          </a:p>
          <a:p>
            <a:pPr algn="just"/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679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395" y="222739"/>
            <a:ext cx="2093086" cy="2160241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481" y="223273"/>
            <a:ext cx="2165984" cy="21602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231" y="222740"/>
            <a:ext cx="2227401" cy="21602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420888"/>
            <a:ext cx="1977348" cy="208823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024" y="2420888"/>
            <a:ext cx="2170831" cy="208823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855" y="2420888"/>
            <a:ext cx="2227401" cy="208823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7" y="2382980"/>
            <a:ext cx="2088231" cy="208184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772" y="4434763"/>
            <a:ext cx="2160240" cy="208184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138" y="4560213"/>
            <a:ext cx="1951484" cy="208184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247" y="4509120"/>
            <a:ext cx="2308743" cy="200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82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198</TotalTime>
  <Words>672</Words>
  <Application>Microsoft Office PowerPoint</Application>
  <PresentationFormat>Экран (4:3)</PresentationFormat>
  <Paragraphs>32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Воздушный поток</vt:lpstr>
      <vt:lpstr>Презентация PowerPoint</vt:lpstr>
      <vt:lpstr>Аудиовизуальный комплект для преподавателей  «Основ православной культуры»  на основе методологических принципов и основополагающей правды в проповедях  Его Святейшества Святейшего Патриарха Московского  и  Всея Руси  КИРИЛЛА  в годы служения на Смоленщине </vt:lpstr>
      <vt:lpstr>Смоленская региональная общественная организация "Телевизионная компания  спецпроектов  "ПРОСВЕЩЕНИЕ"           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Krokoz™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Виталик Крупин</dc:creator>
  <cp:lastModifiedBy>Алёнка</cp:lastModifiedBy>
  <cp:revision>30</cp:revision>
  <dcterms:created xsi:type="dcterms:W3CDTF">2016-08-05T16:37:50Z</dcterms:created>
  <dcterms:modified xsi:type="dcterms:W3CDTF">2016-09-30T13:43:19Z</dcterms:modified>
</cp:coreProperties>
</file>