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4" r:id="rId4"/>
    <p:sldId id="261" r:id="rId5"/>
    <p:sldId id="259" r:id="rId6"/>
    <p:sldId id="260" r:id="rId7"/>
    <p:sldId id="266" r:id="rId8"/>
    <p:sldId id="265" r:id="rId9"/>
    <p:sldId id="264" r:id="rId10"/>
    <p:sldId id="268" r:id="rId11"/>
    <p:sldId id="267" r:id="rId12"/>
    <p:sldId id="276" r:id="rId13"/>
    <p:sldId id="282" r:id="rId14"/>
    <p:sldId id="28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8409C-2151-47FB-BFC8-F610D307CDED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5E5F34-8BEF-4AE9-BA98-363BF1FCA96F}">
      <dgm:prSet phldrT="[Текст]"/>
      <dgm:spPr/>
      <dgm:t>
        <a:bodyPr/>
        <a:lstStyle/>
        <a:p>
          <a:r>
            <a:rPr lang="ru-RU" dirty="0"/>
            <a:t>Делайте добрые дела, хоть даже самые маленькие, и вы заметите, как мир становится лучше.</a:t>
          </a:r>
        </a:p>
      </dgm:t>
    </dgm:pt>
    <dgm:pt modelId="{9DB2E5B8-5ED8-4DC8-B759-65C1D6E43314}" type="parTrans" cxnId="{3637FFF6-B2E9-4EEA-B9DC-CFCD6783F807}">
      <dgm:prSet/>
      <dgm:spPr/>
      <dgm:t>
        <a:bodyPr/>
        <a:lstStyle/>
        <a:p>
          <a:endParaRPr lang="ru-RU"/>
        </a:p>
      </dgm:t>
    </dgm:pt>
    <dgm:pt modelId="{FF9F98A1-198E-4A41-B3D7-76C9E5B6FC82}" type="sibTrans" cxnId="{3637FFF6-B2E9-4EEA-B9DC-CFCD6783F807}">
      <dgm:prSet/>
      <dgm:spPr/>
      <dgm:t>
        <a:bodyPr/>
        <a:lstStyle/>
        <a:p>
          <a:endParaRPr lang="ru-RU"/>
        </a:p>
      </dgm:t>
    </dgm:pt>
    <dgm:pt modelId="{491DEDB1-9F4F-4F0B-8A98-46C293DD5234}">
      <dgm:prSet phldrT="[Текст]"/>
      <dgm:spPr/>
      <dgm:t>
        <a:bodyPr/>
        <a:lstStyle/>
        <a:p>
          <a:r>
            <a:rPr lang="ru-RU" dirty="0"/>
            <a:t>Доброта – это то, что может увидеть слепой и услышать глухой</a:t>
          </a:r>
        </a:p>
      </dgm:t>
    </dgm:pt>
    <dgm:pt modelId="{EFF159E1-EB6F-40D1-A692-095F51E2874B}" type="parTrans" cxnId="{7747D468-5F4F-478C-94C1-45FD1CA26D37}">
      <dgm:prSet/>
      <dgm:spPr/>
      <dgm:t>
        <a:bodyPr/>
        <a:lstStyle/>
        <a:p>
          <a:endParaRPr lang="ru-RU"/>
        </a:p>
      </dgm:t>
    </dgm:pt>
    <dgm:pt modelId="{1003EB18-3D45-4745-9ED9-1FB03472E35A}" type="sibTrans" cxnId="{7747D468-5F4F-478C-94C1-45FD1CA26D37}">
      <dgm:prSet/>
      <dgm:spPr/>
      <dgm:t>
        <a:bodyPr/>
        <a:lstStyle/>
        <a:p>
          <a:endParaRPr lang="ru-RU"/>
        </a:p>
      </dgm:t>
    </dgm:pt>
    <dgm:pt modelId="{F4EE0682-AED3-46EB-819D-90386B0C652C}">
      <dgm:prSet phldrT="[Текст]" custT="1"/>
      <dgm:spPr/>
      <dgm:t>
        <a:bodyPr/>
        <a:lstStyle/>
        <a:p>
          <a:r>
            <a:rPr lang="ru-RU" sz="2000" dirty="0"/>
            <a:t>Если ты за добро благодарности ждёшь,</a:t>
          </a:r>
        </a:p>
        <a:p>
          <a:r>
            <a:rPr lang="ru-RU" sz="2000" dirty="0"/>
            <a:t>Ты не даришь добро, ты его продаёшь</a:t>
          </a:r>
        </a:p>
      </dgm:t>
    </dgm:pt>
    <dgm:pt modelId="{8CB43CC4-1F18-4E77-B09F-F8C6C721E3BC}" type="parTrans" cxnId="{8B2757EA-3456-44CC-AF9D-BD4FE28F263C}">
      <dgm:prSet/>
      <dgm:spPr/>
      <dgm:t>
        <a:bodyPr/>
        <a:lstStyle/>
        <a:p>
          <a:endParaRPr lang="ru-RU"/>
        </a:p>
      </dgm:t>
    </dgm:pt>
    <dgm:pt modelId="{F9E37FFF-BDB9-4066-A6DC-558AB410CB41}" type="sibTrans" cxnId="{8B2757EA-3456-44CC-AF9D-BD4FE28F263C}">
      <dgm:prSet/>
      <dgm:spPr/>
      <dgm:t>
        <a:bodyPr/>
        <a:lstStyle/>
        <a:p>
          <a:endParaRPr lang="ru-RU"/>
        </a:p>
      </dgm:t>
    </dgm:pt>
    <dgm:pt modelId="{B6E70A54-245A-4B15-9C6F-9E5C413A1949}">
      <dgm:prSet custT="1"/>
      <dgm:spPr/>
      <dgm:t>
        <a:bodyPr/>
        <a:lstStyle/>
        <a:p>
          <a:r>
            <a:rPr lang="ru-RU" sz="2400" b="0" i="1" dirty="0">
              <a:solidFill>
                <a:schemeClr val="bg1"/>
              </a:solidFill>
              <a:latin typeface="+mn-lt"/>
              <a:cs typeface="Times New Roman" pitchFamily="18" charset="0"/>
            </a:rPr>
            <a:t>Чем    человек умнее и добрее,   тем больше   он замечает добра</a:t>
          </a:r>
          <a:br>
            <a:rPr lang="ru-RU" sz="2400" b="0" i="1" dirty="0">
              <a:solidFill>
                <a:srgbClr val="FFFF00"/>
              </a:solidFill>
              <a:latin typeface="+mn-lt"/>
              <a:cs typeface="Times New Roman" pitchFamily="18" charset="0"/>
            </a:rPr>
          </a:br>
          <a:r>
            <a:rPr lang="ru-RU" sz="2400" b="0" dirty="0">
              <a:solidFill>
                <a:schemeClr val="bg1"/>
              </a:solidFill>
              <a:latin typeface="+mn-lt"/>
              <a:cs typeface="Times New Roman" pitchFamily="18" charset="0"/>
            </a:rPr>
            <a:t>Б.Паскаль</a:t>
          </a:r>
          <a:endParaRPr lang="ru-RU" sz="2400" b="0" dirty="0">
            <a:latin typeface="+mn-lt"/>
          </a:endParaRPr>
        </a:p>
      </dgm:t>
    </dgm:pt>
    <dgm:pt modelId="{DA7739CC-AF52-4E37-ACFB-0FC5E1508488}" type="parTrans" cxnId="{F871A2FE-7F6F-40BD-BF2E-17F86A45B695}">
      <dgm:prSet/>
      <dgm:spPr/>
      <dgm:t>
        <a:bodyPr/>
        <a:lstStyle/>
        <a:p>
          <a:endParaRPr lang="ru-RU"/>
        </a:p>
      </dgm:t>
    </dgm:pt>
    <dgm:pt modelId="{CA6F9005-30AC-4846-ACE5-D9E417195130}" type="sibTrans" cxnId="{F871A2FE-7F6F-40BD-BF2E-17F86A45B695}">
      <dgm:prSet/>
      <dgm:spPr/>
      <dgm:t>
        <a:bodyPr/>
        <a:lstStyle/>
        <a:p>
          <a:endParaRPr lang="ru-RU"/>
        </a:p>
      </dgm:t>
    </dgm:pt>
    <dgm:pt modelId="{4B3C7181-94A9-49F1-9ADB-FE268CFD4489}" type="pres">
      <dgm:prSet presAssocID="{3638409C-2151-47FB-BFC8-F610D307CDED}" presName="cycle" presStyleCnt="0">
        <dgm:presLayoutVars>
          <dgm:dir/>
          <dgm:resizeHandles val="exact"/>
        </dgm:presLayoutVars>
      </dgm:prSet>
      <dgm:spPr/>
    </dgm:pt>
    <dgm:pt modelId="{51338CFC-49A6-48EA-8B79-0355541C450C}" type="pres">
      <dgm:prSet presAssocID="{B6E70A54-245A-4B15-9C6F-9E5C413A1949}" presName="node" presStyleLbl="node1" presStyleIdx="0" presStyleCnt="4" custScaleX="333774" custRadScaleRad="137724" custRadScaleInc="149221">
        <dgm:presLayoutVars>
          <dgm:bulletEnabled val="1"/>
        </dgm:presLayoutVars>
      </dgm:prSet>
      <dgm:spPr/>
    </dgm:pt>
    <dgm:pt modelId="{A0E455E2-06C6-4C5E-9BDF-C9DDF7F61A8F}" type="pres">
      <dgm:prSet presAssocID="{B6E70A54-245A-4B15-9C6F-9E5C413A1949}" presName="spNode" presStyleCnt="0"/>
      <dgm:spPr/>
    </dgm:pt>
    <dgm:pt modelId="{88C56897-E2DD-4609-99BC-ECA87BFE2F51}" type="pres">
      <dgm:prSet presAssocID="{CA6F9005-30AC-4846-ACE5-D9E417195130}" presName="sibTrans" presStyleLbl="sibTrans1D1" presStyleIdx="0" presStyleCnt="4"/>
      <dgm:spPr/>
    </dgm:pt>
    <dgm:pt modelId="{608D2C92-24DC-410C-8F13-2760A067F0FC}" type="pres">
      <dgm:prSet presAssocID="{745E5F34-8BEF-4AE9-BA98-363BF1FCA96F}" presName="node" presStyleLbl="node1" presStyleIdx="1" presStyleCnt="4" custScaleX="383924" custRadScaleRad="68476" custRadScaleInc="122911">
        <dgm:presLayoutVars>
          <dgm:bulletEnabled val="1"/>
        </dgm:presLayoutVars>
      </dgm:prSet>
      <dgm:spPr/>
    </dgm:pt>
    <dgm:pt modelId="{2C464864-1929-424E-83C8-9D8E1EFF06B9}" type="pres">
      <dgm:prSet presAssocID="{745E5F34-8BEF-4AE9-BA98-363BF1FCA96F}" presName="spNode" presStyleCnt="0"/>
      <dgm:spPr/>
    </dgm:pt>
    <dgm:pt modelId="{AF2181F2-0BC0-4650-AF70-F5FDF9B1F699}" type="pres">
      <dgm:prSet presAssocID="{FF9F98A1-198E-4A41-B3D7-76C9E5B6FC82}" presName="sibTrans" presStyleLbl="sibTrans1D1" presStyleIdx="1" presStyleCnt="4"/>
      <dgm:spPr/>
    </dgm:pt>
    <dgm:pt modelId="{B18AC10C-8307-4A66-905E-590E80DEDCD7}" type="pres">
      <dgm:prSet presAssocID="{491DEDB1-9F4F-4F0B-8A98-46C293DD5234}" presName="node" presStyleLbl="node1" presStyleIdx="2" presStyleCnt="4" custScaleX="349289" custRadScaleRad="120986" custRadScaleInc="102275">
        <dgm:presLayoutVars>
          <dgm:bulletEnabled val="1"/>
        </dgm:presLayoutVars>
      </dgm:prSet>
      <dgm:spPr/>
    </dgm:pt>
    <dgm:pt modelId="{48344408-C988-417F-B21F-3D7C3ADE13A3}" type="pres">
      <dgm:prSet presAssocID="{491DEDB1-9F4F-4F0B-8A98-46C293DD5234}" presName="spNode" presStyleCnt="0"/>
      <dgm:spPr/>
    </dgm:pt>
    <dgm:pt modelId="{04530A52-C22D-43CA-86AE-052126CE0339}" type="pres">
      <dgm:prSet presAssocID="{1003EB18-3D45-4745-9ED9-1FB03472E35A}" presName="sibTrans" presStyleLbl="sibTrans1D1" presStyleIdx="2" presStyleCnt="4"/>
      <dgm:spPr/>
    </dgm:pt>
    <dgm:pt modelId="{AEC92D35-6C35-4958-B1DB-0BAB404D6301}" type="pres">
      <dgm:prSet presAssocID="{F4EE0682-AED3-46EB-819D-90386B0C652C}" presName="node" presStyleLbl="node1" presStyleIdx="3" presStyleCnt="4" custScaleX="320612" custScaleY="116147" custRadScaleRad="58625" custRadScaleInc="92561">
        <dgm:presLayoutVars>
          <dgm:bulletEnabled val="1"/>
        </dgm:presLayoutVars>
      </dgm:prSet>
      <dgm:spPr/>
    </dgm:pt>
    <dgm:pt modelId="{9458CE0A-2736-49F2-8184-E5D703490CC8}" type="pres">
      <dgm:prSet presAssocID="{F4EE0682-AED3-46EB-819D-90386B0C652C}" presName="spNode" presStyleCnt="0"/>
      <dgm:spPr/>
    </dgm:pt>
    <dgm:pt modelId="{2A7A2DFD-42EB-46E5-9FA5-AFCB3DA3190A}" type="pres">
      <dgm:prSet presAssocID="{F9E37FFF-BDB9-4066-A6DC-558AB410CB41}" presName="sibTrans" presStyleLbl="sibTrans1D1" presStyleIdx="3" presStyleCnt="4"/>
      <dgm:spPr/>
    </dgm:pt>
  </dgm:ptLst>
  <dgm:cxnLst>
    <dgm:cxn modelId="{1627EA13-0517-4F3D-AC29-D0B8A3D83F83}" type="presOf" srcId="{F4EE0682-AED3-46EB-819D-90386B0C652C}" destId="{AEC92D35-6C35-4958-B1DB-0BAB404D6301}" srcOrd="0" destOrd="0" presId="urn:microsoft.com/office/officeart/2005/8/layout/cycle6"/>
    <dgm:cxn modelId="{C75F2425-07CB-4B90-923A-41323AC23FB1}" type="presOf" srcId="{FF9F98A1-198E-4A41-B3D7-76C9E5B6FC82}" destId="{AF2181F2-0BC0-4650-AF70-F5FDF9B1F699}" srcOrd="0" destOrd="0" presId="urn:microsoft.com/office/officeart/2005/8/layout/cycle6"/>
    <dgm:cxn modelId="{37C46B46-B773-404D-87F8-0608A57B69AD}" type="presOf" srcId="{3638409C-2151-47FB-BFC8-F610D307CDED}" destId="{4B3C7181-94A9-49F1-9ADB-FE268CFD4489}" srcOrd="0" destOrd="0" presId="urn:microsoft.com/office/officeart/2005/8/layout/cycle6"/>
    <dgm:cxn modelId="{7747D468-5F4F-478C-94C1-45FD1CA26D37}" srcId="{3638409C-2151-47FB-BFC8-F610D307CDED}" destId="{491DEDB1-9F4F-4F0B-8A98-46C293DD5234}" srcOrd="2" destOrd="0" parTransId="{EFF159E1-EB6F-40D1-A692-095F51E2874B}" sibTransId="{1003EB18-3D45-4745-9ED9-1FB03472E35A}"/>
    <dgm:cxn modelId="{2CD3084C-931A-4313-BC26-F39D4984515A}" type="presOf" srcId="{491DEDB1-9F4F-4F0B-8A98-46C293DD5234}" destId="{B18AC10C-8307-4A66-905E-590E80DEDCD7}" srcOrd="0" destOrd="0" presId="urn:microsoft.com/office/officeart/2005/8/layout/cycle6"/>
    <dgm:cxn modelId="{C47E3B52-3E15-43AC-9FBE-2F06940FFE83}" type="presOf" srcId="{1003EB18-3D45-4745-9ED9-1FB03472E35A}" destId="{04530A52-C22D-43CA-86AE-052126CE0339}" srcOrd="0" destOrd="0" presId="urn:microsoft.com/office/officeart/2005/8/layout/cycle6"/>
    <dgm:cxn modelId="{95D46792-5215-44D4-80FB-125C97E8C150}" type="presOf" srcId="{CA6F9005-30AC-4846-ACE5-D9E417195130}" destId="{88C56897-E2DD-4609-99BC-ECA87BFE2F51}" srcOrd="0" destOrd="0" presId="urn:microsoft.com/office/officeart/2005/8/layout/cycle6"/>
    <dgm:cxn modelId="{0076FA9C-C35C-4014-9D0F-E0CA4C7AF291}" type="presOf" srcId="{F9E37FFF-BDB9-4066-A6DC-558AB410CB41}" destId="{2A7A2DFD-42EB-46E5-9FA5-AFCB3DA3190A}" srcOrd="0" destOrd="0" presId="urn:microsoft.com/office/officeart/2005/8/layout/cycle6"/>
    <dgm:cxn modelId="{5A4FD1A6-92A2-4133-AF61-D07EEFA35EFB}" type="presOf" srcId="{B6E70A54-245A-4B15-9C6F-9E5C413A1949}" destId="{51338CFC-49A6-48EA-8B79-0355541C450C}" srcOrd="0" destOrd="0" presId="urn:microsoft.com/office/officeart/2005/8/layout/cycle6"/>
    <dgm:cxn modelId="{89DF2ACE-A520-4FF2-9D91-E28A8EF8C4CD}" type="presOf" srcId="{745E5F34-8BEF-4AE9-BA98-363BF1FCA96F}" destId="{608D2C92-24DC-410C-8F13-2760A067F0FC}" srcOrd="0" destOrd="0" presId="urn:microsoft.com/office/officeart/2005/8/layout/cycle6"/>
    <dgm:cxn modelId="{8B2757EA-3456-44CC-AF9D-BD4FE28F263C}" srcId="{3638409C-2151-47FB-BFC8-F610D307CDED}" destId="{F4EE0682-AED3-46EB-819D-90386B0C652C}" srcOrd="3" destOrd="0" parTransId="{8CB43CC4-1F18-4E77-B09F-F8C6C721E3BC}" sibTransId="{F9E37FFF-BDB9-4066-A6DC-558AB410CB41}"/>
    <dgm:cxn modelId="{3637FFF6-B2E9-4EEA-B9DC-CFCD6783F807}" srcId="{3638409C-2151-47FB-BFC8-F610D307CDED}" destId="{745E5F34-8BEF-4AE9-BA98-363BF1FCA96F}" srcOrd="1" destOrd="0" parTransId="{9DB2E5B8-5ED8-4DC8-B759-65C1D6E43314}" sibTransId="{FF9F98A1-198E-4A41-B3D7-76C9E5B6FC82}"/>
    <dgm:cxn modelId="{F871A2FE-7F6F-40BD-BF2E-17F86A45B695}" srcId="{3638409C-2151-47FB-BFC8-F610D307CDED}" destId="{B6E70A54-245A-4B15-9C6F-9E5C413A1949}" srcOrd="0" destOrd="0" parTransId="{DA7739CC-AF52-4E37-ACFB-0FC5E1508488}" sibTransId="{CA6F9005-30AC-4846-ACE5-D9E417195130}"/>
    <dgm:cxn modelId="{D664BC82-C18B-47B5-AF9D-7C5668FC7BF1}" type="presParOf" srcId="{4B3C7181-94A9-49F1-9ADB-FE268CFD4489}" destId="{51338CFC-49A6-48EA-8B79-0355541C450C}" srcOrd="0" destOrd="0" presId="urn:microsoft.com/office/officeart/2005/8/layout/cycle6"/>
    <dgm:cxn modelId="{BD7F421D-481E-41E6-8724-24EB724A7C34}" type="presParOf" srcId="{4B3C7181-94A9-49F1-9ADB-FE268CFD4489}" destId="{A0E455E2-06C6-4C5E-9BDF-C9DDF7F61A8F}" srcOrd="1" destOrd="0" presId="urn:microsoft.com/office/officeart/2005/8/layout/cycle6"/>
    <dgm:cxn modelId="{0901E09B-C0BB-4A04-9003-09F0B5FB475F}" type="presParOf" srcId="{4B3C7181-94A9-49F1-9ADB-FE268CFD4489}" destId="{88C56897-E2DD-4609-99BC-ECA87BFE2F51}" srcOrd="2" destOrd="0" presId="urn:microsoft.com/office/officeart/2005/8/layout/cycle6"/>
    <dgm:cxn modelId="{2DF1B4E7-F7EF-4734-939F-33E40E4F57DE}" type="presParOf" srcId="{4B3C7181-94A9-49F1-9ADB-FE268CFD4489}" destId="{608D2C92-24DC-410C-8F13-2760A067F0FC}" srcOrd="3" destOrd="0" presId="urn:microsoft.com/office/officeart/2005/8/layout/cycle6"/>
    <dgm:cxn modelId="{92A03257-2AB2-4821-85E4-C4E4EC1BD082}" type="presParOf" srcId="{4B3C7181-94A9-49F1-9ADB-FE268CFD4489}" destId="{2C464864-1929-424E-83C8-9D8E1EFF06B9}" srcOrd="4" destOrd="0" presId="urn:microsoft.com/office/officeart/2005/8/layout/cycle6"/>
    <dgm:cxn modelId="{D9FC7E69-A997-4BAD-ADF1-81B28AD3B433}" type="presParOf" srcId="{4B3C7181-94A9-49F1-9ADB-FE268CFD4489}" destId="{AF2181F2-0BC0-4650-AF70-F5FDF9B1F699}" srcOrd="5" destOrd="0" presId="urn:microsoft.com/office/officeart/2005/8/layout/cycle6"/>
    <dgm:cxn modelId="{0BA98DB1-6CF0-4BBA-AA7B-58348EC1FF06}" type="presParOf" srcId="{4B3C7181-94A9-49F1-9ADB-FE268CFD4489}" destId="{B18AC10C-8307-4A66-905E-590E80DEDCD7}" srcOrd="6" destOrd="0" presId="urn:microsoft.com/office/officeart/2005/8/layout/cycle6"/>
    <dgm:cxn modelId="{64F1A857-3D07-4B84-AC20-89DDE51AF74C}" type="presParOf" srcId="{4B3C7181-94A9-49F1-9ADB-FE268CFD4489}" destId="{48344408-C988-417F-B21F-3D7C3ADE13A3}" srcOrd="7" destOrd="0" presId="urn:microsoft.com/office/officeart/2005/8/layout/cycle6"/>
    <dgm:cxn modelId="{65C4EB97-4BB2-4264-B59E-7616DC417929}" type="presParOf" srcId="{4B3C7181-94A9-49F1-9ADB-FE268CFD4489}" destId="{04530A52-C22D-43CA-86AE-052126CE0339}" srcOrd="8" destOrd="0" presId="urn:microsoft.com/office/officeart/2005/8/layout/cycle6"/>
    <dgm:cxn modelId="{11D3F09C-06F4-499B-B3DD-DBEC9CAA580C}" type="presParOf" srcId="{4B3C7181-94A9-49F1-9ADB-FE268CFD4489}" destId="{AEC92D35-6C35-4958-B1DB-0BAB404D6301}" srcOrd="9" destOrd="0" presId="urn:microsoft.com/office/officeart/2005/8/layout/cycle6"/>
    <dgm:cxn modelId="{27EDA0C9-F23E-4650-9298-3D979ADF7806}" type="presParOf" srcId="{4B3C7181-94A9-49F1-9ADB-FE268CFD4489}" destId="{9458CE0A-2736-49F2-8184-E5D703490CC8}" srcOrd="10" destOrd="0" presId="urn:microsoft.com/office/officeart/2005/8/layout/cycle6"/>
    <dgm:cxn modelId="{BF770A28-4978-470A-9315-6234C046D5DB}" type="presParOf" srcId="{4B3C7181-94A9-49F1-9ADB-FE268CFD4489}" destId="{2A7A2DFD-42EB-46E5-9FA5-AFCB3DA3190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38CFC-49A6-48EA-8B79-0355541C450C}">
      <dsp:nvSpPr>
        <dsp:cNvPr id="0" name=""/>
        <dsp:cNvSpPr/>
      </dsp:nvSpPr>
      <dsp:spPr>
        <a:xfrm>
          <a:off x="2469043" y="42846"/>
          <a:ext cx="5760556" cy="11218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Чем    человек умнее и добрее,   тем больше   он замечает добра</a:t>
          </a:r>
          <a:br>
            <a:rPr lang="ru-RU" sz="2400" b="0" i="1" kern="1200" dirty="0">
              <a:solidFill>
                <a:srgbClr val="FFFF00"/>
              </a:solidFill>
              <a:latin typeface="+mn-lt"/>
              <a:cs typeface="Times New Roman" pitchFamily="18" charset="0"/>
            </a:rPr>
          </a:br>
          <a:r>
            <a:rPr lang="ru-RU" sz="2400" b="0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Б.Паскаль</a:t>
          </a:r>
          <a:endParaRPr lang="ru-RU" sz="2400" b="0" kern="1200" dirty="0">
            <a:latin typeface="+mn-lt"/>
          </a:endParaRPr>
        </a:p>
      </dsp:txBody>
      <dsp:txXfrm>
        <a:off x="2523806" y="97609"/>
        <a:ext cx="5651030" cy="1012299"/>
      </dsp:txXfrm>
    </dsp:sp>
    <dsp:sp modelId="{88C56897-E2DD-4609-99BC-ECA87BFE2F51}">
      <dsp:nvSpPr>
        <dsp:cNvPr id="0" name=""/>
        <dsp:cNvSpPr/>
      </dsp:nvSpPr>
      <dsp:spPr>
        <a:xfrm>
          <a:off x="1582753" y="-282186"/>
          <a:ext cx="3703829" cy="3703829"/>
        </a:xfrm>
        <a:custGeom>
          <a:avLst/>
          <a:gdLst/>
          <a:ahLst/>
          <a:cxnLst/>
          <a:rect l="0" t="0" r="0" b="0"/>
          <a:pathLst>
            <a:path>
              <a:moveTo>
                <a:pt x="3662160" y="1461277"/>
              </a:moveTo>
              <a:arcTo wR="1851914" hR="1851914" stAng="20869364" swAng="276412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D2C92-24DC-410C-8F13-2760A067F0FC}">
      <dsp:nvSpPr>
        <dsp:cNvPr id="0" name=""/>
        <dsp:cNvSpPr/>
      </dsp:nvSpPr>
      <dsp:spPr>
        <a:xfrm>
          <a:off x="1543031" y="2614615"/>
          <a:ext cx="6626088" cy="1121825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Делайте добрые дела, хоть даже самые маленькие, и вы заметите, как мир становится лучше.</a:t>
          </a:r>
        </a:p>
      </dsp:txBody>
      <dsp:txXfrm>
        <a:off x="1597794" y="2669378"/>
        <a:ext cx="6516562" cy="1012299"/>
      </dsp:txXfrm>
    </dsp:sp>
    <dsp:sp modelId="{AF2181F2-0BC0-4650-AF70-F5FDF9B1F699}">
      <dsp:nvSpPr>
        <dsp:cNvPr id="0" name=""/>
        <dsp:cNvSpPr/>
      </dsp:nvSpPr>
      <dsp:spPr>
        <a:xfrm>
          <a:off x="3028004" y="3462514"/>
          <a:ext cx="3703829" cy="3703829"/>
        </a:xfrm>
        <a:custGeom>
          <a:avLst/>
          <a:gdLst/>
          <a:ahLst/>
          <a:cxnLst/>
          <a:rect l="0" t="0" r="0" b="0"/>
          <a:pathLst>
            <a:path>
              <a:moveTo>
                <a:pt x="883100" y="273628"/>
              </a:moveTo>
              <a:arcTo wR="1851914" hR="1851914" stAng="14307405" swAng="103653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AC10C-8307-4A66-905E-590E80DEDCD7}">
      <dsp:nvSpPr>
        <dsp:cNvPr id="0" name=""/>
        <dsp:cNvSpPr/>
      </dsp:nvSpPr>
      <dsp:spPr>
        <a:xfrm>
          <a:off x="0" y="3707370"/>
          <a:ext cx="6028327" cy="1121825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Доброта – это то, что может увидеть слепой и услышать глухой</a:t>
          </a:r>
        </a:p>
      </dsp:txBody>
      <dsp:txXfrm>
        <a:off x="54763" y="3762133"/>
        <a:ext cx="5918801" cy="1012299"/>
      </dsp:txXfrm>
    </dsp:sp>
    <dsp:sp modelId="{04530A52-C22D-43CA-86AE-052126CE0339}">
      <dsp:nvSpPr>
        <dsp:cNvPr id="0" name=""/>
        <dsp:cNvSpPr/>
      </dsp:nvSpPr>
      <dsp:spPr>
        <a:xfrm>
          <a:off x="2855971" y="1182677"/>
          <a:ext cx="3703829" cy="3703829"/>
        </a:xfrm>
        <a:custGeom>
          <a:avLst/>
          <a:gdLst/>
          <a:ahLst/>
          <a:cxnLst/>
          <a:rect l="0" t="0" r="0" b="0"/>
          <a:pathLst>
            <a:path>
              <a:moveTo>
                <a:pt x="122387" y="2513976"/>
              </a:moveTo>
              <a:arcTo wR="1851914" hR="1851914" stAng="9543192" swAng="2125908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92D35-6C35-4958-B1DB-0BAB404D6301}">
      <dsp:nvSpPr>
        <dsp:cNvPr id="0" name=""/>
        <dsp:cNvSpPr/>
      </dsp:nvSpPr>
      <dsp:spPr>
        <a:xfrm>
          <a:off x="114272" y="1257297"/>
          <a:ext cx="5533395" cy="1302966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Если ты за добро благодарности ждёшь,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Ты не даришь добро, ты его продаёшь</a:t>
          </a:r>
        </a:p>
      </dsp:txBody>
      <dsp:txXfrm>
        <a:off x="177878" y="1320903"/>
        <a:ext cx="5406183" cy="1175754"/>
      </dsp:txXfrm>
    </dsp:sp>
    <dsp:sp modelId="{2A7A2DFD-42EB-46E5-9FA5-AFCB3DA3190A}">
      <dsp:nvSpPr>
        <dsp:cNvPr id="0" name=""/>
        <dsp:cNvSpPr/>
      </dsp:nvSpPr>
      <dsp:spPr>
        <a:xfrm>
          <a:off x="3213225" y="993904"/>
          <a:ext cx="3703829" cy="3703829"/>
        </a:xfrm>
        <a:custGeom>
          <a:avLst/>
          <a:gdLst/>
          <a:ahLst/>
          <a:cxnLst/>
          <a:rect l="0" t="0" r="0" b="0"/>
          <a:pathLst>
            <a:path>
              <a:moveTo>
                <a:pt x="901678" y="262374"/>
              </a:moveTo>
              <a:arcTo wR="1851914" hR="1851914" stAng="14347726" swAng="360690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1EF7F-8E16-46E8-A05A-652A730F5E8A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86272-D48E-48FF-9F1C-140AB6465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86272-D48E-48FF-9F1C-140AB646588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hoolrudnya1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http://kalinkawetlynka.ucoz.ru/_si/0/63922428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9416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Взаимодействие всех участников образовательных отношений в формировании нравственных ценностей, или один день из жизни школы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29264"/>
            <a:ext cx="9144000" cy="10429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i="1" dirty="0"/>
              <a:t>Зам. директора по УВР </a:t>
            </a:r>
          </a:p>
          <a:p>
            <a:r>
              <a:rPr lang="ru-RU" b="1" i="1" dirty="0" err="1"/>
              <a:t>Кухтикова</a:t>
            </a:r>
            <a:r>
              <a:rPr lang="ru-RU" b="1" i="1" dirty="0"/>
              <a:t> Г.М.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F:\фото школа\IMG_0564.JPG">
            <a:extLst>
              <a:ext uri="{FF2B5EF4-FFF2-40B4-BE49-F238E27FC236}">
                <a16:creationId xmlns:a16="http://schemas.microsoft.com/office/drawing/2014/main" id="{935894CD-5D26-4D77-8CF1-2EDE9D56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107515" cy="207167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71802" y="214290"/>
            <a:ext cx="5643602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бюджетное общеобразовательное учреждение «Средняя школа №1 города Рудня»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1" i="1" dirty="0"/>
              <a:t>Конкурс сочинений «Тропинкой сочувствия» (истории знакомства с людьми с ОВЗ)</a:t>
            </a:r>
            <a:r>
              <a:rPr lang="ru-RU" sz="2700" dirty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038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/>
              <a:t>                                   Конкурс сочинений </a:t>
            </a:r>
          </a:p>
          <a:p>
            <a:pPr>
              <a:buNone/>
            </a:pPr>
            <a:r>
              <a:rPr lang="ru-RU" sz="1800" b="1" i="1" dirty="0"/>
              <a:t>                                    «Тропинкой </a:t>
            </a:r>
          </a:p>
          <a:p>
            <a:pPr>
              <a:buNone/>
            </a:pPr>
            <a:r>
              <a:rPr lang="ru-RU" sz="1800" b="1" i="1" dirty="0"/>
              <a:t>                                              сочувствия»</a:t>
            </a:r>
          </a:p>
          <a:p>
            <a:pPr>
              <a:buNone/>
            </a:pPr>
            <a:r>
              <a:rPr lang="ru-RU" sz="1800" b="1" i="1" dirty="0"/>
              <a:t>                                Ф.И. ______________</a:t>
            </a:r>
          </a:p>
          <a:p>
            <a:pPr>
              <a:buNone/>
            </a:pPr>
            <a:r>
              <a:rPr lang="ru-RU" sz="1800" b="1" i="1" dirty="0"/>
              <a:t>                                Класс ___</a:t>
            </a:r>
          </a:p>
          <a:p>
            <a:pPr>
              <a:buNone/>
            </a:pPr>
            <a:r>
              <a:rPr lang="ru-RU" sz="1800" b="1" i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500594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dirty="0"/>
              <a:t>        «…если в городе прогуляться по парку, то складывается впечатление, что у нас самая здоровая нация. Нигде не увидишь людей на колясках и «особых» детей, играющих на детских площадках. А почему они туда не выходят? Некоторые не могут физически, а большинство чувствуют молчаливое «отягощение» у окружающих от их присутствия.</a:t>
            </a:r>
          </a:p>
          <a:p>
            <a:pPr>
              <a:buNone/>
            </a:pPr>
            <a:r>
              <a:rPr lang="ru-RU" sz="1800" dirty="0"/>
              <a:t>         К чему я это всё написала? Да просто, чтобы в следующий раз, когда мы встретим «особого» ребёнка в поликлинике или на улице, мы не отводили взгляда, а улыбнулись ему и его маме. Это так мало, но может дать им очень многое…»</a:t>
            </a:r>
          </a:p>
          <a:p>
            <a:pPr algn="r">
              <a:buNone/>
            </a:pPr>
            <a:r>
              <a:rPr lang="ru-RU" sz="1800" dirty="0"/>
              <a:t>Ерёмина Мария, ученица 6-а класса</a:t>
            </a:r>
          </a:p>
        </p:txBody>
      </p:sp>
      <p:pic>
        <p:nvPicPr>
          <p:cNvPr id="4" name="Picture 2" descr="F:\фото школа\IMG_0564.JPG">
            <a:extLst>
              <a:ext uri="{FF2B5EF4-FFF2-40B4-BE49-F238E27FC236}">
                <a16:creationId xmlns:a16="http://schemas.microsoft.com/office/drawing/2014/main" id="{935894CD-5D26-4D77-8CF1-2EDE9D56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928793" cy="1285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Рисунок 6" descr="C:\Users\User\AppData\Local\Microsoft\Windows\INetCacheContent.Word\День-благотворительности_51cd3c07a7615-p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1724025" cy="14382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/>
              <a:t>Творческие мастер-классы «Огонёк моей души»</a:t>
            </a:r>
            <a:endParaRPr lang="ru-RU" dirty="0"/>
          </a:p>
        </p:txBody>
      </p:sp>
      <p:pic>
        <p:nvPicPr>
          <p:cNvPr id="24579" name="Picture 3" descr="I:\день добра\IMG_23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500174"/>
            <a:ext cx="3786214" cy="2524143"/>
          </a:xfrm>
          <a:prstGeom prst="rect">
            <a:avLst/>
          </a:prstGeom>
          <a:noFill/>
        </p:spPr>
      </p:pic>
      <p:pic>
        <p:nvPicPr>
          <p:cNvPr id="10" name="Picture 2" descr="F:\фото школа\IMG_0564.JPG">
            <a:extLst>
              <a:ext uri="{FF2B5EF4-FFF2-40B4-BE49-F238E27FC236}">
                <a16:creationId xmlns:a16="http://schemas.microsoft.com/office/drawing/2014/main" id="{935894CD-5D26-4D77-8CF1-2EDE9D56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928793" cy="1285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1" name="Picture 2" descr="I:\день добра\IMG_233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4282" y="4121135"/>
            <a:ext cx="3857652" cy="2571768"/>
          </a:xfrm>
          <a:prstGeom prst="rect">
            <a:avLst/>
          </a:prstGeom>
          <a:noFill/>
        </p:spPr>
      </p:pic>
      <p:pic>
        <p:nvPicPr>
          <p:cNvPr id="13" name="Picture 2" descr="I:\день добра\IMG_28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286248" y="2786058"/>
            <a:ext cx="4582739" cy="305515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14810" y="1500174"/>
            <a:ext cx="4500594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с фетром, солёным тестом, джинсовой тканью. Изготовление </a:t>
            </a:r>
            <a:r>
              <a:rPr lang="ru-RU" dirty="0" err="1"/>
              <a:t>топиария</a:t>
            </a:r>
            <a:r>
              <a:rPr lang="ru-RU" dirty="0"/>
              <a:t>, бутоньерок, брелоков, подсвечников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6072206"/>
            <a:ext cx="450059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Более 60 сувениров передано в общество инвалидов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Интерактивная игра «</a:t>
            </a:r>
            <a:r>
              <a:rPr lang="ru-RU" dirty="0" err="1"/>
              <a:t>Доброслед</a:t>
            </a:r>
            <a:r>
              <a:rPr lang="ru-RU" dirty="0"/>
              <a:t>»</a:t>
            </a:r>
          </a:p>
        </p:txBody>
      </p:sp>
      <p:pic>
        <p:nvPicPr>
          <p:cNvPr id="4" name="Picture 2" descr="F:\фото школа\IMG_0564.JPG">
            <a:extLst>
              <a:ext uri="{FF2B5EF4-FFF2-40B4-BE49-F238E27FC236}">
                <a16:creationId xmlns:a16="http://schemas.microsoft.com/office/drawing/2014/main" id="{935894CD-5D26-4D77-8CF1-2EDE9D56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928793" cy="1285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1500174"/>
            <a:ext cx="4357718" cy="1643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Команды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«Добряки», «</a:t>
            </a:r>
            <a:r>
              <a:rPr lang="ru-RU" sz="2000" dirty="0" err="1">
                <a:solidFill>
                  <a:schemeClr val="tx1"/>
                </a:solidFill>
              </a:rPr>
              <a:t>Добронравы</a:t>
            </a:r>
            <a:r>
              <a:rPr lang="ru-RU" sz="2000" dirty="0">
                <a:solidFill>
                  <a:schemeClr val="tx1"/>
                </a:solidFill>
              </a:rPr>
              <a:t>», «</a:t>
            </a:r>
            <a:r>
              <a:rPr lang="ru-RU" sz="2000" dirty="0" err="1">
                <a:solidFill>
                  <a:schemeClr val="tx1"/>
                </a:solidFill>
              </a:rPr>
              <a:t>Доброславы</a:t>
            </a:r>
            <a:r>
              <a:rPr lang="ru-RU" sz="2000" dirty="0">
                <a:solidFill>
                  <a:schemeClr val="tx1"/>
                </a:solidFill>
              </a:rPr>
              <a:t>», «</a:t>
            </a:r>
            <a:r>
              <a:rPr lang="ru-RU" sz="2000" dirty="0" err="1">
                <a:solidFill>
                  <a:schemeClr val="tx1"/>
                </a:solidFill>
              </a:rPr>
              <a:t>Добролюбы</a:t>
            </a:r>
            <a:r>
              <a:rPr lang="ru-RU" sz="2000" dirty="0">
                <a:solidFill>
                  <a:schemeClr val="tx1"/>
                </a:solidFill>
              </a:rPr>
              <a:t>» и «</a:t>
            </a:r>
            <a:r>
              <a:rPr lang="ru-RU" sz="2000" dirty="0" err="1">
                <a:solidFill>
                  <a:schemeClr val="tx1"/>
                </a:solidFill>
              </a:rPr>
              <a:t>Добродушки</a:t>
            </a:r>
            <a:r>
              <a:rPr lang="ru-RU" sz="20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214686"/>
            <a:ext cx="4357718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Станция 1</a:t>
            </a:r>
            <a:r>
              <a:rPr lang="ru-RU" sz="2000" dirty="0">
                <a:solidFill>
                  <a:schemeClr val="tx1"/>
                </a:solidFill>
              </a:rPr>
              <a:t>: Дерево добрых дел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214818"/>
            <a:ext cx="3500462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Станции 2</a:t>
            </a:r>
            <a:r>
              <a:rPr lang="ru-RU" sz="2000" dirty="0">
                <a:solidFill>
                  <a:schemeClr val="tx1"/>
                </a:solidFill>
              </a:rPr>
              <a:t>: Распределить на две группы положительные и отрицательные качества человека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Станция 3</a:t>
            </a:r>
            <a:r>
              <a:rPr lang="ru-RU" sz="2000" dirty="0">
                <a:solidFill>
                  <a:schemeClr val="tx1"/>
                </a:solidFill>
              </a:rPr>
              <a:t>: составить из частей слова-спутники слова «добро»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4286256"/>
            <a:ext cx="4857784" cy="2357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Станция 4</a:t>
            </a:r>
            <a:r>
              <a:rPr lang="ru-RU" sz="2000" dirty="0">
                <a:solidFill>
                  <a:schemeClr val="tx1"/>
                </a:solidFill>
              </a:rPr>
              <a:t>: Командный рисунок на тему «добро»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Станция 5</a:t>
            </a:r>
            <a:r>
              <a:rPr lang="ru-RU" sz="2000" dirty="0">
                <a:solidFill>
                  <a:schemeClr val="tx1"/>
                </a:solidFill>
              </a:rPr>
              <a:t>: Составить </a:t>
            </a:r>
            <a:r>
              <a:rPr lang="ru-RU" sz="2000" dirty="0" err="1">
                <a:solidFill>
                  <a:schemeClr val="tx1"/>
                </a:solidFill>
              </a:rPr>
              <a:t>синквейн</a:t>
            </a:r>
            <a:r>
              <a:rPr lang="ru-RU" sz="2000" dirty="0">
                <a:solidFill>
                  <a:schemeClr val="tx1"/>
                </a:solidFill>
              </a:rPr>
              <a:t> со словами «добро» и «любовь»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Станция 6</a:t>
            </a:r>
            <a:r>
              <a:rPr lang="ru-RU" sz="2000" dirty="0">
                <a:solidFill>
                  <a:schemeClr val="tx1"/>
                </a:solidFill>
              </a:rPr>
              <a:t>: Собрать пословицу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2" descr="I:\день добра\IMG_22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571900" cy="2606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Другие мероприятия дня доброты</a:t>
            </a:r>
          </a:p>
        </p:txBody>
      </p:sp>
      <p:pic>
        <p:nvPicPr>
          <p:cNvPr id="4" name="Picture 2" descr="F:\фото школа\IMG_0564.JPG">
            <a:extLst>
              <a:ext uri="{FF2B5EF4-FFF2-40B4-BE49-F238E27FC236}">
                <a16:creationId xmlns:a16="http://schemas.microsoft.com/office/drawing/2014/main" id="{935894CD-5D26-4D77-8CF1-2EDE9D56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928793" cy="1285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9006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Литературная встреча «Вечное эхо добра»</a:t>
            </a:r>
          </a:p>
          <a:p>
            <a:pPr lvl="0"/>
            <a:r>
              <a:rPr lang="ru-RU" dirty="0"/>
              <a:t>Выпуск стенгазет «Не такой как все» о достижениях людей с инвалидность в спорте, искусстве, науке и т.д.</a:t>
            </a:r>
          </a:p>
          <a:p>
            <a:pPr lvl="0"/>
            <a:r>
              <a:rPr lang="ru-RU" dirty="0"/>
              <a:t>Спортивная эстафета «Быстрее? Выше? Сильнее?»</a:t>
            </a:r>
          </a:p>
          <a:p>
            <a:pPr lvl="0"/>
            <a:r>
              <a:rPr lang="ru-RU" dirty="0"/>
              <a:t>Психологический тренинг «Большой костёр толерантности»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/>
              <a:t>Круглый стол для родителей</a:t>
            </a:r>
            <a:br>
              <a:rPr lang="ru-RU" sz="3200" dirty="0"/>
            </a:br>
            <a:r>
              <a:rPr lang="ru-RU" sz="3200" dirty="0"/>
              <a:t>«Паутина предрассудков»</a:t>
            </a:r>
          </a:p>
        </p:txBody>
      </p:sp>
      <p:pic>
        <p:nvPicPr>
          <p:cNvPr id="4" name="Picture 2" descr="F:\фото школа\IMG_0564.JPG">
            <a:extLst>
              <a:ext uri="{FF2B5EF4-FFF2-40B4-BE49-F238E27FC236}">
                <a16:creationId xmlns:a16="http://schemas.microsoft.com/office/drawing/2014/main" id="{935894CD-5D26-4D77-8CF1-2EDE9D56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928793" cy="1285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Picture 4" descr="I:\день добра\IMG_2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560500"/>
            <a:ext cx="5998915" cy="2948619"/>
          </a:xfrm>
          <a:prstGeom prst="rect">
            <a:avLst/>
          </a:prstGeom>
          <a:noFill/>
        </p:spPr>
      </p:pic>
      <p:pic>
        <p:nvPicPr>
          <p:cNvPr id="5" name="Picture 3" descr="I:\день добра\IMG_263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932040" y="3409054"/>
            <a:ext cx="4037608" cy="3307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828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/>
              <a:t>МБОУ «РСШ №1»</a:t>
            </a:r>
          </a:p>
          <a:p>
            <a:pPr>
              <a:buNone/>
            </a:pPr>
            <a:r>
              <a:rPr lang="ru-RU" dirty="0"/>
              <a:t>8 (48141)5-14-43</a:t>
            </a:r>
          </a:p>
          <a:p>
            <a:pPr>
              <a:buNone/>
            </a:pPr>
            <a:r>
              <a:rPr lang="en-US" dirty="0" err="1">
                <a:hlinkClick r:id="rId2"/>
              </a:rPr>
              <a:t>Shoolrudnya</a:t>
            </a:r>
            <a:r>
              <a:rPr lang="ru-RU" dirty="0">
                <a:hlinkClick r:id="rId2"/>
              </a:rPr>
              <a:t>1@</a:t>
            </a:r>
            <a:r>
              <a:rPr lang="en-US" dirty="0" err="1">
                <a:hlinkClick r:id="rId2"/>
              </a:rPr>
              <a:t>yandex</a:t>
            </a:r>
            <a:r>
              <a:rPr lang="ru-RU" dirty="0">
                <a:hlinkClick r:id="rId2"/>
              </a:rPr>
              <a:t>.</a:t>
            </a:r>
            <a:r>
              <a:rPr lang="en-US" dirty="0" err="1">
                <a:hlinkClick r:id="rId2"/>
              </a:rPr>
              <a:t>ru</a:t>
            </a:r>
            <a:endParaRPr lang="ru-RU" dirty="0"/>
          </a:p>
          <a:p>
            <a:pPr>
              <a:buNone/>
            </a:pPr>
            <a:r>
              <a:rPr lang="ru-RU" dirty="0" err="1"/>
              <a:t>Кухтикова</a:t>
            </a:r>
            <a:r>
              <a:rPr lang="ru-RU" dirty="0"/>
              <a:t> Галина Михайловна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7072362" cy="10826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/>
              <a:t>Общешкольный день доброты «Стремитесь открыть хоть однажды звезду человечности в каждом»</a:t>
            </a:r>
          </a:p>
        </p:txBody>
      </p:sp>
      <p:pic>
        <p:nvPicPr>
          <p:cNvPr id="4" name="Picture 2" descr="F:\фото школа\IMG_0564.JPG">
            <a:extLst>
              <a:ext uri="{FF2B5EF4-FFF2-40B4-BE49-F238E27FC236}">
                <a16:creationId xmlns:a16="http://schemas.microsoft.com/office/drawing/2014/main" id="{935894CD-5D26-4D77-8CF1-2EDE9D56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928793" cy="1285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0DF1537-B2DF-4C93-A368-3643E601A2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790753"/>
              </p:ext>
            </p:extLst>
          </p:nvPr>
        </p:nvGraphicFramePr>
        <p:xfrm>
          <a:off x="4692600" y="1500153"/>
          <a:ext cx="4437062" cy="5091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531">
                  <a:extLst>
                    <a:ext uri="{9D8B030D-6E8A-4147-A177-3AD203B41FA5}">
                      <a16:colId xmlns:a16="http://schemas.microsoft.com/office/drawing/2014/main" val="1881487338"/>
                    </a:ext>
                  </a:extLst>
                </a:gridCol>
                <a:gridCol w="2218531">
                  <a:extLst>
                    <a:ext uri="{9D8B030D-6E8A-4147-A177-3AD203B41FA5}">
                      <a16:colId xmlns:a16="http://schemas.microsoft.com/office/drawing/2014/main" val="26806562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Расписание занятий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768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Час раздумья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«Добра и зла житейские приметы»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Час раздумья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«Добра и зла житейские приметы»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762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Спортивная эстафета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"Быстрее? Выше? Сильнее?"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Тематический классный час «Эра милосердия»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183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Интерактивная игра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Доброслед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Диспут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"Движение к взаимопониманию»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436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Тематический классный час «Урок милосердия»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Защита социальных проектов «Город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Рудня удобный для всех»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292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Тренинг «Большой костёр толерантности»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Ролевой проект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"Смотрите на нас как на равных»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947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Флешмоб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"Тепло моих рук"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Флешмоб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"Тепло моих рук"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5237581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ED69B0-6B6F-4F4B-8072-34474A385CD3}"/>
              </a:ext>
            </a:extLst>
          </p:cNvPr>
          <p:cNvSpPr/>
          <p:nvPr/>
        </p:nvSpPr>
        <p:spPr>
          <a:xfrm>
            <a:off x="251520" y="1500153"/>
            <a:ext cx="4088556" cy="5606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Первый принцип - свобода выбора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311A6DA-08ED-4B9F-86CC-92F95114CC72}"/>
              </a:ext>
            </a:extLst>
          </p:cNvPr>
          <p:cNvSpPr/>
          <p:nvPr/>
        </p:nvSpPr>
        <p:spPr>
          <a:xfrm>
            <a:off x="392522" y="2135703"/>
            <a:ext cx="1872208" cy="2665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Литературная гостиная «Вечное эхо добра»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___________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___________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___________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___________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___________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5EFB06-BDA9-4BB8-9E5D-BA38F1673052}"/>
              </a:ext>
            </a:extLst>
          </p:cNvPr>
          <p:cNvSpPr/>
          <p:nvPr/>
        </p:nvSpPr>
        <p:spPr>
          <a:xfrm>
            <a:off x="392522" y="4869160"/>
            <a:ext cx="3947554" cy="19526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Мастер-классы «Огонёк мой души»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___________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___________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___________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___________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___________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59163D-D513-47BB-88A0-86FC7C0D39D7}"/>
              </a:ext>
            </a:extLst>
          </p:cNvPr>
          <p:cNvSpPr/>
          <p:nvPr/>
        </p:nvSpPr>
        <p:spPr>
          <a:xfrm>
            <a:off x="2467868" y="2139131"/>
            <a:ext cx="1872208" cy="2665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Конкурс сочинений «Тропинкой сочувствия»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___________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___________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___________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___________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___________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7072362" cy="10826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/>
              <a:t>Общешкольный день доброты «Стремитесь открыть хоть однажды звезду человечности в каждом»</a:t>
            </a:r>
          </a:p>
        </p:txBody>
      </p:sp>
      <p:pic>
        <p:nvPicPr>
          <p:cNvPr id="4" name="Picture 2" descr="F:\фото школа\IMG_0564.JPG">
            <a:extLst>
              <a:ext uri="{FF2B5EF4-FFF2-40B4-BE49-F238E27FC236}">
                <a16:creationId xmlns:a16="http://schemas.microsoft.com/office/drawing/2014/main" id="{935894CD-5D26-4D77-8CF1-2EDE9D56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928793" cy="1285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ED69B0-6B6F-4F4B-8072-34474A385CD3}"/>
              </a:ext>
            </a:extLst>
          </p:cNvPr>
          <p:cNvSpPr/>
          <p:nvPr/>
        </p:nvSpPr>
        <p:spPr>
          <a:xfrm>
            <a:off x="251520" y="1500153"/>
            <a:ext cx="4088556" cy="5606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Второй принцип – начать и закончить день общим для всех мероприятием.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D151E6B-6DE8-45D8-A792-3EBAB2B3A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2" y="2420889"/>
            <a:ext cx="4258816" cy="15121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/>
              <a:t>Погружение в тему дня:</a:t>
            </a:r>
          </a:p>
          <a:p>
            <a:r>
              <a:rPr lang="ru-RU" dirty="0"/>
              <a:t>Просмотр видеоролика о людях с ограниченными возможностями здоровья</a:t>
            </a:r>
          </a:p>
          <a:p>
            <a:r>
              <a:rPr lang="ru-RU" dirty="0"/>
              <a:t>Обсуждение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B4D1278-AE20-4574-8508-4CEC7B1F9AA7}"/>
              </a:ext>
            </a:extLst>
          </p:cNvPr>
          <p:cNvSpPr txBox="1">
            <a:spLocks/>
          </p:cNvSpPr>
          <p:nvPr/>
        </p:nvSpPr>
        <p:spPr>
          <a:xfrm>
            <a:off x="4427984" y="1508374"/>
            <a:ext cx="4501734" cy="5524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/>
              <a:t>Час раздумья «Добра и зла житейские приметы»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31BD5FD9-50EC-469B-9072-2D6EAD4A8729}"/>
              </a:ext>
            </a:extLst>
          </p:cNvPr>
          <p:cNvSpPr/>
          <p:nvPr/>
        </p:nvSpPr>
        <p:spPr>
          <a:xfrm>
            <a:off x="6372200" y="2060848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I:\день добра\IMG_2608.JPG">
            <a:extLst>
              <a:ext uri="{FF2B5EF4-FFF2-40B4-BE49-F238E27FC236}">
                <a16:creationId xmlns:a16="http://schemas.microsoft.com/office/drawing/2014/main" id="{252BB032-BB15-4FF0-ACF7-CA280F9D5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3116" b="8670"/>
          <a:stretch/>
        </p:blipFill>
        <p:spPr bwMode="auto">
          <a:xfrm>
            <a:off x="4499992" y="4293098"/>
            <a:ext cx="4282070" cy="2232249"/>
          </a:xfrm>
          <a:prstGeom prst="rect">
            <a:avLst/>
          </a:prstGeom>
          <a:noFill/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D3FEAD0-8602-47FE-9C2C-3C7F6075EB34}"/>
              </a:ext>
            </a:extLst>
          </p:cNvPr>
          <p:cNvSpPr txBox="1">
            <a:spLocks/>
          </p:cNvSpPr>
          <p:nvPr/>
        </p:nvSpPr>
        <p:spPr>
          <a:xfrm>
            <a:off x="251520" y="2492896"/>
            <a:ext cx="4176464" cy="5524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/>
              <a:t>Флешмоб «Тепло моих рук»</a:t>
            </a:r>
          </a:p>
        </p:txBody>
      </p:sp>
      <p:pic>
        <p:nvPicPr>
          <p:cNvPr id="17" name="Picture 2" descr="I:\день добра\IMG_2620.JPG">
            <a:extLst>
              <a:ext uri="{FF2B5EF4-FFF2-40B4-BE49-F238E27FC236}">
                <a16:creationId xmlns:a16="http://schemas.microsoft.com/office/drawing/2014/main" id="{E42CD194-EDB7-4086-822B-ADA773010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273" y="3298579"/>
            <a:ext cx="4094957" cy="2729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32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/>
              <a:t>Игровой проект «Строим город </a:t>
            </a:r>
            <a:r>
              <a:rPr lang="ru-RU" b="1" i="1" dirty="0" err="1"/>
              <a:t>Доброград</a:t>
            </a:r>
            <a:r>
              <a:rPr lang="ru-RU" b="1" i="1" dirty="0"/>
              <a:t>»</a:t>
            </a:r>
            <a:endParaRPr lang="ru-RU" dirty="0"/>
          </a:p>
        </p:txBody>
      </p:sp>
      <p:pic>
        <p:nvPicPr>
          <p:cNvPr id="4" name="Picture 2" descr="F:\фото школа\IMG_0564.JPG">
            <a:extLst>
              <a:ext uri="{FF2B5EF4-FFF2-40B4-BE49-F238E27FC236}">
                <a16:creationId xmlns:a16="http://schemas.microsoft.com/office/drawing/2014/main" id="{935894CD-5D26-4D77-8CF1-2EDE9D56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928793" cy="1285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26" name="Picture 2" descr="I:\день добра\IMG_23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5207666" cy="3500462"/>
          </a:xfrm>
          <a:prstGeom prst="rect">
            <a:avLst/>
          </a:prstGeom>
          <a:noFill/>
        </p:spPr>
      </p:pic>
      <p:pic>
        <p:nvPicPr>
          <p:cNvPr id="1027" name="Picture 3" descr="I:\день добра\IMG_2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116800" y="-13030200"/>
            <a:ext cx="19751040" cy="13167360"/>
          </a:xfrm>
          <a:prstGeom prst="rect">
            <a:avLst/>
          </a:prstGeom>
          <a:noFill/>
        </p:spPr>
      </p:pic>
      <p:pic>
        <p:nvPicPr>
          <p:cNvPr id="7" name="Picture 2" descr="I:\день добра\IMG_23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814754"/>
            <a:ext cx="5349493" cy="3043246"/>
          </a:xfrm>
          <a:prstGeom prst="rect">
            <a:avLst/>
          </a:prstGeom>
          <a:noFill/>
        </p:spPr>
      </p:pic>
      <p:sp>
        <p:nvSpPr>
          <p:cNvPr id="8" name="Выноска 1 7"/>
          <p:cNvSpPr/>
          <p:nvPr/>
        </p:nvSpPr>
        <p:spPr>
          <a:xfrm>
            <a:off x="6286512" y="1857364"/>
            <a:ext cx="2571768" cy="1857388"/>
          </a:xfrm>
          <a:prstGeom prst="borderCallout1">
            <a:avLst>
              <a:gd name="adj1" fmla="val 53036"/>
              <a:gd name="adj2" fmla="val -432"/>
              <a:gd name="adj3" fmla="val 102635"/>
              <a:gd name="adj4" fmla="val -259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Проспект Дружбы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Площадь </a:t>
            </a:r>
            <a:r>
              <a:rPr lang="ru-RU" dirty="0" err="1">
                <a:solidFill>
                  <a:schemeClr val="tx1"/>
                </a:solidFill>
              </a:rPr>
              <a:t>Данко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Улица Заботы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Улица Добрых дел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Переулок Спасибо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Мост Рукопожатий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857760"/>
            <a:ext cx="4071934" cy="200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Сплочение</a:t>
            </a:r>
            <a:r>
              <a:rPr lang="ru-RU" dirty="0">
                <a:solidFill>
                  <a:schemeClr val="tx1"/>
                </a:solidFill>
              </a:rPr>
              <a:t> классного </a:t>
            </a:r>
            <a:r>
              <a:rPr lang="ru-RU" b="1" dirty="0">
                <a:solidFill>
                  <a:schemeClr val="tx1"/>
                </a:solidFill>
              </a:rPr>
              <a:t>коллектива</a:t>
            </a:r>
            <a:r>
              <a:rPr lang="ru-RU" dirty="0">
                <a:solidFill>
                  <a:schemeClr val="tx1"/>
                </a:solidFill>
              </a:rPr>
              <a:t> в совместной творческой деятельности</a:t>
            </a:r>
          </a:p>
          <a:p>
            <a:r>
              <a:rPr lang="ru-RU" b="1" dirty="0">
                <a:solidFill>
                  <a:schemeClr val="tx1"/>
                </a:solidFill>
              </a:rPr>
              <a:t>Содействие родителей </a:t>
            </a:r>
            <a:r>
              <a:rPr lang="ru-RU" dirty="0">
                <a:solidFill>
                  <a:schemeClr val="tx1"/>
                </a:solidFill>
              </a:rPr>
              <a:t>в подготовке макетов стадиона, зоопарка, аллей, памятников и т.д.</a:t>
            </a:r>
          </a:p>
          <a:p>
            <a:r>
              <a:rPr lang="ru-RU" b="1" dirty="0">
                <a:solidFill>
                  <a:schemeClr val="tx1"/>
                </a:solidFill>
              </a:rPr>
              <a:t>Практическая значимость </a:t>
            </a:r>
            <a:r>
              <a:rPr lang="ru-RU" dirty="0">
                <a:solidFill>
                  <a:schemeClr val="tx1"/>
                </a:solidFill>
              </a:rPr>
              <a:t>(для младших школьников)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/>
              <a:t>Творческий проект «Мир контрастов»</a:t>
            </a:r>
            <a:endParaRPr lang="ru-RU" dirty="0"/>
          </a:p>
        </p:txBody>
      </p:sp>
      <p:pic>
        <p:nvPicPr>
          <p:cNvPr id="4" name="Picture 2" descr="F:\фото школа\IMG_0564.JPG">
            <a:extLst>
              <a:ext uri="{FF2B5EF4-FFF2-40B4-BE49-F238E27FC236}">
                <a16:creationId xmlns:a16="http://schemas.microsoft.com/office/drawing/2014/main" id="{935894CD-5D26-4D77-8CF1-2EDE9D56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928793" cy="1285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051" name="Picture 3" descr="I:\день добра\IMG_247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569728"/>
            <a:ext cx="5786478" cy="2372096"/>
          </a:xfrm>
          <a:prstGeom prst="rect">
            <a:avLst/>
          </a:prstGeom>
          <a:noFill/>
        </p:spPr>
      </p:pic>
      <p:pic>
        <p:nvPicPr>
          <p:cNvPr id="2052" name="Picture 4" descr="i?id=cebea8fa5aeecef763a9762ce8acfc5c&amp;n=33&amp;h=215&amp;w=1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09168">
            <a:off x="357158" y="4071942"/>
            <a:ext cx="1785950" cy="252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kalinkawetlynka.ucoz.ru/_si/0/63922428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 rot="236954">
            <a:off x="2143108" y="4071942"/>
            <a:ext cx="176397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нутый угол 10"/>
          <p:cNvSpPr/>
          <p:nvPr/>
        </p:nvSpPr>
        <p:spPr>
          <a:xfrm>
            <a:off x="4214810" y="4071942"/>
            <a:ext cx="4500594" cy="250033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Люди бывают _________ и _________.  Но их нельзя разделить на инвалидов и не инвалидов.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Люди так не делятся.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/>
              <a:t>Ролевой проект «Смотрите на нас как на равных»</a:t>
            </a:r>
            <a:endParaRPr lang="ru-RU" dirty="0"/>
          </a:p>
        </p:txBody>
      </p:sp>
      <p:pic>
        <p:nvPicPr>
          <p:cNvPr id="4" name="Picture 2" descr="F:\фото школа\IMG_0564.JPG">
            <a:extLst>
              <a:ext uri="{FF2B5EF4-FFF2-40B4-BE49-F238E27FC236}">
                <a16:creationId xmlns:a16="http://schemas.microsoft.com/office/drawing/2014/main" id="{935894CD-5D26-4D77-8CF1-2EDE9D56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928793" cy="1285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145" name="Picture 1" descr="I:\день добра\IMG_24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2643206" cy="2330369"/>
          </a:xfrm>
          <a:prstGeom prst="rect">
            <a:avLst/>
          </a:prstGeom>
          <a:noFill/>
        </p:spPr>
      </p:pic>
      <p:pic>
        <p:nvPicPr>
          <p:cNvPr id="6" name="Picture 1" descr="I:\день добра\IMG_2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74791" y="2175322"/>
            <a:ext cx="4929222" cy="3721802"/>
          </a:xfrm>
          <a:prstGeom prst="rect">
            <a:avLst/>
          </a:prstGeom>
          <a:noFill/>
        </p:spPr>
      </p:pic>
      <p:pic>
        <p:nvPicPr>
          <p:cNvPr id="8" name="Picture 3" descr="I:\день добра\IMG_25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857628"/>
            <a:ext cx="2714644" cy="26459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71802" y="1571612"/>
            <a:ext cx="2000264" cy="4929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Определить на ощупь игрушки, одежду, продукты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Определить по запаху приправы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Насыпать определённое количество крупы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Налить стакан воды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Сосчитать деньги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/>
              <a:t>Акция «</a:t>
            </a:r>
            <a:r>
              <a:rPr lang="ru-RU" b="1" i="1" dirty="0" err="1"/>
              <a:t>Добромысль</a:t>
            </a:r>
            <a:r>
              <a:rPr lang="ru-RU" b="1" i="1" dirty="0"/>
              <a:t>»</a:t>
            </a:r>
            <a:endParaRPr lang="ru-RU" dirty="0"/>
          </a:p>
        </p:txBody>
      </p:sp>
      <p:pic>
        <p:nvPicPr>
          <p:cNvPr id="4" name="Picture 2" descr="F:\фото школа\IMG_0564.JPG">
            <a:extLst>
              <a:ext uri="{FF2B5EF4-FFF2-40B4-BE49-F238E27FC236}">
                <a16:creationId xmlns:a16="http://schemas.microsoft.com/office/drawing/2014/main" id="{935894CD-5D26-4D77-8CF1-2EDE9D56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928793" cy="1285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/>
              <a:t>Диспут «Движение к взаимопониманию»</a:t>
            </a:r>
          </a:p>
        </p:txBody>
      </p:sp>
      <p:pic>
        <p:nvPicPr>
          <p:cNvPr id="4" name="Picture 2" descr="F:\фото школа\IMG_0564.JPG">
            <a:extLst>
              <a:ext uri="{FF2B5EF4-FFF2-40B4-BE49-F238E27FC236}">
                <a16:creationId xmlns:a16="http://schemas.microsoft.com/office/drawing/2014/main" id="{935894CD-5D26-4D77-8CF1-2EDE9D56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928793" cy="1285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7" name="Picture 1" descr="I:\день добра\IMG_24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500174"/>
            <a:ext cx="4071966" cy="2714644"/>
          </a:xfrm>
          <a:prstGeom prst="rect">
            <a:avLst/>
          </a:prstGeom>
          <a:noFill/>
        </p:spPr>
      </p:pic>
      <p:pic>
        <p:nvPicPr>
          <p:cNvPr id="6" name="Picture 2" descr="I:\день добра\IMG_2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429000"/>
            <a:ext cx="6788945" cy="3143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1500174"/>
            <a:ext cx="4357718" cy="1643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Настоятель храма Казанской Иконы Божией Матери отец Александр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/>
              <a:t>Социальные проекты «Мой город удобный для всех?»</a:t>
            </a:r>
          </a:p>
        </p:txBody>
      </p:sp>
      <p:pic>
        <p:nvPicPr>
          <p:cNvPr id="4" name="Picture 2" descr="F:\фото школа\IMG_0564.JPG">
            <a:extLst>
              <a:ext uri="{FF2B5EF4-FFF2-40B4-BE49-F238E27FC236}">
                <a16:creationId xmlns:a16="http://schemas.microsoft.com/office/drawing/2014/main" id="{935894CD-5D26-4D77-8CF1-2EDE9D56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928793" cy="1285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121" name="Picture 1" descr="I:\день добра\IMG_23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832" y="1772816"/>
            <a:ext cx="8338968" cy="4647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770</Words>
  <Application>Microsoft Office PowerPoint</Application>
  <PresentationFormat>Экран (4:3)</PresentationFormat>
  <Paragraphs>112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Взаимодействие всех участников образовательных отношений в формировании нравственных ценностей, или один день из жизни школы</vt:lpstr>
      <vt:lpstr>Общешкольный день доброты «Стремитесь открыть хоть однажды звезду человечности в каждом»</vt:lpstr>
      <vt:lpstr>Общешкольный день доброты «Стремитесь открыть хоть однажды звезду человечности в каждом»</vt:lpstr>
      <vt:lpstr>Игровой проект «Строим город Доброград»</vt:lpstr>
      <vt:lpstr>Творческий проект «Мир контрастов»</vt:lpstr>
      <vt:lpstr>Ролевой проект «Смотрите на нас как на равных»</vt:lpstr>
      <vt:lpstr>Акция «Добромысль»</vt:lpstr>
      <vt:lpstr>Диспут «Движение к взаимопониманию»</vt:lpstr>
      <vt:lpstr>Социальные проекты «Мой город удобный для всех?»</vt:lpstr>
      <vt:lpstr>Конкурс сочинений «Тропинкой сочувствия» (истории знакомства с людьми с ОВЗ) </vt:lpstr>
      <vt:lpstr>Творческие мастер-классы «Огонёк моей души»</vt:lpstr>
      <vt:lpstr>Интерактивная игра «Доброслед»</vt:lpstr>
      <vt:lpstr>Другие мероприятия дня доброты</vt:lpstr>
      <vt:lpstr>Круглый стол для родителей «Паутина предрассудков»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52</cp:revision>
  <dcterms:created xsi:type="dcterms:W3CDTF">2017-09-24T09:03:57Z</dcterms:created>
  <dcterms:modified xsi:type="dcterms:W3CDTF">2017-09-27T13:00:32Z</dcterms:modified>
</cp:coreProperties>
</file>