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0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>
        <p:scale>
          <a:sx n="73" d="100"/>
          <a:sy n="73" d="100"/>
        </p:scale>
        <p:origin x="-97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17.08.2016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17.08.2016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17.08.2016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17.08.2016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gosreestr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fgos67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420888"/>
            <a:ext cx="3382236" cy="3528391"/>
          </a:xfrm>
        </p:spPr>
        <p:txBody>
          <a:bodyPr/>
          <a:lstStyle/>
          <a:p>
            <a:r>
              <a:rPr lang="ru-RU" dirty="0" smtClean="0"/>
              <a:t>О преподавании физики в </a:t>
            </a:r>
            <a:br>
              <a:rPr lang="ru-RU" dirty="0" smtClean="0"/>
            </a:br>
            <a:r>
              <a:rPr lang="ru-RU" dirty="0" smtClean="0"/>
              <a:t>2016-17 учебном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документы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576" y="1484784"/>
            <a:ext cx="7704856" cy="41764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Федеральный закон №273-ФЗ «Об образовании в РФ» от 29.12.2012</a:t>
            </a:r>
          </a:p>
          <a:p>
            <a:r>
              <a:rPr lang="ru-RU" dirty="0" smtClean="0"/>
              <a:t>Федеральный государственный образовательный стандарт основного общего образования, утв.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№ 1897 от 17.12.2010 г., с изменениями, утв. Приказом №1578 от 31.12.2015г.</a:t>
            </a:r>
          </a:p>
          <a:p>
            <a:r>
              <a:rPr lang="ru-RU" dirty="0" smtClean="0"/>
              <a:t>Федеральный компонент ГОС-2004, обязательный минимум образования (для классов, не обучающихся по ФГОС)</a:t>
            </a:r>
          </a:p>
          <a:p>
            <a:r>
              <a:rPr lang="ru-RU" dirty="0" smtClean="0"/>
              <a:t>Примерная основная образовательная программа основного общего образования </a:t>
            </a:r>
            <a:r>
              <a:rPr lang="en-US" dirty="0" smtClean="0">
                <a:hlinkClick r:id="rId2"/>
              </a:rPr>
              <a:t>www</a:t>
            </a:r>
            <a:r>
              <a:rPr lang="ru-RU" dirty="0" smtClean="0">
                <a:hlinkClick r:id="rId2"/>
              </a:rPr>
              <a:t>.</a:t>
            </a:r>
            <a:r>
              <a:rPr lang="en-US" dirty="0" smtClean="0">
                <a:hlinkClick r:id="rId2"/>
              </a:rPr>
              <a:t>fgosreestr.ru</a:t>
            </a:r>
            <a:r>
              <a:rPr lang="ru-RU" dirty="0" smtClean="0"/>
              <a:t>  </a:t>
            </a:r>
          </a:p>
          <a:p>
            <a:r>
              <a:rPr lang="ru-RU" dirty="0" smtClean="0"/>
              <a:t>Федеральный перечень учебников, рекомендованных к использованию при реализации программ общего образования, утв. Приказом </a:t>
            </a:r>
            <a:r>
              <a:rPr lang="ru-RU" dirty="0" err="1" smtClean="0"/>
              <a:t>Минобрнауки</a:t>
            </a:r>
            <a:r>
              <a:rPr lang="ru-RU" dirty="0" smtClean="0"/>
              <a:t> №253 от 31.03.2014 г. с изменениями, утв. Приказом №38 от 26.01.2016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Цыганкова П.В.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pPr/>
              <a:t>17.08.2016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Основные ориентиры ФГОС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Результаты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Личностные</a:t>
            </a:r>
          </a:p>
          <a:p>
            <a:r>
              <a:rPr lang="ru-RU" dirty="0" err="1" smtClean="0"/>
              <a:t>Метапредметные</a:t>
            </a:r>
            <a:endParaRPr lang="ru-RU" dirty="0" smtClean="0"/>
          </a:p>
          <a:p>
            <a:r>
              <a:rPr lang="ru-RU" dirty="0" smtClean="0"/>
              <a:t>Предметные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Технологии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Развивающее обучение</a:t>
            </a:r>
          </a:p>
          <a:p>
            <a:r>
              <a:rPr lang="ru-RU" dirty="0" smtClean="0"/>
              <a:t>Метод проектов</a:t>
            </a:r>
            <a:endParaRPr lang="ru-RU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17.08.2016</a:t>
            </a:r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Рабочая программа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 пункта: планируемые результаты, содержание, тематическое планирование с указанием часов</a:t>
            </a:r>
          </a:p>
          <a:p>
            <a:r>
              <a:rPr lang="ru-RU" dirty="0" smtClean="0"/>
              <a:t>Планируемые результаты: ФГОС ООО глава </a:t>
            </a:r>
            <a:r>
              <a:rPr lang="en-US" dirty="0" smtClean="0"/>
              <a:t>II</a:t>
            </a:r>
            <a:r>
              <a:rPr lang="ru-RU" dirty="0" smtClean="0"/>
              <a:t> п. 11.5, основная образовательная программа школы (ООП)– целевой раздел</a:t>
            </a:r>
          </a:p>
          <a:p>
            <a:r>
              <a:rPr lang="ru-RU" dirty="0" smtClean="0"/>
              <a:t>Содержание: ООП – содержательный раздел. Включен астрономический материал!</a:t>
            </a:r>
          </a:p>
          <a:p>
            <a:r>
              <a:rPr lang="ru-RU" dirty="0" smtClean="0"/>
              <a:t>Требований к календарно-тематическому и поурочному планированию ФГОС не предъявляет</a:t>
            </a:r>
          </a:p>
          <a:p>
            <a:r>
              <a:rPr lang="ru-RU" dirty="0" smtClean="0"/>
              <a:t>Количество часов: 7 </a:t>
            </a:r>
            <a:r>
              <a:rPr lang="ru-RU" dirty="0" err="1" smtClean="0"/>
              <a:t>кл</a:t>
            </a:r>
            <a:r>
              <a:rPr lang="ru-RU" dirty="0" smtClean="0"/>
              <a:t>. – 2, 8 </a:t>
            </a:r>
            <a:r>
              <a:rPr lang="ru-RU" dirty="0" err="1" smtClean="0"/>
              <a:t>кл</a:t>
            </a:r>
            <a:r>
              <a:rPr lang="ru-RU" dirty="0" smtClean="0"/>
              <a:t>. – 2, 9 </a:t>
            </a:r>
            <a:r>
              <a:rPr lang="ru-RU" dirty="0" err="1" smtClean="0"/>
              <a:t>кл</a:t>
            </a:r>
            <a:r>
              <a:rPr lang="ru-RU" dirty="0" smtClean="0"/>
              <a:t>. – 3 (см. примерную ООП)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Цыганкова П.В.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21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предметных результатов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17.08.2016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</a:p>
          <a:p>
            <a:r>
              <a:rPr lang="ru-RU" dirty="0" smtClean="0"/>
              <a:t>Комплексный подход</a:t>
            </a:r>
          </a:p>
          <a:p>
            <a:r>
              <a:rPr lang="ru-RU" dirty="0" smtClean="0"/>
              <a:t>Уровневый </a:t>
            </a:r>
            <a:r>
              <a:rPr lang="ru-RU" dirty="0" smtClean="0"/>
              <a:t>подход</a:t>
            </a:r>
          </a:p>
          <a:p>
            <a:pPr marL="68580" indent="0">
              <a:buNone/>
            </a:pPr>
            <a:r>
              <a:rPr lang="ru-RU" dirty="0" smtClean="0"/>
              <a:t>Основана на перечне планируемых результатов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smtClean="0"/>
              <a:t>Физика. Планируемые результаты. Система заданий. 7 – 9 классы / под ред. Г.С. Ковалевой, О.Б. Логиновой. – М.: Просвещение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Работа с текстом на </a:t>
            </a:r>
            <a:r>
              <a:rPr lang="ru-RU" dirty="0" err="1" smtClean="0"/>
              <a:t>межпредметной</a:t>
            </a:r>
            <a:r>
              <a:rPr lang="ru-RU" dirty="0" smtClean="0"/>
              <a:t> основе</a:t>
            </a:r>
          </a:p>
          <a:p>
            <a:r>
              <a:rPr lang="ru-RU" dirty="0" smtClean="0"/>
              <a:t>Наблюдение за работой над проектом и оценка защиты </a:t>
            </a:r>
            <a:r>
              <a:rPr lang="ru-RU" dirty="0" smtClean="0"/>
              <a:t>проекта</a:t>
            </a:r>
          </a:p>
          <a:p>
            <a:pPr marL="68580" indent="0">
              <a:buNone/>
            </a:pPr>
            <a:r>
              <a:rPr lang="ru-RU" dirty="0" smtClean="0"/>
              <a:t>Проводится не реже 1 раза в 2 года администрацией</a:t>
            </a:r>
          </a:p>
          <a:p>
            <a:pPr marL="68580" indent="0">
              <a:buNone/>
            </a:pPr>
            <a:r>
              <a:rPr lang="ru-RU" dirty="0" smtClean="0"/>
              <a:t>В 9 классе – </a:t>
            </a:r>
            <a:r>
              <a:rPr lang="ru-RU" dirty="0" err="1" smtClean="0"/>
              <a:t>внутришкольная</a:t>
            </a:r>
            <a:r>
              <a:rPr lang="ru-RU" dirty="0" smtClean="0"/>
              <a:t> итоговая аттестация в форме защиты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59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промежуточной диагностики МПР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Значительный рост читательской компетентности, умения работать с информацией, представленной в тексте физического содержания</a:t>
            </a:r>
          </a:p>
          <a:p>
            <a:r>
              <a:rPr lang="ru-RU" dirty="0" smtClean="0"/>
              <a:t>Достигнут базовый уровень усвоения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понятий (гипотеза, цель, результаты), имеются трудности в понимании определения явления, величины</a:t>
            </a:r>
          </a:p>
          <a:p>
            <a:r>
              <a:rPr lang="ru-RU" dirty="0" smtClean="0"/>
              <a:t>Дефицит умения строить графики, работать с информацией, представленной в таблице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17.08.2016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Цыганкова П.В.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077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ЕГЭ-2016 по физике в области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Средний балл </a:t>
            </a:r>
            <a:r>
              <a:rPr lang="ru-RU" smtClean="0"/>
              <a:t>– </a:t>
            </a:r>
            <a:r>
              <a:rPr lang="ru-RU" smtClean="0"/>
              <a:t>50,7</a:t>
            </a:r>
            <a:endParaRPr lang="ru-RU" dirty="0" smtClean="0"/>
          </a:p>
          <a:p>
            <a:r>
              <a:rPr lang="ru-RU" dirty="0" smtClean="0"/>
              <a:t>Минимальный балл – 36, получивших менее 36б – 6,9%</a:t>
            </a:r>
          </a:p>
          <a:p>
            <a:r>
              <a:rPr lang="ru-RU" dirty="0" smtClean="0"/>
              <a:t>Сдало на 100б – 2 чел, на 90 – 100 б – 22 чел</a:t>
            </a:r>
          </a:p>
          <a:p>
            <a:r>
              <a:rPr lang="ru-RU" dirty="0" smtClean="0"/>
              <a:t>Лучшее усвоение: определение ускорения по графику скорости, силы в природе, радиоактивный распад, строение ядра</a:t>
            </a:r>
          </a:p>
          <a:p>
            <a:r>
              <a:rPr lang="ru-RU" dirty="0" smtClean="0"/>
              <a:t>Не усвоены на базовом уровне: механические и электромагнитные колебания, постоянный ток (расчёт цепей)</a:t>
            </a:r>
          </a:p>
          <a:p>
            <a:r>
              <a:rPr lang="ru-RU" dirty="0" smtClean="0"/>
              <a:t>Около 25% участников приступают к решению расчётных задач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17.08.2016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Цыганкова П.В.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Контакктная</a:t>
            </a:r>
            <a:r>
              <a:rPr lang="ru-RU" dirty="0" smtClean="0"/>
              <a:t> информация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Цыганкова Полина Владимировна, старший преподаватель кафедры методики преподавания предметов естественно-математического цикла ГАУ ДПО «Смоленский институт развития образования», зав. отделом ФГОС</a:t>
            </a:r>
          </a:p>
          <a:p>
            <a:r>
              <a:rPr lang="ru-RU" dirty="0" smtClean="0"/>
              <a:t>Тел.: 8-919-040-50-69</a:t>
            </a:r>
          </a:p>
          <a:p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fgos67@mail.ru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17.08.2016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Цыганкова П.В.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098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9">
      <a:dk1>
        <a:sysClr val="windowText" lastClr="000000"/>
      </a:dk1>
      <a:lt1>
        <a:sysClr val="window" lastClr="FFFFFF"/>
      </a:lt1>
      <a:dk2>
        <a:srgbClr val="676A55"/>
      </a:dk2>
      <a:lt2>
        <a:srgbClr val="D5ECD9"/>
      </a:lt2>
      <a:accent1>
        <a:srgbClr val="B0CCB0"/>
      </a:accent1>
      <a:accent2>
        <a:srgbClr val="40924E"/>
      </a:accent2>
      <a:accent3>
        <a:srgbClr val="A8CDD7"/>
      </a:accent3>
      <a:accent4>
        <a:srgbClr val="D5ECD9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1542</TotalTime>
  <Words>479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О преподавании физики в  2016-17 учебном году</vt:lpstr>
      <vt:lpstr>Основные документы</vt:lpstr>
      <vt:lpstr>Основные ориентиры ФГОС</vt:lpstr>
      <vt:lpstr>Рабочая программа</vt:lpstr>
      <vt:lpstr>Оценка метапредметных и предметных результатов</vt:lpstr>
      <vt:lpstr>Результаты промежуточной диагностики МПР</vt:lpstr>
      <vt:lpstr>Результаты ЕГЭ-2016 по физике в области</vt:lpstr>
      <vt:lpstr>Контакктная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ФГОС-2</cp:lastModifiedBy>
  <cp:revision>148</cp:revision>
  <dcterms:created xsi:type="dcterms:W3CDTF">2012-06-27T06:59:33Z</dcterms:created>
  <dcterms:modified xsi:type="dcterms:W3CDTF">2016-08-17T06:21:13Z</dcterms:modified>
</cp:coreProperties>
</file>