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4972902692719"/>
          <c:y val="3.0831228624714799E-2"/>
          <c:w val="0.81033573928258973"/>
          <c:h val="0.5893373410255451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Участники 2016</c:v>
                </c:pt>
                <c:pt idx="1">
                  <c:v>Успешно справились 2016</c:v>
                </c:pt>
                <c:pt idx="2">
                  <c:v>Не справились 2016</c:v>
                </c:pt>
                <c:pt idx="3">
                  <c:v>Средний балл 2016</c:v>
                </c:pt>
                <c:pt idx="4">
                  <c:v>Средний балл 2015</c:v>
                </c:pt>
                <c:pt idx="5">
                  <c:v>Минимальный балл по предмету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659</c:v>
                </c:pt>
                <c:pt idx="1">
                  <c:v>583</c:v>
                </c:pt>
                <c:pt idx="2">
                  <c:v>76</c:v>
                </c:pt>
                <c:pt idx="3">
                  <c:v>49.7</c:v>
                </c:pt>
                <c:pt idx="4">
                  <c:v>46</c:v>
                </c:pt>
                <c:pt idx="5">
                  <c:v>32</c:v>
                </c:pt>
              </c:numCache>
            </c:numRef>
          </c:val>
        </c:ser>
        <c:gapWidth val="95"/>
        <c:gapDepth val="95"/>
        <c:shape val="box"/>
        <c:axId val="37215616"/>
        <c:axId val="37217408"/>
        <c:axId val="0"/>
      </c:bar3DChart>
      <c:catAx>
        <c:axId val="37215616"/>
        <c:scaling>
          <c:orientation val="minMax"/>
        </c:scaling>
        <c:axPos val="b"/>
        <c:majorTickMark val="none"/>
        <c:tickLblPos val="nextTo"/>
        <c:crossAx val="37217408"/>
        <c:crosses val="autoZero"/>
        <c:auto val="1"/>
        <c:lblAlgn val="ctr"/>
        <c:lblOffset val="100"/>
      </c:catAx>
      <c:valAx>
        <c:axId val="37217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72156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2FBAC-3E26-4526-BC19-57BA2F05FC44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B0541-2A31-4C65-BAF9-5A7EB221F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задание №8 (знание основных фактов, процессов, периода 1941-1945 гг. справилось лишь 34,6% выпускников). Задание №15 – работа с исторической картой (схемой) – успешно выполнили лишь 38, 69%.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Хуже</a:t>
            </a:r>
            <a:r>
              <a:rPr lang="ru-RU" baseline="0" dirty="0" smtClean="0"/>
              <a:t> всего </a:t>
            </a:r>
            <a:r>
              <a:rPr lang="ru-RU" dirty="0" smtClean="0"/>
              <a:t>выполнено </a:t>
            </a:r>
            <a:r>
              <a:rPr lang="ru-RU" dirty="0" smtClean="0"/>
              <a:t>задание №18 (анализ иллюстративного материала) – 31,41%.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критерию К4 выпускник может получить один балл за правильное указание оценки значения данного периода для истории России. Чуть более трети участников ЕГЭ (38,69%) справились с данным заданием. В работах большинства участников содержались лишь общие формулировки, лишённые конкретного содержания.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B0541-2A31-4C65-BAF9-5A7EB221F37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2901-381C-48C1-A694-CEE6FFCFA598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744E-D5B7-4096-9576-6AB9BD917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79864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Анализ результатов ЕГЭ по истории в Смоленской области в 2016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Петухова Ольга Анатольевна</a:t>
            </a:r>
            <a:r>
              <a:rPr lang="ru-RU" b="1" dirty="0" smtClean="0"/>
              <a:t>,</a:t>
            </a:r>
            <a:r>
              <a:rPr lang="ru-RU" dirty="0" smtClean="0"/>
              <a:t> кандидат исторических наук, доцент кафедры истории России, заместитель декана факультета истории и права Смоленского государственного университета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 цифрах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базового уровня сложности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48035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менее 50%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более 75% участников</a:t>
                      </a:r>
                      <a:endParaRPr lang="ru-RU" dirty="0"/>
                    </a:p>
                  </a:txBody>
                  <a:tcPr/>
                </a:tc>
              </a:tr>
              <a:tr h="600717">
                <a:tc>
                  <a:txBody>
                    <a:bodyPr/>
                    <a:lstStyle/>
                    <a:p>
                      <a:r>
                        <a:rPr lang="ru-RU" dirty="0" smtClean="0"/>
                        <a:t>3Б Определение терминов (множественный выбор)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21Б Умение проводить поиск исторической информации в источниках разного типа</a:t>
                      </a:r>
                      <a:endParaRPr lang="ru-RU" dirty="0"/>
                    </a:p>
                  </a:txBody>
                  <a:tcPr/>
                </a:tc>
              </a:tr>
              <a:tr h="1115618">
                <a:tc>
                  <a:txBody>
                    <a:bodyPr/>
                    <a:lstStyle/>
                    <a:p>
                      <a:r>
                        <a:rPr lang="ru-RU" dirty="0" smtClean="0"/>
                        <a:t>8Б Знание основных</a:t>
                      </a:r>
                      <a:r>
                        <a:rPr lang="ru-RU" baseline="0" dirty="0" smtClean="0"/>
                        <a:t>  фактов, процессов, явлений </a:t>
                      </a:r>
                      <a:r>
                        <a:rPr lang="ru-RU" dirty="0" smtClean="0"/>
                        <a:t>(задание на заполнение пропусков в предложениях)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167">
                <a:tc>
                  <a:txBody>
                    <a:bodyPr/>
                    <a:lstStyle/>
                    <a:p>
                      <a:r>
                        <a:rPr lang="ru-RU" dirty="0" smtClean="0"/>
                        <a:t>9Б  Знание исторических деятелей (задание на установление соответствия)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717">
                <a:tc>
                  <a:txBody>
                    <a:bodyPr/>
                    <a:lstStyle/>
                    <a:p>
                      <a:r>
                        <a:rPr lang="ru-RU" dirty="0" smtClean="0"/>
                        <a:t>14Б, 15Б Работа с исторической картой (схемой)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717">
                <a:tc>
                  <a:txBody>
                    <a:bodyPr/>
                    <a:lstStyle/>
                    <a:p>
                      <a:r>
                        <a:rPr lang="ru-RU" dirty="0" smtClean="0"/>
                        <a:t>19Б Анализ иллюстративного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повышенного уровня сложности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Выполнили менее 50%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более 75%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1П Систематизация исторической информации (умение определять последовательность событий)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7П Систематизация исторической информации (множественный выбор)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18П Анализ иллюстративного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11П Систематизация исторической информации, представленной в различных знаковых системах (таблица)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20П Характеристика авторства, времени, обстоятельств и целей создания источника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12П Работа с текстовым историческим источником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16П Работа с исторической картой (схемой)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высокого уровня сложности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Выполнили менее 50%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22В Умение использовать принципы структурно-функционального, временного и пространственного анализа при работе с источником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23В Умение использовать принципы структурно-функционального, временного и пространственного анализа при рассмотрении фактов, явлений, процессов (задание-задача)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24В Умение использовать исторические сведения для аргументации в ходе дискуссии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Новое задание – историческое сочинение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3692"/>
                <a:gridCol w="16859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Оцениваемый</a:t>
                      </a:r>
                      <a:r>
                        <a:rPr lang="ru-RU" baseline="0" dirty="0" smtClean="0"/>
                        <a:t> 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выполнивших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К1Б Указание событий (явлений, процессов)*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*при возможности выбора периода из 3-х предложенных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К2П Исторические личности и их роль в указанных событиях (явлениях, процессах) данного периода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К3В Причинно-следственные связи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К4В Оценка значения периода для истории России*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*с</a:t>
                      </a:r>
                      <a:r>
                        <a:rPr lang="ru-RU" baseline="0" dirty="0" smtClean="0"/>
                        <a:t> привлечением мнений известных историков, контекстных знаний по другим периодам отечественной и всеобщей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38,69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К5Б Использование исторической терминологии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К6В Наличие фактических ошибок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К7В Форма изложения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49,92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подготовке к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1) повторение в течение учебного года вопросов прошлых лет обучения, важных для лучшего усвоения курса; </a:t>
            </a:r>
          </a:p>
          <a:p>
            <a:r>
              <a:rPr lang="ru-RU" dirty="0" smtClean="0"/>
              <a:t>2) накопление в рабочих тетрадях обучающихся нужного для повторения материала виде развернутых планов изучаемых тем, таблиц, схем и других записей; </a:t>
            </a:r>
          </a:p>
          <a:p>
            <a:r>
              <a:rPr lang="ru-RU" dirty="0" smtClean="0"/>
              <a:t>3) повторение курса истории на отдельных уроках в тематической связи с изучаемым новым материалом и на повторительно-обобщающих уроках по каждой большой теме в учебном году; </a:t>
            </a:r>
          </a:p>
          <a:p>
            <a:r>
              <a:rPr lang="ru-RU" dirty="0" smtClean="0"/>
              <a:t>4) итоговое предэкзаменационное повторение важнейших вопросов новейшей отечественной и зарубежной истории в конце заключительного года обучения;</a:t>
            </a:r>
          </a:p>
          <a:p>
            <a:r>
              <a:rPr lang="ru-RU" dirty="0" smtClean="0"/>
              <a:t>5)важной составляющей подготовки к ЕГЭ является выполнение тренировочных заданий; такая тренировка, однако, не должна подменять собой учебный процесс.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537</Words>
  <Application>Microsoft Office PowerPoint</Application>
  <PresentationFormat>Экран (4:3)</PresentationFormat>
  <Paragraphs>60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Анализ результатов ЕГЭ по истории в Смоленской области в 2016 году</vt:lpstr>
      <vt:lpstr>Итоги в цифрах</vt:lpstr>
      <vt:lpstr>Задания базового уровня сложности</vt:lpstr>
      <vt:lpstr>Задания повышенного уровня сложности</vt:lpstr>
      <vt:lpstr>Задания высокого уровня сложности</vt:lpstr>
      <vt:lpstr>Новое задание – историческое сочинение</vt:lpstr>
      <vt:lpstr>Рекомендации по подготовке к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ЕГЭ по истории в Смоленской области в 2016 году</dc:title>
  <dc:creator>Olga</dc:creator>
  <cp:lastModifiedBy>Olga</cp:lastModifiedBy>
  <cp:revision>47</cp:revision>
  <dcterms:created xsi:type="dcterms:W3CDTF">2016-08-12T09:15:31Z</dcterms:created>
  <dcterms:modified xsi:type="dcterms:W3CDTF">2016-08-14T17:11:54Z</dcterms:modified>
</cp:coreProperties>
</file>