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86" r:id="rId3"/>
    <p:sldId id="387" r:id="rId4"/>
    <p:sldId id="382" r:id="rId5"/>
    <p:sldId id="383" r:id="rId6"/>
    <p:sldId id="384" r:id="rId7"/>
    <p:sldId id="385" r:id="rId8"/>
    <p:sldId id="389" r:id="rId9"/>
    <p:sldId id="390" r:id="rId10"/>
    <p:sldId id="391" r:id="rId11"/>
    <p:sldId id="392" r:id="rId12"/>
    <p:sldId id="393" r:id="rId13"/>
    <p:sldId id="394" r:id="rId14"/>
    <p:sldId id="397" r:id="rId15"/>
    <p:sldId id="406" r:id="rId16"/>
    <p:sldId id="395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7" r:id="rId26"/>
    <p:sldId id="408" r:id="rId27"/>
    <p:sldId id="409" r:id="rId28"/>
    <p:sldId id="388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96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2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>
      <p:cViewPr varScale="1">
        <p:scale>
          <a:sx n="102" d="100"/>
          <a:sy n="10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A803B-491C-49E4-9C63-57B160B4C86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201E-AE4B-48B4-961C-5134489F6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0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EF01-2A31-4AFC-B70D-25DEA40DF5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(хотя, для госорганов и органов муниципального управление имеется п.5. ст.1 №8-ФЗ). Если права на доменное имя принадлежат физ. лицу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стронней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организации, то сайта ОУ не существует. Абсолютно невозможно объявить чужой ресурс своим официальным сайтом, поставить его на баланс в качестве нематериального актива, выделять средства на поддержку и развитие.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Однозначно противозаконная ситуация складывается, в случае, если имел место Договор о создании сайта со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сторнней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организацией и в процессе работы права на доменное имя были зарегистрированы на компанию-исполнителя. В данном случае имеет смысл говорить об уголовном правонарушении.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неприятнее, если права на домен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зарегестрированы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работника или руководителя МБДОУ: бюджетные средства боли потрачены на приобретение прав, которые присвоены ответственным работником ОУ.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Регистратор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доме́нных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имён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аккредитованная организация, имеющая полномочия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регистрировать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новые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продлевать срок действия уже существующих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доменных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имён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домене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E31-7103-4B87-90F9-FB7AAFDD165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образовательных учреждениях (далее – ОУ) активно внедряются информационные системы, осуществляющие обработку персональных данных, делопроизводство, бухгалтерские программы и др. Эти системы предназначены для ведения базы данных воспитанников, обучающихся, родителей и работников ОУ, оперативного управления учреждением. Образовательные учреждения должны отреагировать на требования законодательства о защите персональных данных участников образовательного процесса в первую очередь, т. к. речь идет о защите сведений, незаконное использование которых может серьезно отразиться на правах граждан.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персональных данных работника является неотъемлемой составляющей права на уважение частной жизни человека, которое может быть ограничено только в предусмотренных пределах и при определенных условиях.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персональных данных представляет собой комплекс мер технического, организационного, организационно-технического и правового характера, направленных на защиту сведений, относящихся к определенному или определяемому на основании такой информации физическому лицу – субъекту персональных данных (работнику).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E91D-63A1-4340-B14B-B2F631AFAE7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8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E31-7103-4B87-90F9-FB7AAFDD165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9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E31-7103-4B87-90F9-FB7AAFDD165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9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EF01-2A31-4AFC-B70D-25DEA40DF579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628" y="355116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образовательной организации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819" y="6165304"/>
            <a:ext cx="343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Мешков Вячеслав </a:t>
            </a:r>
            <a:r>
              <a:rPr lang="ru-RU" dirty="0" err="1" smtClean="0"/>
              <a:t>Владиленович</a:t>
            </a:r>
            <a:endParaRPr lang="ru-RU" dirty="0" smtClean="0"/>
          </a:p>
          <a:p>
            <a:pPr algn="r"/>
            <a:r>
              <a:rPr lang="ru-RU" dirty="0" smtClean="0"/>
              <a:t>ГАУ ДПО СОИРО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365" y="6165304"/>
            <a:ext cx="89911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https://www.cloudbalkan.com/src/Frontend/Files/blog/images/source/world-wide-web-turns-25-en-2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7784" y="332656"/>
            <a:ext cx="3784218" cy="32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3"/>
          <p:cNvGrpSpPr/>
          <p:nvPr/>
        </p:nvGrpSpPr>
        <p:grpSpPr>
          <a:xfrm>
            <a:off x="1907704" y="2455740"/>
            <a:ext cx="1080120" cy="1058732"/>
            <a:chOff x="1763688" y="2031616"/>
            <a:chExt cx="1080120" cy="1058732"/>
          </a:xfrm>
        </p:grpSpPr>
        <p:sp>
          <p:nvSpPr>
            <p:cNvPr id="12" name="Полилиния 11"/>
            <p:cNvSpPr/>
            <p:nvPr/>
          </p:nvSpPr>
          <p:spPr>
            <a:xfrm>
              <a:off x="2334409" y="2173045"/>
              <a:ext cx="441064" cy="311971"/>
            </a:xfrm>
            <a:custGeom>
              <a:avLst/>
              <a:gdLst>
                <a:gd name="connsiteX0" fmla="*/ 0 w 441064"/>
                <a:gd name="connsiteY0" fmla="*/ 193637 h 311971"/>
                <a:gd name="connsiteX1" fmla="*/ 21516 w 441064"/>
                <a:gd name="connsiteY1" fmla="*/ 182880 h 311971"/>
                <a:gd name="connsiteX2" fmla="*/ 139850 w 441064"/>
                <a:gd name="connsiteY2" fmla="*/ 118334 h 311971"/>
                <a:gd name="connsiteX3" fmla="*/ 172123 w 441064"/>
                <a:gd name="connsiteY3" fmla="*/ 86061 h 311971"/>
                <a:gd name="connsiteX4" fmla="*/ 344245 w 441064"/>
                <a:gd name="connsiteY4" fmla="*/ 0 h 311971"/>
                <a:gd name="connsiteX5" fmla="*/ 344245 w 441064"/>
                <a:gd name="connsiteY5" fmla="*/ 0 h 311971"/>
                <a:gd name="connsiteX6" fmla="*/ 430306 w 441064"/>
                <a:gd name="connsiteY6" fmla="*/ 53788 h 311971"/>
                <a:gd name="connsiteX7" fmla="*/ 430306 w 441064"/>
                <a:gd name="connsiteY7" fmla="*/ 53788 h 311971"/>
                <a:gd name="connsiteX8" fmla="*/ 441064 w 441064"/>
                <a:gd name="connsiteY8" fmla="*/ 139849 h 311971"/>
                <a:gd name="connsiteX9" fmla="*/ 32273 w 441064"/>
                <a:gd name="connsiteY9" fmla="*/ 311971 h 311971"/>
                <a:gd name="connsiteX10" fmla="*/ 0 w 441064"/>
                <a:gd name="connsiteY10" fmla="*/ 193637 h 31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064" h="311971">
                  <a:moveTo>
                    <a:pt x="0" y="193637"/>
                  </a:moveTo>
                  <a:lnTo>
                    <a:pt x="21516" y="182880"/>
                  </a:lnTo>
                  <a:cubicBezTo>
                    <a:pt x="21629" y="182823"/>
                    <a:pt x="120198" y="137986"/>
                    <a:pt x="139850" y="118334"/>
                  </a:cubicBezTo>
                  <a:cubicBezTo>
                    <a:pt x="175107" y="83077"/>
                    <a:pt x="145176" y="86061"/>
                    <a:pt x="172123" y="86061"/>
                  </a:cubicBezTo>
                  <a:lnTo>
                    <a:pt x="344245" y="0"/>
                  </a:lnTo>
                  <a:lnTo>
                    <a:pt x="344245" y="0"/>
                  </a:lnTo>
                  <a:lnTo>
                    <a:pt x="430306" y="53788"/>
                  </a:lnTo>
                  <a:lnTo>
                    <a:pt x="430306" y="53788"/>
                  </a:lnTo>
                  <a:lnTo>
                    <a:pt x="441064" y="139849"/>
                  </a:lnTo>
                  <a:lnTo>
                    <a:pt x="32273" y="311971"/>
                  </a:lnTo>
                  <a:lnTo>
                    <a:pt x="0" y="1936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031616"/>
              <a:ext cx="1080120" cy="1058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6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Необходимость наличия у сайта версии для слабовидящих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496" y="1550397"/>
            <a:ext cx="90364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Вопросы: Обязаны государственные и муниципальные образовательные организации </a:t>
            </a:r>
            <a:r>
              <a:rPr lang="ru-RU" sz="2400" b="1" dirty="0" smtClean="0"/>
              <a:t>вести версию </a:t>
            </a:r>
            <a:r>
              <a:rPr lang="ru-RU" sz="2400" b="1" dirty="0"/>
              <a:t>сайта для слабовидящих?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Ответ: Да</a:t>
            </a:r>
            <a:r>
              <a:rPr lang="ru-RU" sz="2400" b="1" dirty="0">
                <a:solidFill>
                  <a:srgbClr val="C00000"/>
                </a:solidFill>
              </a:rPr>
              <a:t>, обязаны c 1 января 2016 года.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Основание:</a:t>
            </a:r>
          </a:p>
          <a:p>
            <a:endParaRPr lang="ru-RU" sz="1400" dirty="0"/>
          </a:p>
          <a:p>
            <a:r>
              <a:rPr lang="ru-RU" sz="2400" dirty="0"/>
              <a:t>1. Письмо Федеральной службы по надзору в сфере образования и науки от 25 </a:t>
            </a:r>
            <a:r>
              <a:rPr lang="ru-RU" sz="2400" dirty="0" smtClean="0"/>
              <a:t>марта 2015 </a:t>
            </a:r>
            <a:r>
              <a:rPr lang="ru-RU" sz="2400" dirty="0"/>
              <a:t>г. № 07-675: "Версия официального сайта для слабовидящих: ...</a:t>
            </a:r>
          </a:p>
          <a:p>
            <a:r>
              <a:rPr lang="ru-RU" sz="2400" dirty="0"/>
              <a:t>образовательные организации должны обеспечить наличие альтернативной </a:t>
            </a:r>
            <a:r>
              <a:rPr lang="ru-RU" sz="2400" dirty="0" smtClean="0"/>
              <a:t>версии официального </a:t>
            </a:r>
            <a:r>
              <a:rPr lang="ru-RU" sz="2400" dirty="0"/>
              <a:t>сайта образовательной организации в сети "Интернет" </a:t>
            </a:r>
            <a:r>
              <a:rPr lang="ru-RU" sz="2400" dirty="0" smtClean="0"/>
              <a:t>для слабовидящих".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50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Основные требования к версии сайта для инвалидов по зрению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8254" y="1628800"/>
            <a:ext cx="8766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Требования записаны в ГОСТ Р 52872-2012 "Интернет-ресурсы. Требования доступности </a:t>
            </a:r>
            <a:r>
              <a:rPr lang="ru-RU" sz="2800" b="1" dirty="0" smtClean="0"/>
              <a:t>для инвалидов </a:t>
            </a:r>
            <a:r>
              <a:rPr lang="ru-RU" sz="2800" b="1" dirty="0"/>
              <a:t>по зрению</a:t>
            </a:r>
            <a:r>
              <a:rPr lang="ru-RU" sz="2800" b="1" dirty="0" smtClean="0"/>
              <a:t>."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899" y="3278128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положения ГОСТ:</a:t>
            </a:r>
          </a:p>
          <a:p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Возможность изменить размер шрифта</a:t>
            </a:r>
            <a:r>
              <a:rPr lang="en-US" sz="2400" dirty="0" smtClean="0"/>
              <a:t> (</a:t>
            </a:r>
            <a:r>
              <a:rPr lang="ru-RU" sz="2400" dirty="0" smtClean="0"/>
              <a:t>до</a:t>
            </a:r>
            <a:r>
              <a:rPr lang="en-US" sz="2400" dirty="0" smtClean="0"/>
              <a:t> 200%)</a:t>
            </a:r>
            <a:r>
              <a:rPr lang="ru-RU" sz="2400" dirty="0" smtClean="0"/>
              <a:t>, с сохранением структуры контента.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Возможность преобразовать все иллюстрации в монохромный контраст (черно белый вариант), либо отключить иллюстрации.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Все иллюстрации должны иметь текстовое описание (в теге ALT), при отключенных иллюстрациях.</a:t>
            </a:r>
          </a:p>
        </p:txBody>
      </p:sp>
    </p:spTree>
    <p:extLst>
      <p:ext uri="{BB962C8B-B14F-4D97-AF65-F5344CB8AC3E}">
        <p14:creationId xmlns:p14="http://schemas.microsoft.com/office/powerpoint/2010/main" val="3503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5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Требования </a:t>
            </a:r>
            <a:r>
              <a:rPr lang="ru-RU" sz="2800" b="1" dirty="0" smtClean="0">
                <a:solidFill>
                  <a:srgbClr val="0070C0"/>
                </a:solidFill>
              </a:rPr>
              <a:t>к </a:t>
            </a:r>
            <a:r>
              <a:rPr lang="ru-RU" sz="2800" b="1" dirty="0">
                <a:solidFill>
                  <a:srgbClr val="0070C0"/>
                </a:solidFill>
              </a:rPr>
              <a:t>доменному имени сайта </a:t>
            </a:r>
            <a:r>
              <a:rPr lang="ru-RU" sz="2800" b="1" dirty="0" smtClean="0">
                <a:solidFill>
                  <a:srgbClr val="0070C0"/>
                </a:solidFill>
              </a:rPr>
              <a:t>образовательной организации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496" y="1628800"/>
            <a:ext cx="903649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</a:t>
            </a:r>
            <a:r>
              <a:rPr lang="ru-RU" sz="2800" b="1" dirty="0"/>
              <a:t>: </a:t>
            </a:r>
            <a:r>
              <a:rPr lang="ru-RU" sz="2800" b="1" dirty="0" smtClean="0"/>
              <a:t>Кому должно принадлежать доменное </a:t>
            </a:r>
            <a:r>
              <a:rPr lang="ru-RU" sz="2800" b="1" dirty="0"/>
              <a:t>имя</a:t>
            </a:r>
          </a:p>
          <a:p>
            <a:r>
              <a:rPr lang="ru-RU" sz="2800" b="1" dirty="0" smtClean="0"/>
              <a:t>Образовательной организации?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dirty="0">
                <a:solidFill>
                  <a:srgbClr val="C00000"/>
                </a:solidFill>
              </a:rPr>
              <a:t>: Имя сайта должно принадлежать образовательной организации на правах аренды.</a:t>
            </a:r>
          </a:p>
          <a:p>
            <a:endParaRPr lang="ru-RU" b="1" dirty="0" smtClean="0"/>
          </a:p>
          <a:p>
            <a:r>
              <a:rPr lang="ru-RU" sz="2800" b="1" dirty="0" smtClean="0"/>
              <a:t>Основания: </a:t>
            </a:r>
          </a:p>
          <a:p>
            <a:r>
              <a:rPr lang="ru-RU" sz="1100" b="1" dirty="0"/>
              <a:t> </a:t>
            </a:r>
            <a:endParaRPr lang="ru-RU" sz="105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Российской Федерации от 9 февраля 2009 г. </a:t>
            </a:r>
            <a:r>
              <a:rPr lang="ru-RU" sz="1600" dirty="0" smtClean="0"/>
              <a:t>N 8-ФЗ </a:t>
            </a:r>
            <a:r>
              <a:rPr lang="ru-RU" sz="1600" dirty="0"/>
              <a:t>(ред. от 28.12.2013, с изм. от 01.12.2014</a:t>
            </a:r>
            <a:r>
              <a:rPr lang="ru-RU" sz="1600" dirty="0" smtClean="0"/>
              <a:t>) "</a:t>
            </a:r>
            <a:r>
              <a:rPr lang="ru-RU" sz="1600" dirty="0"/>
              <a:t>Об </a:t>
            </a:r>
            <a:r>
              <a:rPr lang="ru-RU" sz="1600" dirty="0" smtClean="0"/>
              <a:t>обеспечении доступа </a:t>
            </a:r>
            <a:r>
              <a:rPr lang="ru-RU" sz="1600" dirty="0"/>
              <a:t>к информации о деятельности государственных органов </a:t>
            </a:r>
            <a:r>
              <a:rPr lang="ru-RU" sz="1600" dirty="0" smtClean="0"/>
              <a:t>и органов </a:t>
            </a:r>
            <a:r>
              <a:rPr lang="ru-RU" sz="1600" dirty="0"/>
              <a:t>местного самоуправления": "Официальный </a:t>
            </a:r>
            <a:r>
              <a:rPr lang="ru-RU" sz="1600" dirty="0" smtClean="0"/>
              <a:t>сайт государственного </a:t>
            </a:r>
            <a:r>
              <a:rPr lang="ru-RU" sz="1600" dirty="0"/>
              <a:t>органа или органа местного самоуправления </a:t>
            </a:r>
            <a:r>
              <a:rPr lang="ru-RU" sz="1600" dirty="0" smtClean="0"/>
              <a:t>в сети </a:t>
            </a:r>
            <a:r>
              <a:rPr lang="ru-RU" sz="1600" dirty="0"/>
              <a:t>Интернет, электронный адрес которого включает </a:t>
            </a:r>
            <a:r>
              <a:rPr lang="ru-RU" sz="1600" dirty="0" smtClean="0"/>
              <a:t>доменное имя</a:t>
            </a:r>
            <a:r>
              <a:rPr lang="ru-RU" sz="1600" dirty="0"/>
              <a:t>, </a:t>
            </a:r>
            <a:r>
              <a:rPr lang="ru-RU" sz="1600" b="1" dirty="0"/>
              <a:t>права на которое принадлежат государственному органу </a:t>
            </a:r>
            <a:r>
              <a:rPr lang="ru-RU" sz="1600" b="1" dirty="0" smtClean="0"/>
              <a:t>или органу </a:t>
            </a:r>
            <a:r>
              <a:rPr lang="ru-RU" sz="1600" b="1" dirty="0"/>
              <a:t>местного самоуправления</a:t>
            </a:r>
            <a:r>
              <a:rPr lang="ru-RU" sz="1600" dirty="0" smtClean="0"/>
              <a:t>".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Российской Федерации доменное имя не относится к </a:t>
            </a:r>
            <a:r>
              <a:rPr lang="ru-RU" sz="1600" dirty="0" smtClean="0"/>
              <a:t>средствам индивидуализации </a:t>
            </a:r>
            <a:r>
              <a:rPr lang="ru-RU" sz="1600" dirty="0"/>
              <a:t>(ГК РФ, часть IV, Раздел VII). </a:t>
            </a:r>
            <a:r>
              <a:rPr lang="ru-RU" sz="1600" dirty="0" smtClean="0"/>
              <a:t>Следовательно, зарегистрированное </a:t>
            </a:r>
            <a:r>
              <a:rPr lang="ru-RU" sz="1600" dirty="0"/>
              <a:t>доменное имя принадлежит ОО на </a:t>
            </a:r>
            <a:r>
              <a:rPr lang="ru-RU" sz="1600" dirty="0" smtClean="0"/>
              <a:t>правах аренды</a:t>
            </a:r>
            <a:r>
              <a:rPr lang="ru-RU" sz="1600" dirty="0"/>
              <a:t>, что должно быть отражено в договоре между ОО </a:t>
            </a:r>
            <a:r>
              <a:rPr lang="ru-RU" sz="1600" dirty="0" smtClean="0"/>
              <a:t>и провайдером </a:t>
            </a:r>
            <a:r>
              <a:rPr lang="ru-RU" sz="1600" dirty="0"/>
              <a:t>услуг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831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5"/>
            <a:ext cx="7740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Допустимые имена сайтов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764" y="1770098"/>
            <a:ext cx="8820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https://sites.google.com/site/27shkola/ </a:t>
            </a:r>
            <a:endParaRPr lang="ru-RU" sz="4000" b="1" dirty="0" smtClean="0"/>
          </a:p>
          <a:p>
            <a:r>
              <a:rPr lang="ru-RU" sz="4000" dirty="0" smtClean="0"/>
              <a:t>- </a:t>
            </a:r>
            <a:r>
              <a:rPr lang="ru-RU" sz="4000" dirty="0"/>
              <a:t>недопустимо, т.к. </a:t>
            </a:r>
            <a:r>
              <a:rPr lang="ru-RU" sz="4000" dirty="0" smtClean="0"/>
              <a:t>доменное имя </a:t>
            </a:r>
            <a:r>
              <a:rPr lang="ru-RU" sz="4000" dirty="0"/>
              <a:t>не уникально, только путь</a:t>
            </a:r>
            <a:r>
              <a:rPr lang="ru-RU" sz="4000" dirty="0" smtClean="0"/>
              <a:t>. </a:t>
            </a:r>
          </a:p>
          <a:p>
            <a:endParaRPr lang="ru-RU" sz="3600" dirty="0">
              <a:solidFill>
                <a:srgbClr val="C00000"/>
              </a:solidFill>
            </a:endParaRPr>
          </a:p>
          <a:p>
            <a:r>
              <a:rPr lang="ru-RU" sz="4000" b="1" dirty="0"/>
              <a:t>http</a:t>
            </a:r>
            <a:r>
              <a:rPr lang="ru-RU" sz="4000" b="1" dirty="0" smtClean="0"/>
              <a:t>://</a:t>
            </a:r>
            <a:r>
              <a:rPr lang="en-US" sz="4000" b="1" smtClean="0"/>
              <a:t>www.sch-1.</a:t>
            </a:r>
            <a:r>
              <a:rPr lang="ru-RU" sz="4000" b="1" smtClean="0"/>
              <a:t>edusite.ru</a:t>
            </a:r>
            <a:r>
              <a:rPr lang="ru-RU" sz="4000" b="1" dirty="0"/>
              <a:t>/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4000" dirty="0" smtClean="0"/>
              <a:t>- допустимо</a:t>
            </a:r>
            <a:r>
              <a:rPr lang="ru-RU" sz="4000" dirty="0"/>
              <a:t>, т.к. доменное имя уникально.</a:t>
            </a:r>
          </a:p>
        </p:txBody>
      </p:sp>
    </p:spTree>
    <p:extLst>
      <p:ext uri="{BB962C8B-B14F-4D97-AF65-F5344CB8AC3E}">
        <p14:creationId xmlns:p14="http://schemas.microsoft.com/office/powerpoint/2010/main" val="314399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14351" r="21448" b="50179"/>
          <a:stretch/>
        </p:blipFill>
        <p:spPr bwMode="auto">
          <a:xfrm>
            <a:off x="251519" y="548680"/>
            <a:ext cx="8561199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0745" r="9674" b="2174"/>
          <a:stretch/>
        </p:blipFill>
        <p:spPr bwMode="auto">
          <a:xfrm>
            <a:off x="251519" y="980728"/>
            <a:ext cx="864019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24674" r="9576" b="3250"/>
          <a:stretch/>
        </p:blipFill>
        <p:spPr bwMode="auto">
          <a:xfrm>
            <a:off x="398201" y="765110"/>
            <a:ext cx="8710303" cy="50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7504" y="2780928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2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7893" y="476672"/>
            <a:ext cx="8280920" cy="5472608"/>
            <a:chOff x="1279757" y="332656"/>
            <a:chExt cx="4002833" cy="24505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t="63256" r="9579" b="1717"/>
            <a:stretch/>
          </p:blipFill>
          <p:spPr bwMode="auto">
            <a:xfrm>
              <a:off x="1289088" y="1271400"/>
              <a:ext cx="3993502" cy="151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2" t="18784" r="9202" b="58600"/>
            <a:stretch/>
          </p:blipFill>
          <p:spPr bwMode="auto">
            <a:xfrm>
              <a:off x="1279757" y="332656"/>
              <a:ext cx="3993502" cy="97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Стрелка вправо 4"/>
          <p:cNvSpPr/>
          <p:nvPr/>
        </p:nvSpPr>
        <p:spPr>
          <a:xfrm>
            <a:off x="167196" y="83671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15022" r="8780"/>
          <a:stretch/>
        </p:blipFill>
        <p:spPr bwMode="auto">
          <a:xfrm>
            <a:off x="1547664" y="260647"/>
            <a:ext cx="5976664" cy="61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187624" y="69269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214310" y="249289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255661" y="443711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608" y="548680"/>
            <a:ext cx="7776864" cy="5688632"/>
            <a:chOff x="1315616" y="2636912"/>
            <a:chExt cx="4376057" cy="317605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7" t="44176" r="9733" b="4056"/>
            <a:stretch/>
          </p:blipFill>
          <p:spPr bwMode="auto">
            <a:xfrm>
              <a:off x="1315616" y="3032449"/>
              <a:ext cx="4376057" cy="278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8" t="16213" r="9394" b="74407"/>
            <a:stretch/>
          </p:blipFill>
          <p:spPr bwMode="auto">
            <a:xfrm>
              <a:off x="1315616" y="2636912"/>
              <a:ext cx="4366727" cy="50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Стрелка вправо 4"/>
          <p:cNvSpPr/>
          <p:nvPr/>
        </p:nvSpPr>
        <p:spPr>
          <a:xfrm>
            <a:off x="683568" y="891893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8779" y="182298"/>
            <a:ext cx="4364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Web</a:t>
            </a:r>
            <a:r>
              <a:rPr lang="ru-RU" sz="8000" b="1" dirty="0" smtClean="0">
                <a:solidFill>
                  <a:srgbClr val="0070C0"/>
                </a:solidFill>
              </a:rPr>
              <a:t>-сайт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701" y="184482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Web</a:t>
            </a:r>
            <a:r>
              <a:rPr lang="ru-RU" sz="2400" b="1" dirty="0" smtClean="0"/>
              <a:t>-сайт учебного заведения</a:t>
            </a:r>
            <a:r>
              <a:rPr lang="ru-RU" sz="2400" dirty="0" smtClean="0"/>
              <a:t> это реализованное продвижение направлений деятельности, основанное на понимании возможностей информационных и телекоммуникационных технологий и их месте в современном информационном обществе.</a:t>
            </a:r>
          </a:p>
          <a:p>
            <a:r>
              <a:rPr lang="ru-RU" sz="2400" dirty="0" smtClean="0"/>
              <a:t> </a:t>
            </a:r>
          </a:p>
          <a:p>
            <a:pPr algn="just"/>
            <a:r>
              <a:rPr lang="en-US" sz="2400" b="1" dirty="0" smtClean="0"/>
              <a:t>Web</a:t>
            </a:r>
            <a:r>
              <a:rPr lang="ru-RU" sz="2400" b="1" dirty="0" smtClean="0"/>
              <a:t>-сайт учебного заведения (УЗ)</a:t>
            </a:r>
            <a:r>
              <a:rPr lang="ru-RU" sz="2400" dirty="0" smtClean="0"/>
              <a:t> - это источник  информации о деятельности учебного заведения, средство продвижения услуг, </a:t>
            </a:r>
            <a:r>
              <a:rPr lang="en-US" sz="2400" dirty="0" smtClean="0"/>
              <a:t>PR</a:t>
            </a:r>
            <a:r>
              <a:rPr lang="ru-RU" sz="2400" dirty="0" smtClean="0"/>
              <a:t> и рекламной информации, способ получения обратной связи от целевых групп. </a:t>
            </a:r>
            <a:r>
              <a:rPr lang="en-US" sz="2400" dirty="0" smtClean="0"/>
              <a:t>Web</a:t>
            </a:r>
            <a:r>
              <a:rPr lang="ru-RU" sz="2400" dirty="0" smtClean="0"/>
              <a:t>-сайт расположен на </a:t>
            </a:r>
            <a:r>
              <a:rPr lang="en-US" sz="2400" dirty="0" smtClean="0"/>
              <a:t>Web</a:t>
            </a:r>
            <a:r>
              <a:rPr lang="ru-RU" sz="2400" dirty="0" smtClean="0"/>
              <a:t>-сервере и имеет доменное имя.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2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22840" r="8800" b="17750"/>
          <a:stretch/>
        </p:blipFill>
        <p:spPr bwMode="auto">
          <a:xfrm>
            <a:off x="971600" y="407504"/>
            <a:ext cx="7957660" cy="57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39552" y="83671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434481"/>
            <a:ext cx="8424936" cy="5904656"/>
            <a:chOff x="1218253" y="2480318"/>
            <a:chExt cx="4408106" cy="316470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1" t="51580" r="9615" b="3776"/>
            <a:stretch/>
          </p:blipFill>
          <p:spPr bwMode="auto">
            <a:xfrm>
              <a:off x="1240971" y="3247053"/>
              <a:ext cx="4385388" cy="239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8" t="16683" r="8809" b="68377"/>
            <a:stretch/>
          </p:blipFill>
          <p:spPr bwMode="auto">
            <a:xfrm>
              <a:off x="1218253" y="2480318"/>
              <a:ext cx="4385387" cy="80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Стрелка вправо 4"/>
          <p:cNvSpPr/>
          <p:nvPr/>
        </p:nvSpPr>
        <p:spPr>
          <a:xfrm>
            <a:off x="313166" y="1484784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13165" y="2204864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0863" y="285293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0863" y="537321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2176" y="5949280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4951" r="9313" b="34226"/>
          <a:stretch/>
        </p:blipFill>
        <p:spPr bwMode="auto">
          <a:xfrm>
            <a:off x="395536" y="996550"/>
            <a:ext cx="826131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620688"/>
            <a:ext cx="8424936" cy="5544616"/>
            <a:chOff x="3914598" y="980728"/>
            <a:chExt cx="4376057" cy="301378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6" t="77130" r="9925" b="4283"/>
            <a:stretch/>
          </p:blipFill>
          <p:spPr bwMode="auto">
            <a:xfrm>
              <a:off x="3914598" y="2996141"/>
              <a:ext cx="4376057" cy="99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8" t="17107" r="9445" b="45370"/>
            <a:stretch/>
          </p:blipFill>
          <p:spPr bwMode="auto">
            <a:xfrm>
              <a:off x="3923928" y="980728"/>
              <a:ext cx="4366727" cy="201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Стрелка вправо 4"/>
          <p:cNvSpPr/>
          <p:nvPr/>
        </p:nvSpPr>
        <p:spPr>
          <a:xfrm>
            <a:off x="320863" y="1484784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0863" y="2060848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38825" y="2564904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0863" y="3140968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15246" r="9576" b="52964"/>
          <a:stretch/>
        </p:blipFill>
        <p:spPr bwMode="auto">
          <a:xfrm>
            <a:off x="755576" y="1412776"/>
            <a:ext cx="811998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22345" r="9384" b="5216"/>
          <a:stretch/>
        </p:blipFill>
        <p:spPr bwMode="auto">
          <a:xfrm>
            <a:off x="1547664" y="213184"/>
            <a:ext cx="7344816" cy="65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187624" y="191683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3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29641" r="9664" b="16333"/>
          <a:stretch/>
        </p:blipFill>
        <p:spPr bwMode="auto">
          <a:xfrm>
            <a:off x="827584" y="692696"/>
            <a:ext cx="814431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00490" y="191683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00490" y="2564904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00490" y="3861048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0490" y="4869160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3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30582" r="9505" b="29638"/>
          <a:stretch/>
        </p:blipFill>
        <p:spPr bwMode="auto">
          <a:xfrm>
            <a:off x="755576" y="1124744"/>
            <a:ext cx="82585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64879" y="253336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64878" y="303295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64877" y="3573016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63253" y="4437112"/>
            <a:ext cx="290697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3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1916832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Рекомендации по сопровождению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сайта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образовательной организации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4688"/>
            <a:ext cx="3783882" cy="450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43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643042" y="785794"/>
            <a:ext cx="61436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сайта должна быть понятной, не содержать логических противоречий, позволять посетителю сайта легко найти всю опубликованную информацию.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000100" y="3857628"/>
            <a:ext cx="76438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увлекайтесь фотографиями. Они должны быть тщательно отобраны и оптимизированы (в первую очередь по размеру).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8779" y="182298"/>
            <a:ext cx="72451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Web</a:t>
            </a:r>
            <a:r>
              <a:rPr lang="ru-RU" sz="4400" b="1" dirty="0" smtClean="0">
                <a:solidFill>
                  <a:srgbClr val="0070C0"/>
                </a:solidFill>
              </a:rPr>
              <a:t>-сайт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ОО.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Нормативная база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8643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buFont typeface="Calibri" pitchFamily="34" charset="0"/>
              <a:buChar char="-"/>
            </a:pPr>
            <a:r>
              <a:rPr lang="ru-RU" sz="2000" b="1" dirty="0" smtClean="0"/>
              <a:t>Федеральный закон от 29 декабря 2012 г. N 273-ФЗ </a:t>
            </a:r>
            <a:r>
              <a:rPr lang="ru-RU" sz="2000" dirty="0" smtClean="0"/>
              <a:t>"Об образовании в Российской Федерации"</a:t>
            </a:r>
          </a:p>
          <a:p>
            <a:pPr indent="269875" algn="just">
              <a:buFont typeface="Calibri" pitchFamily="34" charset="0"/>
              <a:buChar char="-"/>
            </a:pPr>
            <a:r>
              <a:rPr lang="ru-RU" sz="2000" b="1" dirty="0" smtClean="0"/>
              <a:t>Постановление Правительства РФ от 10 июля 2013 г. N 582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организации«</a:t>
            </a:r>
          </a:p>
          <a:p>
            <a:pPr indent="269875" algn="just">
              <a:buFont typeface="Calibri" pitchFamily="34" charset="0"/>
              <a:buChar char="-"/>
            </a:pPr>
            <a:r>
              <a:rPr lang="ru-RU" sz="2000" b="1" dirty="0" smtClean="0"/>
              <a:t>Приказ Федеральной службы по надзору в сфере образования и науки</a:t>
            </a:r>
            <a:br>
              <a:rPr lang="ru-RU" sz="2000" b="1" dirty="0" smtClean="0"/>
            </a:br>
            <a:r>
              <a:rPr lang="ru-RU" sz="2000" b="1" dirty="0" smtClean="0"/>
              <a:t>от 29 мая 2014 г. N 785 </a:t>
            </a:r>
            <a:r>
              <a:rPr lang="ru-RU" sz="2000" dirty="0" smtClean="0"/>
              <a:t>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на нем информации</a:t>
            </a:r>
          </a:p>
          <a:p>
            <a:pPr indent="269875" algn="just">
              <a:buFont typeface="Calibri" pitchFamily="34" charset="0"/>
              <a:buChar char="-"/>
            </a:pPr>
            <a:r>
              <a:rPr lang="ru-RU" sz="2000" b="1" dirty="0" smtClean="0"/>
              <a:t>Приказ </a:t>
            </a:r>
            <a:r>
              <a:rPr lang="ru-RU" sz="2000" b="1" dirty="0" err="1" smtClean="0"/>
              <a:t>Минобрнауки</a:t>
            </a:r>
            <a:r>
              <a:rPr lang="ru-RU" sz="2000" b="1" dirty="0" smtClean="0"/>
              <a:t> от 09 ноября 2016 года №1399 </a:t>
            </a:r>
            <a:r>
              <a:rPr lang="ru-RU" sz="2000" dirty="0" smtClean="0"/>
              <a:t>«О внесении изменений в показатели мониторинга системы образования, утвержденные приказом Министерства образования и науки РФ от 15 января 2014 г. №14»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0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571472" y="642918"/>
            <a:ext cx="8072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презентации, которые вы публикуете. Если они действительно необходимы, и их нельзя заменить текстовым документом или PDF, то хотя бы уменьшите их вес за счет оптимизации вставляемой в них графики.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57158" y="3643314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Придерживайтесь одного стиля! Необходимо помнить, что единая цветовая  гамма способствует полному и быстрому восприятию информации. Количество основных используемых цветов не должно быть более трех. Используйте спокойные для восприятия цвета.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шрифта должен быть достаточным для комфортного чтения, не более того!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следует злоупотреблять выделением полужирным и курсивным начертанием (желательно не чаще одного-двух раз на странице).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следует лишний раз применять такие приемы, как подчеркивание или перечеркивание текста, т.к. подобные текстовые эффекты могут ассоциироваться у пользователей с гипертекстовой ссылкой.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лучшего восприятия текстовой информации все заголовки на страницах  должны быть одинаковыми по размеру шрифта и иметь одинаковый цвет.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714348" y="1142984"/>
            <a:ext cx="7358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Проверяйте грамматику!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630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увлекайтесь необычными фонами - они часто затрудняют чтение текста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28596" y="4000504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Следите, чтобы не появлялась горизонтальная полоса прокрутки (т.е. страница с текстом шире разрешения экрана), такой текст трудно читать!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357158" y="857232"/>
            <a:ext cx="8429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рекомендуется использование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java-скриптов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могут затруднить просмотр сайта. Это может быть неудачное сочетание цвета фона и текста, использование пестрого фона,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типа "Вращающиеся ссылки меню”, "Переливающиеся ссылки”, «Летающий текст»…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285720" y="714356"/>
            <a:ext cx="864399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 должен иметь простую структуру и быть доступным для обычного пользователя (чтобы пользователь смог найти на Вашем сайте интересующую его информацию за 3 щелчка мышью).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меню - на каждой странице, внешние ссылки - открываться в отдельном "окне" для того, чтобы посетитель сайта не ушел далеко с рассматриваемого информационного ресурса.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 не должен содержать не работающие ссылки.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357158" y="785794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страница должна привлечь пользователя оформлением и в то же время помочь легко сориентироваться и найти нужное содержание.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вопрос оформления первой страницы сайта очень важен.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информации начинается сверху слева, далее глаз движется вниз по диагонали, потом направо и вверх снова по диагонали, справа налево.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Эту закономерность необходимо учитывать, размещая информацию на странице сайта.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42910" y="857232"/>
            <a:ext cx="7858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Строка меню, как и строка названия, повторяется на каждой странице сайта – чтобы пользователь легко переходил из раздела в раздел.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500034" y="2928934"/>
            <a:ext cx="83582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Рекомендуется - черный текст на белом фоне.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знаков в строке не более 120-150 символов, т.е. текст как бы растягивается сверху вниз, потому что глаз в процессе чтения утомляется больше при движении по горизонтали, чем при движении по вертикали.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357158" y="785794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Важнейшее правило, связанное с размещением текста на странице сайта, – обязательное дробление его на небольшие абзацы с расстоянием между ними, превышающим расстояние между строчками.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Такое размещение текста делает его более удобным для быстрого чтения.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4143380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использовать небольшие страницы с гиперссылками позволяющими перейти на другие страницы и с небольшими картинками (при желании дается гиперссылка на увеличенное изображение).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3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ПРИ СОЗДАНИИ САЙТА ПЕРСОНАЛЬНОГО САЙТА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14282" y="928670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Желательно, чтобы содержание страницы по размеру в длину было не больше, чем один, максимум два экрана.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текст лучше разбить на две или несколько страниц (например, по главам).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на сайте должна быть индивидуальной, если используются тексты, скопированные с Интернет-ресурсов, необходимо указывать ссылки.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9319" y="6102208"/>
            <a:ext cx="21146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i="1" dirty="0" smtClean="0"/>
              <a:t>Мешков </a:t>
            </a:r>
            <a:br>
              <a:rPr lang="ru-RU" sz="1400" b="1" i="1" dirty="0" smtClean="0"/>
            </a:br>
            <a:r>
              <a:rPr lang="ru-RU" sz="1400" b="1" i="1" dirty="0" smtClean="0"/>
              <a:t>Вячеслав </a:t>
            </a:r>
            <a:r>
              <a:rPr lang="ru-RU" sz="1400" b="1" i="1" dirty="0" err="1" smtClean="0"/>
              <a:t>Владиленович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 smtClean="0"/>
              <a:t>СОИРО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021288"/>
            <a:ext cx="9144000" cy="72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78083" y="201414"/>
            <a:ext cx="792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Информационная </a:t>
            </a:r>
            <a:r>
              <a:rPr lang="ru-RU" sz="2400" b="1" dirty="0" smtClean="0"/>
              <a:t>безопасность. Защита </a:t>
            </a:r>
            <a:r>
              <a:rPr lang="ru-RU" sz="2400" b="1" dirty="0" smtClean="0"/>
              <a:t>персональных данных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  <p:pic>
        <p:nvPicPr>
          <p:cNvPr id="15" name="Picture 4" descr="http://russa03.ru/attachments/Image/Gos-uslugi.jp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" y="6139916"/>
            <a:ext cx="1197720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0514"/>
            <a:ext cx="3240360" cy="39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7944" y="1916832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Вопросы по ведению и сопровождению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сайта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образовательной организации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Обязанность и ответственность за ведение сайта образовательной организации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Ответственность </a:t>
            </a:r>
            <a:r>
              <a:rPr lang="ru-RU" sz="2800" b="1" dirty="0"/>
              <a:t>за создание и ведение сайта </a:t>
            </a:r>
            <a:r>
              <a:rPr lang="ru-RU" sz="2800" b="1" dirty="0" smtClean="0"/>
              <a:t>несёт только сама образовательная организация</a:t>
            </a:r>
          </a:p>
          <a:p>
            <a:pPr algn="just"/>
            <a:r>
              <a:rPr lang="ru-RU" sz="2000" b="1" dirty="0" smtClean="0"/>
              <a:t>Основание</a:t>
            </a:r>
            <a:r>
              <a:rPr lang="ru-RU" sz="2000" b="1" dirty="0"/>
              <a:t>: </a:t>
            </a:r>
            <a:r>
              <a:rPr lang="ru-RU" sz="2000" b="1" dirty="0" smtClean="0"/>
              <a:t> </a:t>
            </a:r>
            <a:r>
              <a:rPr lang="ru-RU" sz="2000" dirty="0" smtClean="0"/>
              <a:t>Федеральный </a:t>
            </a:r>
            <a:r>
              <a:rPr lang="ru-RU" sz="2000" dirty="0"/>
              <a:t>закон Российской Федерации от 29 декабря 2012 г. N273-ФЗ "</a:t>
            </a:r>
            <a:r>
              <a:rPr lang="ru-RU" sz="2000" dirty="0" smtClean="0"/>
              <a:t>Об образовании </a:t>
            </a:r>
            <a:r>
              <a:rPr lang="ru-RU" sz="2000" dirty="0"/>
              <a:t>в Российской Федерации" (</a:t>
            </a:r>
            <a:r>
              <a:rPr lang="ru-RU" sz="2000" dirty="0" smtClean="0"/>
              <a:t>Ст.28, 29).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75718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"Интернет"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4671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Требования к защите персональных данных (</a:t>
            </a:r>
            <a:r>
              <a:rPr lang="ru-RU" sz="3600" b="1" dirty="0" err="1">
                <a:solidFill>
                  <a:srgbClr val="0070C0"/>
                </a:solidFill>
              </a:rPr>
              <a:t>ЗПДн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2635" y="2060848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Федеральный закон Российской Федерации </a:t>
            </a:r>
          </a:p>
          <a:p>
            <a:pPr algn="ctr"/>
            <a:r>
              <a:rPr lang="ru-RU" sz="3200" b="1" dirty="0" smtClean="0"/>
              <a:t>от 27 июля 2006 г. </a:t>
            </a:r>
          </a:p>
          <a:p>
            <a:pPr algn="ctr"/>
            <a:r>
              <a:rPr lang="ru-RU" sz="3200" b="1" dirty="0" smtClean="0"/>
              <a:t>N 152-ФЗ О персональных данных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Принят Государственной Думой 8 июля 2006 года Одобрен Советом Федерации 14 июля 2006 года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0441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Что относится к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персональным данным?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582341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Персональные данные - любая информация, </a:t>
            </a:r>
            <a:r>
              <a:rPr lang="ru-RU" sz="2800" dirty="0"/>
              <a:t>относящаяся </a:t>
            </a:r>
            <a:r>
              <a:rPr lang="ru-RU" sz="2800" dirty="0" smtClean="0"/>
              <a:t>к определенному </a:t>
            </a:r>
            <a:r>
              <a:rPr lang="ru-RU" sz="2800" dirty="0"/>
              <a:t>или определяемому на основании </a:t>
            </a:r>
            <a:r>
              <a:rPr lang="ru-RU" sz="2800" dirty="0" smtClean="0"/>
              <a:t>такой информации </a:t>
            </a:r>
            <a:r>
              <a:rPr lang="ru-RU" sz="2800" dirty="0"/>
              <a:t>физическому лицу (субъекту </a:t>
            </a:r>
            <a:r>
              <a:rPr lang="ru-RU" sz="2800" dirty="0" smtClean="0"/>
              <a:t>персональных данных</a:t>
            </a:r>
            <a:r>
              <a:rPr lang="ru-RU" sz="2800" dirty="0"/>
              <a:t>), в том числе его фамилия, имя, отчество, год, </a:t>
            </a:r>
            <a:r>
              <a:rPr lang="ru-RU" sz="2800" dirty="0" smtClean="0"/>
              <a:t>месяц, дата </a:t>
            </a:r>
            <a:r>
              <a:rPr lang="ru-RU" sz="2800" dirty="0"/>
              <a:t>и место рождения, адрес, семейное, социальное,</a:t>
            </a:r>
          </a:p>
          <a:p>
            <a:pPr algn="ctr"/>
            <a:r>
              <a:rPr lang="ru-RU" sz="2800" dirty="0"/>
              <a:t>имущественное положение, образование, профессия,</a:t>
            </a:r>
          </a:p>
          <a:p>
            <a:pPr algn="ctr"/>
            <a:r>
              <a:rPr lang="ru-RU" sz="2800" dirty="0"/>
              <a:t>доходы, другая информация.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522920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Основание:</a:t>
            </a:r>
          </a:p>
          <a:p>
            <a:r>
              <a:rPr lang="ru-RU" sz="16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Федеральный </a:t>
            </a:r>
            <a:r>
              <a:rPr lang="ru-RU" sz="2400" dirty="0"/>
              <a:t>закон Российской Федерации от 27 июля 2006</a:t>
            </a:r>
          </a:p>
          <a:p>
            <a:r>
              <a:rPr lang="ru-RU" sz="2400" dirty="0"/>
              <a:t>г. N 152-ФЗ О персональных данных. Статья 3.</a:t>
            </a:r>
          </a:p>
        </p:txBody>
      </p:sp>
    </p:spTree>
    <p:extLst>
      <p:ext uri="{BB962C8B-B14F-4D97-AF65-F5344CB8AC3E}">
        <p14:creationId xmlns:p14="http://schemas.microsoft.com/office/powerpoint/2010/main" val="2790250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ВОПРОС-ОТВЕТ </a:t>
            </a:r>
            <a:r>
              <a:rPr lang="ru-RU" b="1" dirty="0" smtClean="0"/>
              <a:t>с сайта </a:t>
            </a:r>
            <a:r>
              <a:rPr lang="en-US" b="1" dirty="0" smtClean="0"/>
              <a:t>http://pd.rkn.gov.ru/</a:t>
            </a:r>
            <a:endParaRPr lang="ru-RU" cap="all" dirty="0" smtClean="0"/>
          </a:p>
          <a:p>
            <a:r>
              <a:rPr lang="ru-RU" cap="all" dirty="0" smtClean="0"/>
              <a:t>ФЕДЕРАЛЬНАЯ </a:t>
            </a:r>
            <a:r>
              <a:rPr lang="ru-RU" cap="all" dirty="0"/>
              <a:t>СЛУЖБА ПО </a:t>
            </a:r>
            <a:r>
              <a:rPr lang="ru-RU" cap="all" dirty="0" smtClean="0"/>
              <a:t>НАДЗОРУ </a:t>
            </a:r>
            <a:r>
              <a:rPr lang="ru-RU" cap="all" dirty="0"/>
              <a:t>В СФЕРЕ СВЯЗИ, </a:t>
            </a:r>
            <a:r>
              <a:rPr lang="ru-RU" cap="all" dirty="0" smtClean="0"/>
              <a:t>ИНФОРМАЦИОННЫХ </a:t>
            </a:r>
            <a:r>
              <a:rPr lang="ru-RU" cap="all" dirty="0"/>
              <a:t>ТЕХНОЛОГИЙ </a:t>
            </a:r>
            <a:r>
              <a:rPr lang="ru-RU" cap="all" dirty="0" smtClean="0"/>
              <a:t>И </a:t>
            </a:r>
            <a:r>
              <a:rPr lang="ru-RU" cap="all" dirty="0"/>
              <a:t>МАССОВЫХ </a:t>
            </a:r>
            <a:r>
              <a:rPr lang="ru-RU" cap="all" dirty="0" smtClean="0"/>
              <a:t>КОММУНИКАЦИЙ (</a:t>
            </a:r>
            <a:r>
              <a:rPr lang="ru-RU" b="1" cap="all" dirty="0" smtClean="0"/>
              <a:t>РОСКОМНАДЗОР):</a:t>
            </a:r>
            <a:endParaRPr lang="ru-RU" b="1" dirty="0"/>
          </a:p>
        </p:txBody>
      </p:sp>
      <p:pic>
        <p:nvPicPr>
          <p:cNvPr id="5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" y="44796"/>
            <a:ext cx="1032041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12776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Вопрос:  Является ли обработкой персональных данных размещение  фамилии, имени и отчества без иной дополнительной информации?</a:t>
            </a:r>
          </a:p>
          <a:p>
            <a:endParaRPr lang="ru-RU" sz="2000" b="1" dirty="0" smtClean="0"/>
          </a:p>
          <a:p>
            <a:pPr algn="just"/>
            <a:r>
              <a:rPr lang="ru-RU" sz="2000" b="1" dirty="0" smtClean="0"/>
              <a:t>Ответ</a:t>
            </a:r>
            <a:r>
              <a:rPr lang="ru-RU" sz="2000" b="1" dirty="0"/>
              <a:t>:  </a:t>
            </a:r>
            <a:r>
              <a:rPr lang="ru-RU" sz="2000" dirty="0"/>
              <a:t>Размещение на страницах сайтов в сети «Интернет» фамилии, имени и отчества без дополнительной информации, позволяющей идентифицировать физическое лицо как субъекта персональных данных, не может свидетельствовать об обработке персональных данных конкретного физического лица.</a:t>
            </a:r>
          </a:p>
          <a:p>
            <a:pPr algn="just"/>
            <a:r>
              <a:rPr lang="ru-RU" sz="2000" dirty="0"/>
              <a:t>Обращаем Ваше внимание на то, что при размещении персональных данных в публичных сообществах социальных сетей следует разграничить вопросы защиты персональных данных и защиты чести, достоинства и деловой репутации</a:t>
            </a:r>
            <a:r>
              <a:rPr lang="ru-RU" sz="2000" dirty="0" smtClean="0"/>
              <a:t>. В </a:t>
            </a:r>
            <a:r>
              <a:rPr lang="ru-RU" sz="2000" dirty="0"/>
              <a:t>случае, если личная информация была взята из публичного, открытого профиля социальной сети, это не является правонарушением, поскольку данные были сделаны общедоступными самим гражданином (субъектом персональных данных), и в данном случае могут быть использованы третьими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3711208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Кто является оператором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персональных данных?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Любое лицо, осуществляющие обработку персональных</a:t>
            </a:r>
          </a:p>
          <a:p>
            <a:pPr algn="ctr"/>
            <a:r>
              <a:rPr lang="ru-RU" sz="4800" b="1" dirty="0"/>
              <a:t>данных </a:t>
            </a:r>
            <a:r>
              <a:rPr lang="ru-RU" sz="4800" dirty="0"/>
              <a:t>– например, школа или детский сад.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522920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Основание:</a:t>
            </a:r>
          </a:p>
          <a:p>
            <a:r>
              <a:rPr lang="ru-RU" sz="16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Федеральный </a:t>
            </a:r>
            <a:r>
              <a:rPr lang="ru-RU" sz="2400" dirty="0"/>
              <a:t>закон Российской Федерации от 27 июля 2006</a:t>
            </a:r>
          </a:p>
          <a:p>
            <a:r>
              <a:rPr lang="ru-RU" sz="2400" dirty="0"/>
              <a:t>г. N 152-ФЗ О персональных данных. Статья 3.</a:t>
            </a:r>
          </a:p>
        </p:txBody>
      </p:sp>
    </p:spTree>
    <p:extLst>
      <p:ext uri="{BB962C8B-B14F-4D97-AF65-F5344CB8AC3E}">
        <p14:creationId xmlns:p14="http://schemas.microsoft.com/office/powerpoint/2010/main" val="2685748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Требуется ли </a:t>
            </a:r>
            <a:r>
              <a:rPr lang="ru-RU" sz="3200" b="1" dirty="0" smtClean="0">
                <a:solidFill>
                  <a:srgbClr val="0070C0"/>
                </a:solidFill>
              </a:rPr>
              <a:t>согласие педагогов </a:t>
            </a:r>
            <a:r>
              <a:rPr lang="ru-RU" sz="3200" b="1" dirty="0">
                <a:solidFill>
                  <a:srgbClr val="0070C0"/>
                </a:solidFill>
              </a:rPr>
              <a:t>для </a:t>
            </a:r>
            <a:r>
              <a:rPr lang="ru-RU" sz="3200" b="1" dirty="0" smtClean="0">
                <a:solidFill>
                  <a:srgbClr val="0070C0"/>
                </a:solidFill>
              </a:rPr>
              <a:t>публикации персональных </a:t>
            </a:r>
            <a:r>
              <a:rPr lang="ru-RU" sz="3200" b="1" dirty="0">
                <a:solidFill>
                  <a:srgbClr val="0070C0"/>
                </a:solidFill>
              </a:rPr>
              <a:t>данных?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56895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 требуется для публикации данных, </a:t>
            </a:r>
            <a:r>
              <a:rPr lang="ru-RU" sz="2000" b="1" dirty="0" smtClean="0"/>
              <a:t>предусмотренных Законом </a:t>
            </a:r>
            <a:r>
              <a:rPr lang="ru-RU" sz="2000" b="1" dirty="0"/>
              <a:t>об образовании:</a:t>
            </a:r>
          </a:p>
          <a:p>
            <a:endParaRPr lang="ru-RU" sz="7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. фамилия, имя, отчество (при наличии) работника;</a:t>
            </a:r>
          </a:p>
          <a:p>
            <a:r>
              <a:rPr lang="ru-RU" sz="2000" dirty="0"/>
              <a:t>2. занимаемая должность (должности);</a:t>
            </a:r>
          </a:p>
          <a:p>
            <a:r>
              <a:rPr lang="ru-RU" sz="2000" dirty="0"/>
              <a:t>3. преподаваемые дисциплины;</a:t>
            </a:r>
          </a:p>
          <a:p>
            <a:r>
              <a:rPr lang="ru-RU" sz="2000" dirty="0"/>
              <a:t>4. ученая степень (при наличии);</a:t>
            </a:r>
          </a:p>
          <a:p>
            <a:r>
              <a:rPr lang="ru-RU" sz="2000" dirty="0"/>
              <a:t>5. ученое звание (при наличии);</a:t>
            </a:r>
          </a:p>
          <a:p>
            <a:r>
              <a:rPr lang="ru-RU" sz="2000" dirty="0"/>
              <a:t>6. наименование направления подготовки и (или</a:t>
            </a:r>
            <a:r>
              <a:rPr lang="ru-RU" sz="2000" dirty="0" smtClean="0"/>
              <a:t>) специальности</a:t>
            </a:r>
            <a:r>
              <a:rPr lang="ru-RU" sz="2000" dirty="0"/>
              <a:t>;</a:t>
            </a:r>
          </a:p>
          <a:p>
            <a:r>
              <a:rPr lang="ru-RU" sz="2000" dirty="0"/>
              <a:t>7. данные о повышении квалификации и (</a:t>
            </a:r>
            <a:r>
              <a:rPr lang="ru-RU" sz="2000" dirty="0" smtClean="0"/>
              <a:t>или) профессиональной </a:t>
            </a:r>
            <a:r>
              <a:rPr lang="ru-RU" sz="2000" dirty="0"/>
              <a:t>переподготовке (при наличии);</a:t>
            </a:r>
          </a:p>
          <a:p>
            <a:r>
              <a:rPr lang="ru-RU" sz="2000" dirty="0"/>
              <a:t>8. общий стаж работы;</a:t>
            </a:r>
          </a:p>
          <a:p>
            <a:r>
              <a:rPr lang="ru-RU" sz="2000" dirty="0"/>
              <a:t>9. стаж работы по специальности.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89240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Основание:</a:t>
            </a:r>
          </a:p>
          <a:p>
            <a:r>
              <a:rPr lang="ru-RU" dirty="0"/>
              <a:t>N 152-ФЗ О персональных данных. Статья 9</a:t>
            </a:r>
            <a:r>
              <a:rPr lang="ru-RU" dirty="0" smtClean="0"/>
              <a:t>. осуществляется </a:t>
            </a:r>
            <a:r>
              <a:rPr lang="ru-RU" dirty="0"/>
              <a:t>обработка персональных </a:t>
            </a:r>
            <a:r>
              <a:rPr lang="ru-RU" dirty="0" smtClean="0"/>
              <a:t>данных, подлежащих </a:t>
            </a:r>
            <a:r>
              <a:rPr lang="ru-RU" dirty="0"/>
              <a:t>опубликованию в соответствии </a:t>
            </a:r>
            <a:r>
              <a:rPr lang="ru-RU" dirty="0" smtClean="0"/>
              <a:t>с федеральными </a:t>
            </a:r>
            <a:r>
              <a:rPr lang="ru-RU" dirty="0"/>
              <a:t>законами.</a:t>
            </a:r>
          </a:p>
        </p:txBody>
      </p:sp>
    </p:spTree>
    <p:extLst>
      <p:ext uri="{BB962C8B-B14F-4D97-AF65-F5344CB8AC3E}">
        <p14:creationId xmlns:p14="http://schemas.microsoft.com/office/powerpoint/2010/main" val="2895845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ВОПРОС-ОТВЕТ </a:t>
            </a:r>
            <a:r>
              <a:rPr lang="ru-RU" b="1" dirty="0" smtClean="0"/>
              <a:t>с сайта </a:t>
            </a:r>
            <a:r>
              <a:rPr lang="en-US" b="1" dirty="0" smtClean="0"/>
              <a:t>http://pd.rkn.gov.ru/</a:t>
            </a:r>
            <a:endParaRPr lang="ru-RU" cap="all" dirty="0" smtClean="0"/>
          </a:p>
          <a:p>
            <a:r>
              <a:rPr lang="ru-RU" cap="all" dirty="0" smtClean="0"/>
              <a:t>ФЕДЕРАЛЬНАЯ </a:t>
            </a:r>
            <a:r>
              <a:rPr lang="ru-RU" cap="all" dirty="0"/>
              <a:t>СЛУЖБА ПО </a:t>
            </a:r>
            <a:r>
              <a:rPr lang="ru-RU" cap="all" dirty="0" smtClean="0"/>
              <a:t>НАДЗОРУ </a:t>
            </a:r>
            <a:r>
              <a:rPr lang="ru-RU" cap="all" dirty="0"/>
              <a:t>В СФЕРЕ СВЯЗИ, </a:t>
            </a:r>
            <a:r>
              <a:rPr lang="ru-RU" cap="all" dirty="0" smtClean="0"/>
              <a:t>ИНФОРМАЦИОННЫХ </a:t>
            </a:r>
            <a:r>
              <a:rPr lang="ru-RU" cap="all" dirty="0"/>
              <a:t>ТЕХНОЛОГИЙ </a:t>
            </a:r>
            <a:r>
              <a:rPr lang="ru-RU" cap="all" dirty="0" smtClean="0"/>
              <a:t>И </a:t>
            </a:r>
            <a:r>
              <a:rPr lang="ru-RU" cap="all" dirty="0"/>
              <a:t>МАССОВЫХ </a:t>
            </a:r>
            <a:r>
              <a:rPr lang="ru-RU" cap="all" dirty="0" smtClean="0"/>
              <a:t>КОММУНИКАЦИЙ (</a:t>
            </a:r>
            <a:r>
              <a:rPr lang="ru-RU" b="1" cap="all" dirty="0" smtClean="0"/>
              <a:t>РОСКОМНАДЗОР):</a:t>
            </a:r>
            <a:endParaRPr lang="ru-RU" b="1" dirty="0"/>
          </a:p>
        </p:txBody>
      </p:sp>
      <p:pic>
        <p:nvPicPr>
          <p:cNvPr id="5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" y="44796"/>
            <a:ext cx="1032041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41277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Возможна ли публикация персональных данных педагогов на официальных сайтах образовательных учреждений без их согласия?</a:t>
            </a:r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соответствии с ч. 1 ст. 6 Федерального закона от 27.07.2006 № 152-ФЗ «О персональных данных» допускается обработка персональных данных, в том числе:</a:t>
            </a:r>
          </a:p>
          <a:p>
            <a:pPr algn="just"/>
            <a:r>
              <a:rPr lang="ru-RU" sz="2200" dirty="0"/>
              <a:t>- если обработка персональных данных необходима для достижения целей, предусмотренных  международным договором Российской Федерации или законом, для осуществления и выполнения возложенных законодательством Российской Федерации на оператора функций полномочий обязанностей;</a:t>
            </a:r>
          </a:p>
          <a:p>
            <a:endParaRPr lang="ru-RU" sz="1400" dirty="0" smtClean="0"/>
          </a:p>
          <a:p>
            <a:pPr algn="just"/>
            <a:r>
              <a:rPr lang="ru-RU" sz="2200" dirty="0" smtClean="0"/>
              <a:t>- </a:t>
            </a:r>
            <a:r>
              <a:rPr lang="ru-RU" sz="2200" dirty="0"/>
              <a:t>если персональные данные подлежат опубликованию или обязательному раскрытию в соответствии с федеральным законом.</a:t>
            </a:r>
          </a:p>
          <a:p>
            <a:pPr algn="just"/>
            <a:r>
              <a:rPr lang="ru-RU" sz="2200" dirty="0"/>
              <a:t>Статьей 29 Федерального закона от 29.12.2012 № 273-ФЗ «Об образовании в Российской Федерации» 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74468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4770" y="21254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Общедоступные </a:t>
            </a:r>
            <a:r>
              <a:rPr lang="ru-RU" sz="3200" b="1" dirty="0" err="1" smtClean="0">
                <a:solidFill>
                  <a:srgbClr val="0070C0"/>
                </a:solidFill>
              </a:rPr>
              <a:t>ПДн</a:t>
            </a:r>
            <a:r>
              <a:rPr lang="ru-RU" sz="3200" b="1" dirty="0" smtClean="0">
                <a:solidFill>
                  <a:srgbClr val="0070C0"/>
                </a:solidFill>
              </a:rPr>
              <a:t> в рамках корпоративной сети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549816"/>
            <a:ext cx="90631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ВОПРОС:</a:t>
            </a:r>
            <a:r>
              <a:rPr lang="ru-RU" sz="2400" dirty="0"/>
              <a:t> </a:t>
            </a:r>
            <a:r>
              <a:rPr lang="ru-RU" sz="2400" b="1" dirty="0"/>
              <a:t>Можно ли сделать часть </a:t>
            </a:r>
            <a:r>
              <a:rPr lang="ru-RU" sz="2400" b="1" dirty="0" err="1"/>
              <a:t>ПДн</a:t>
            </a:r>
            <a:r>
              <a:rPr lang="ru-RU" sz="2400" b="1" dirty="0"/>
              <a:t>, такие как ФИО, фотография, телефон, должность, общедоступными во внутренних рамках компании, например для создания электронного справочника?</a:t>
            </a:r>
          </a:p>
          <a:p>
            <a:endParaRPr lang="ru-RU" sz="1000" b="1" dirty="0" smtClean="0"/>
          </a:p>
          <a:p>
            <a:pPr algn="just"/>
            <a:r>
              <a:rPr lang="ru-RU" sz="2400" b="1" dirty="0" smtClean="0"/>
              <a:t>ОТВЕТ</a:t>
            </a:r>
            <a:r>
              <a:rPr lang="ru-RU" sz="2400" b="1" dirty="0"/>
              <a:t>:</a:t>
            </a:r>
            <a:r>
              <a:rPr lang="ru-RU" sz="2400" dirty="0"/>
              <a:t> Да, конечно. Согласно ст. 8 ФЗ «О персональных данных» в целях информационного обеспечения могут создаваться общедоступные источники персональных данных, в том числе справочники, адресные книги. </a:t>
            </a:r>
            <a:r>
              <a:rPr lang="ru-RU" sz="2400" u="sng" dirty="0"/>
              <a:t>В общедоступные источники персональных данных с письменного согласия субъекта персональных данных</a:t>
            </a:r>
            <a:r>
              <a:rPr lang="ru-RU" sz="2400" dirty="0"/>
              <a:t> могут включаться его фамилия, имя, отчество, год и место рождения, адрес, абонентский номер, сведения о профессии и иные персональные данные, сообщаемые субъектом персональных данных.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837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4770" y="107754"/>
            <a:ext cx="7668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Согласие </a:t>
            </a:r>
            <a:r>
              <a:rPr lang="ru-RU" sz="2800" b="1" dirty="0">
                <a:solidFill>
                  <a:srgbClr val="0070C0"/>
                </a:solidFill>
              </a:rPr>
              <a:t>субъекта ПД /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Согласие родителей на обработку ПД </a:t>
            </a:r>
            <a:r>
              <a:rPr lang="ru-RU" sz="2800" b="1" dirty="0" smtClean="0">
                <a:solidFill>
                  <a:srgbClr val="0070C0"/>
                </a:solidFill>
              </a:rPr>
              <a:t>несовершеннолетних </a:t>
            </a:r>
            <a:r>
              <a:rPr lang="ru-RU" sz="2800" b="1" dirty="0">
                <a:solidFill>
                  <a:srgbClr val="0070C0"/>
                </a:solidFill>
              </a:rPr>
              <a:t>детей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1770098"/>
            <a:ext cx="8838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Обработка персональных данных может </a:t>
            </a:r>
            <a:r>
              <a:rPr lang="ru-RU" sz="3600" b="1" dirty="0" smtClean="0"/>
              <a:t>осуществляться оператором </a:t>
            </a:r>
          </a:p>
          <a:p>
            <a:pPr algn="ctr"/>
            <a:r>
              <a:rPr lang="ru-RU" sz="3600" b="1" dirty="0" smtClean="0"/>
              <a:t>только </a:t>
            </a:r>
            <a:r>
              <a:rPr lang="ru-RU" sz="3600" b="1" dirty="0"/>
              <a:t>с </a:t>
            </a:r>
            <a:r>
              <a:rPr lang="ru-RU" sz="3600" b="1" dirty="0" smtClean="0"/>
              <a:t>согласия </a:t>
            </a:r>
          </a:p>
          <a:p>
            <a:pPr algn="ctr"/>
            <a:r>
              <a:rPr lang="ru-RU" sz="3600" dirty="0" smtClean="0"/>
              <a:t>субъектов </a:t>
            </a:r>
            <a:r>
              <a:rPr lang="ru-RU" sz="3600" dirty="0"/>
              <a:t>персональных данных, за исключением </a:t>
            </a:r>
            <a:r>
              <a:rPr lang="ru-RU" sz="3600" dirty="0" smtClean="0"/>
              <a:t>случаев, предусмотренных </a:t>
            </a:r>
            <a:r>
              <a:rPr lang="ru-RU" sz="3600" dirty="0"/>
              <a:t>законом N 152-ФЗ О </a:t>
            </a:r>
            <a:r>
              <a:rPr lang="ru-RU" sz="3600" dirty="0" smtClean="0"/>
              <a:t>персональных данных</a:t>
            </a:r>
            <a:r>
              <a:rPr lang="ru-RU" sz="3600" dirty="0"/>
              <a:t>. </a:t>
            </a:r>
            <a:r>
              <a:rPr lang="ru-RU" sz="3600" u="sng" dirty="0"/>
              <a:t>Согласие может быть получено любым </a:t>
            </a:r>
            <a:r>
              <a:rPr lang="ru-RU" sz="3600" u="sng" dirty="0" smtClean="0"/>
              <a:t>способом, например </a:t>
            </a:r>
            <a:r>
              <a:rPr lang="ru-RU" sz="3600" u="sng" dirty="0"/>
              <a:t>в форме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3709466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ВОПРОС-ОТВЕТ </a:t>
            </a:r>
            <a:r>
              <a:rPr lang="ru-RU" b="1" dirty="0" smtClean="0"/>
              <a:t>с сайта </a:t>
            </a:r>
            <a:r>
              <a:rPr lang="en-US" b="1" dirty="0" smtClean="0"/>
              <a:t>http://pd.rkn.gov.ru/</a:t>
            </a:r>
            <a:endParaRPr lang="ru-RU" cap="all" dirty="0" smtClean="0"/>
          </a:p>
          <a:p>
            <a:r>
              <a:rPr lang="ru-RU" cap="all" dirty="0" smtClean="0"/>
              <a:t>ФЕДЕРАЛЬНАЯ </a:t>
            </a:r>
            <a:r>
              <a:rPr lang="ru-RU" cap="all" dirty="0"/>
              <a:t>СЛУЖБА ПО </a:t>
            </a:r>
            <a:r>
              <a:rPr lang="ru-RU" cap="all" dirty="0" smtClean="0"/>
              <a:t>НАДЗОРУ </a:t>
            </a:r>
            <a:r>
              <a:rPr lang="ru-RU" cap="all" dirty="0"/>
              <a:t>В СФЕРЕ СВЯЗИ, </a:t>
            </a:r>
            <a:r>
              <a:rPr lang="ru-RU" cap="all" dirty="0" smtClean="0"/>
              <a:t>ИНФОРМАЦИОННЫХ </a:t>
            </a:r>
            <a:r>
              <a:rPr lang="ru-RU" cap="all" dirty="0"/>
              <a:t>ТЕХНОЛОГИЙ </a:t>
            </a:r>
            <a:r>
              <a:rPr lang="ru-RU" cap="all" dirty="0" smtClean="0"/>
              <a:t>И </a:t>
            </a:r>
            <a:r>
              <a:rPr lang="ru-RU" cap="all" dirty="0"/>
              <a:t>МАССОВЫХ </a:t>
            </a:r>
            <a:r>
              <a:rPr lang="ru-RU" cap="all" dirty="0" smtClean="0"/>
              <a:t>КОММУНИКАЦИЙ (</a:t>
            </a:r>
            <a:r>
              <a:rPr lang="ru-RU" b="1" cap="all" dirty="0" smtClean="0"/>
              <a:t>РОСКОМНАДЗОР):</a:t>
            </a:r>
            <a:endParaRPr lang="ru-RU" b="1" dirty="0"/>
          </a:p>
        </p:txBody>
      </p:sp>
      <p:pic>
        <p:nvPicPr>
          <p:cNvPr id="5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" y="44796"/>
            <a:ext cx="1032041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805" y="155679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Достаточно ли подписи одного родителя в согласии на обработку персональных данных ребенка? Как быть в ситуации, когда родитель категорически отказывается подписывать согласие на обработку персональных данных?</a:t>
            </a:r>
            <a:endParaRPr lang="ru-RU" sz="2000" dirty="0"/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Согласие </a:t>
            </a:r>
            <a:r>
              <a:rPr lang="ru-RU" sz="2000" dirty="0"/>
              <a:t>на обработку персональных данных ребенка требуется только в том случае, если осуществляется обработка персональных данных, не совместимая с образовательными целями, либо не подпадает под действие п. 4 ч. 1 ст. 6 Федерального закона от 27.07.2006 № 152-ФЗ «О персональных данных».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случае необходимости получения согласия на обработку персональных данных ребенка в письменной форме, достаточно подписи одного из родителей, ввиду того, что в соответствии с п. 1 ст. 61 Семейного кодекса Российской Федерации, родители имеют равные права и несут равные обязанности в отношении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7356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Требуется ли </a:t>
            </a:r>
            <a:r>
              <a:rPr lang="ru-RU" sz="3200" b="1" dirty="0" smtClean="0">
                <a:solidFill>
                  <a:srgbClr val="0070C0"/>
                </a:solidFill>
              </a:rPr>
              <a:t>согласие на размещение фотографии на сайте?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Сведения, на основе которых можно установить личность</a:t>
            </a:r>
          </a:p>
          <a:p>
            <a:pPr algn="ctr"/>
            <a:r>
              <a:rPr lang="ru-RU" sz="2400" b="1" dirty="0"/>
              <a:t>(биометрические персональные данные), могут</a:t>
            </a:r>
          </a:p>
          <a:p>
            <a:pPr algn="ctr"/>
            <a:r>
              <a:rPr lang="ru-RU" sz="2400" b="1" dirty="0"/>
              <a:t>обрабатываться только при наличии согласия в письменной</a:t>
            </a:r>
          </a:p>
          <a:p>
            <a:pPr algn="ctr"/>
            <a:r>
              <a:rPr lang="ru-RU" sz="2400" b="1" dirty="0"/>
              <a:t>форме субъекта персональных данных. 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 smtClean="0"/>
              <a:t>Однако</a:t>
            </a:r>
            <a:r>
              <a:rPr lang="ru-RU" sz="2400" dirty="0"/>
              <a:t>, не все </a:t>
            </a:r>
            <a:r>
              <a:rPr lang="ru-RU" sz="2400" dirty="0" smtClean="0"/>
              <a:t>фото относятся </a:t>
            </a:r>
            <a:r>
              <a:rPr lang="ru-RU" sz="2400" dirty="0"/>
              <a:t>к биометрическим данным.</a:t>
            </a:r>
          </a:p>
          <a:p>
            <a:r>
              <a:rPr lang="ru-RU" sz="2400" dirty="0" smtClean="0"/>
              <a:t>Относится </a:t>
            </a:r>
            <a:r>
              <a:rPr lang="ru-RU" sz="2400" dirty="0"/>
              <a:t>ли фото к биометрическим данным или нет,</a:t>
            </a:r>
          </a:p>
          <a:p>
            <a:r>
              <a:rPr lang="ru-RU" sz="2400" dirty="0"/>
              <a:t>определяет ГОСТ Р ИСО/МЭК 19794-5—2006.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Основание</a:t>
            </a:r>
            <a:r>
              <a:rPr lang="ru-RU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N 152-ФЗ О персональных данных. Статья 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Биометрические персональные данные</a:t>
            </a:r>
            <a:r>
              <a:rPr lang="ru-RU" sz="2400" dirty="0" smtClean="0"/>
              <a:t>. ГОСТ </a:t>
            </a:r>
            <a:r>
              <a:rPr lang="ru-RU" sz="2400" dirty="0"/>
              <a:t>Р ИСО/МЭК 19794-5—2006.</a:t>
            </a:r>
          </a:p>
        </p:txBody>
      </p:sp>
    </p:spTree>
    <p:extLst>
      <p:ext uri="{BB962C8B-B14F-4D97-AF65-F5344CB8AC3E}">
        <p14:creationId xmlns:p14="http://schemas.microsoft.com/office/powerpoint/2010/main" val="30312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5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Требования </a:t>
            </a:r>
            <a:r>
              <a:rPr lang="ru-RU" sz="2000" b="1" dirty="0" err="1">
                <a:solidFill>
                  <a:srgbClr val="0070C0"/>
                </a:solidFill>
              </a:rPr>
              <a:t>Рособрнадзора</a:t>
            </a:r>
            <a:r>
              <a:rPr lang="ru-RU" sz="2000" b="1" dirty="0">
                <a:solidFill>
                  <a:srgbClr val="0070C0"/>
                </a:solidFill>
              </a:rPr>
              <a:t> №785 от 29.05.2014 структуре официального сайта образовательной организации в сети Интернет и формату представления на нем информации</a:t>
            </a:r>
            <a:r>
              <a:rPr lang="ru-RU" sz="2000" b="1" dirty="0" smtClean="0">
                <a:solidFill>
                  <a:srgbClr val="0070C0"/>
                </a:solidFill>
              </a:rPr>
              <a:t>"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Основные положения </a:t>
            </a:r>
            <a:r>
              <a:rPr lang="ru-RU" sz="2000" b="1" dirty="0" smtClean="0"/>
              <a:t>Требований:</a:t>
            </a:r>
          </a:p>
          <a:p>
            <a:endParaRPr lang="ru-RU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размещения информации на Сайте должен быть создан специальный раздел «</a:t>
            </a:r>
            <a:r>
              <a:rPr lang="ru-RU" sz="2000" dirty="0" smtClean="0"/>
              <a:t>Сведения об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организации».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Информация </a:t>
            </a:r>
            <a:r>
              <a:rPr lang="ru-RU" sz="2000" dirty="0"/>
              <a:t>в </a:t>
            </a:r>
            <a:r>
              <a:rPr lang="ru-RU" sz="2000" dirty="0" smtClean="0"/>
              <a:t>специальном разделе </a:t>
            </a:r>
            <a:r>
              <a:rPr lang="ru-RU" sz="2000" dirty="0"/>
              <a:t>должна быть представлена в виде набора страниц и (или) иерархического списка </a:t>
            </a:r>
            <a:r>
              <a:rPr lang="ru-RU" sz="2000" dirty="0" smtClean="0"/>
              <a:t>и (или</a:t>
            </a:r>
            <a:r>
              <a:rPr lang="ru-RU" sz="2000" dirty="0"/>
              <a:t>) ссылок на другие разделы Сайта.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Информация </a:t>
            </a:r>
            <a:r>
              <a:rPr lang="ru-RU" sz="2000" dirty="0"/>
              <a:t>должна иметь общий </a:t>
            </a:r>
            <a:r>
              <a:rPr lang="ru-RU" sz="2000" dirty="0" smtClean="0"/>
              <a:t>механизм навигации </a:t>
            </a:r>
            <a:r>
              <a:rPr lang="ru-RU" sz="2000" dirty="0"/>
              <a:t>по всем страницам специального раздела. Механизм навигации должен </a:t>
            </a:r>
            <a:r>
              <a:rPr lang="ru-RU" sz="2000" dirty="0" smtClean="0"/>
              <a:t>быть представлен </a:t>
            </a:r>
            <a:r>
              <a:rPr lang="ru-RU" sz="2000" dirty="0"/>
              <a:t>на каждой странице специального раздела.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Доступ </a:t>
            </a:r>
            <a:r>
              <a:rPr lang="ru-RU" sz="2000" dirty="0"/>
              <a:t>к специальному </a:t>
            </a:r>
            <a:r>
              <a:rPr lang="ru-RU" sz="2000" dirty="0" smtClean="0"/>
              <a:t>разделу должен </a:t>
            </a:r>
            <a:r>
              <a:rPr lang="ru-RU" sz="2000" dirty="0"/>
              <a:t>осуществляться с главной (основной) страницы Сайта, а также из </a:t>
            </a:r>
            <a:r>
              <a:rPr lang="ru-RU" sz="2000" dirty="0" smtClean="0"/>
              <a:t>основного навигационного </a:t>
            </a:r>
            <a:r>
              <a:rPr lang="ru-RU" sz="2000" dirty="0"/>
              <a:t>меню Сайта.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Страницы </a:t>
            </a:r>
            <a:r>
              <a:rPr lang="ru-RU" sz="2000" dirty="0"/>
              <a:t>специального раздела должны быть доступны в </a:t>
            </a:r>
            <a:r>
              <a:rPr lang="ru-RU" sz="2000" dirty="0" smtClean="0"/>
              <a:t>сети Интернет </a:t>
            </a:r>
            <a:r>
              <a:rPr lang="ru-RU" sz="2000" dirty="0"/>
              <a:t>без дополнительной регистрации, содержать указанную в пунктах 3.1 – </a:t>
            </a:r>
            <a:r>
              <a:rPr lang="ru-RU" sz="2000" dirty="0" smtClean="0"/>
              <a:t>3.12 настоящих </a:t>
            </a:r>
            <a:r>
              <a:rPr lang="ru-RU" sz="2000" dirty="0"/>
              <a:t>Требований информацию, а также доступные для посетителей Сайта ссылки </a:t>
            </a:r>
            <a:r>
              <a:rPr lang="ru-RU" sz="2000" dirty="0" smtClean="0"/>
              <a:t>на файлы</a:t>
            </a:r>
            <a:r>
              <a:rPr lang="ru-RU" sz="2000" dirty="0"/>
              <a:t>, снабженные информацией, поясняющей назначение данных файлов.</a:t>
            </a:r>
          </a:p>
        </p:txBody>
      </p:sp>
    </p:spTree>
    <p:extLst>
      <p:ext uri="{BB962C8B-B14F-4D97-AF65-F5344CB8AC3E}">
        <p14:creationId xmlns:p14="http://schemas.microsoft.com/office/powerpoint/2010/main" val="1835583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ВОПРОС-ОТВЕТ </a:t>
            </a:r>
            <a:r>
              <a:rPr lang="ru-RU" b="1" dirty="0" smtClean="0"/>
              <a:t>с сайта </a:t>
            </a:r>
            <a:r>
              <a:rPr lang="en-US" b="1" dirty="0" smtClean="0"/>
              <a:t>http://pd.rkn.gov.ru/</a:t>
            </a:r>
            <a:endParaRPr lang="ru-RU" cap="all" dirty="0" smtClean="0"/>
          </a:p>
          <a:p>
            <a:r>
              <a:rPr lang="ru-RU" cap="all" dirty="0" smtClean="0"/>
              <a:t>ФЕДЕРАЛЬНАЯ </a:t>
            </a:r>
            <a:r>
              <a:rPr lang="ru-RU" cap="all" dirty="0"/>
              <a:t>СЛУЖБА ПО </a:t>
            </a:r>
            <a:r>
              <a:rPr lang="ru-RU" cap="all" dirty="0" smtClean="0"/>
              <a:t>НАДЗОРУ </a:t>
            </a:r>
            <a:r>
              <a:rPr lang="ru-RU" cap="all" dirty="0"/>
              <a:t>В СФЕРЕ СВЯЗИ, </a:t>
            </a:r>
            <a:r>
              <a:rPr lang="ru-RU" cap="all" dirty="0" smtClean="0"/>
              <a:t>ИНФОРМАЦИОННЫХ </a:t>
            </a:r>
            <a:r>
              <a:rPr lang="ru-RU" cap="all" dirty="0"/>
              <a:t>ТЕХНОЛОГИЙ </a:t>
            </a:r>
            <a:r>
              <a:rPr lang="ru-RU" cap="all" dirty="0" smtClean="0"/>
              <a:t>И </a:t>
            </a:r>
            <a:r>
              <a:rPr lang="ru-RU" cap="all" dirty="0"/>
              <a:t>МАССОВЫХ </a:t>
            </a:r>
            <a:r>
              <a:rPr lang="ru-RU" cap="all" dirty="0" smtClean="0"/>
              <a:t>КОММУНИКАЦИЙ (</a:t>
            </a:r>
            <a:r>
              <a:rPr lang="ru-RU" b="1" cap="all" dirty="0" smtClean="0"/>
              <a:t>РОСКОМНАДЗОР):</a:t>
            </a:r>
            <a:endParaRPr lang="ru-RU" b="1" dirty="0"/>
          </a:p>
        </p:txBody>
      </p:sp>
      <p:pic>
        <p:nvPicPr>
          <p:cNvPr id="5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" y="44796"/>
            <a:ext cx="1032041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680" y="234888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</a:t>
            </a:r>
            <a:r>
              <a:rPr lang="ru-RU" sz="2400" dirty="0"/>
              <a:t>изображения осуществляется в государственных, общественных или иных публичных интересах; 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изображение </a:t>
            </a:r>
            <a:r>
              <a:rPr lang="ru-RU" sz="2400" dirty="0"/>
              <a:t>гражданина получено при съемке, которая проводится в местах, открытых для свободного посещения, или на публичных мероприятиях (собраниях, съездах, конференциях, концертах, представлениях, спортивных соревнованиях и подобных мероприятиях), за исключением случаев, когда такое изображение является основным объектом использования;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гражданин </a:t>
            </a:r>
            <a:r>
              <a:rPr lang="ru-RU" sz="2400" dirty="0"/>
              <a:t>позировал за </a:t>
            </a:r>
            <a:r>
              <a:rPr lang="ru-RU" sz="2400" dirty="0" smtClean="0"/>
              <a:t>плату.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2841" y="1293996"/>
            <a:ext cx="8703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Обнародование фотографии допускается только с согласия этого гражданина. </a:t>
            </a:r>
            <a:r>
              <a:rPr lang="ru-RU" sz="2000" b="1" dirty="0" smtClean="0"/>
              <a:t>Это </a:t>
            </a:r>
            <a:r>
              <a:rPr lang="ru-RU" sz="2000" b="1" dirty="0"/>
              <a:t>установлено статьей 152.1 </a:t>
            </a:r>
            <a:r>
              <a:rPr lang="ru-RU" sz="2000" b="1" dirty="0" smtClean="0"/>
              <a:t>ГК. 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ней же закреплены случаи, когда такое согласие не требуется: </a:t>
            </a:r>
          </a:p>
        </p:txBody>
      </p:sp>
    </p:spTree>
    <p:extLst>
      <p:ext uri="{BB962C8B-B14F-4D97-AF65-F5344CB8AC3E}">
        <p14:creationId xmlns:p14="http://schemas.microsoft.com/office/powerpoint/2010/main" val="2672804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ВОПРОС-ОТВЕТ </a:t>
            </a:r>
            <a:r>
              <a:rPr lang="ru-RU" b="1" dirty="0" smtClean="0"/>
              <a:t>с сайта </a:t>
            </a:r>
            <a:r>
              <a:rPr lang="en-US" b="1" dirty="0" smtClean="0"/>
              <a:t>http://pd.rkn.gov.ru/</a:t>
            </a:r>
            <a:endParaRPr lang="ru-RU" cap="all" dirty="0" smtClean="0"/>
          </a:p>
          <a:p>
            <a:r>
              <a:rPr lang="ru-RU" cap="all" dirty="0" smtClean="0"/>
              <a:t>ФЕДЕРАЛЬНАЯ </a:t>
            </a:r>
            <a:r>
              <a:rPr lang="ru-RU" cap="all" dirty="0"/>
              <a:t>СЛУЖБА ПО </a:t>
            </a:r>
            <a:r>
              <a:rPr lang="ru-RU" cap="all" dirty="0" smtClean="0"/>
              <a:t>НАДЗОРУ </a:t>
            </a:r>
            <a:r>
              <a:rPr lang="ru-RU" cap="all" dirty="0"/>
              <a:t>В СФЕРЕ СВЯЗИ, </a:t>
            </a:r>
            <a:r>
              <a:rPr lang="ru-RU" cap="all" dirty="0" smtClean="0"/>
              <a:t>ИНФОРМАЦИОННЫХ </a:t>
            </a:r>
            <a:r>
              <a:rPr lang="ru-RU" cap="all" dirty="0"/>
              <a:t>ТЕХНОЛОГИЙ </a:t>
            </a:r>
            <a:r>
              <a:rPr lang="ru-RU" cap="all" dirty="0" smtClean="0"/>
              <a:t>И </a:t>
            </a:r>
            <a:r>
              <a:rPr lang="ru-RU" cap="all" dirty="0"/>
              <a:t>МАССОВЫХ </a:t>
            </a:r>
            <a:r>
              <a:rPr lang="ru-RU" cap="all" dirty="0" smtClean="0"/>
              <a:t>КОММУНИКАЦИЙ (</a:t>
            </a:r>
            <a:r>
              <a:rPr lang="ru-RU" b="1" cap="all" dirty="0" smtClean="0"/>
              <a:t>РОСКОМНАДЗОР):</a:t>
            </a:r>
            <a:endParaRPr lang="ru-RU" b="1" dirty="0"/>
          </a:p>
        </p:txBody>
      </p:sp>
      <p:pic>
        <p:nvPicPr>
          <p:cNvPr id="5" name="Picture 4" descr="http://img.pixasa.net/static/c/7/3/c73bca03-d173-49a5-b759-d16ffaa65f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5" y="44796"/>
            <a:ext cx="1032041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805" y="1582341"/>
            <a:ext cx="86836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Вопрос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:  Является ли обработкой персональных данных размещение на сайтах в сети "Интернет" фотографии без иной дополнительной информации?</a:t>
            </a:r>
          </a:p>
          <a:p>
            <a:endParaRPr 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Ответ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: 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 Размещение на страницах сайтов в сети «Интернет» фотографии без дополнительной информации, позволяющей идентифицировать физическое лицо, как субъекта персональных данных, не может свидетельствовать об обработке персональных данных конкретного физического лица.</a:t>
            </a:r>
          </a:p>
        </p:txBody>
      </p:sp>
    </p:spTree>
    <p:extLst>
      <p:ext uri="{BB962C8B-B14F-4D97-AF65-F5344CB8AC3E}">
        <p14:creationId xmlns:p14="http://schemas.microsoft.com/office/powerpoint/2010/main" val="1122457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03648" y="95839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Подпадает ли обработка </a:t>
            </a:r>
            <a:r>
              <a:rPr lang="ru-RU" sz="2800" b="1" dirty="0" err="1" smtClean="0">
                <a:solidFill>
                  <a:srgbClr val="0070C0"/>
                </a:solidFill>
              </a:rPr>
              <a:t>ПДн</a:t>
            </a:r>
            <a:r>
              <a:rPr lang="ru-RU" sz="2800" b="1" dirty="0" smtClean="0">
                <a:solidFill>
                  <a:srgbClr val="0070C0"/>
                </a:solidFill>
              </a:rPr>
              <a:t> без </a:t>
            </a:r>
            <a:r>
              <a:rPr lang="ru-RU" sz="2800" b="1" dirty="0">
                <a:solidFill>
                  <a:srgbClr val="0070C0"/>
                </a:solidFill>
              </a:rPr>
              <a:t>использования </a:t>
            </a:r>
            <a:r>
              <a:rPr lang="ru-RU" sz="2800" b="1" dirty="0" smtClean="0">
                <a:solidFill>
                  <a:srgbClr val="0070C0"/>
                </a:solidFill>
              </a:rPr>
              <a:t>средств автоматизации </a:t>
            </a:r>
            <a:r>
              <a:rPr lang="ru-RU" sz="2800" b="1" dirty="0">
                <a:solidFill>
                  <a:srgbClr val="0070C0"/>
                </a:solidFill>
              </a:rPr>
              <a:t>под </a:t>
            </a:r>
            <a:r>
              <a:rPr lang="ru-RU" sz="2800" b="1" dirty="0" smtClean="0">
                <a:solidFill>
                  <a:srgbClr val="0070C0"/>
                </a:solidFill>
              </a:rPr>
              <a:t>действие закона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Да! </a:t>
            </a:r>
            <a:br>
              <a:rPr lang="ru-RU" sz="2800" b="1" dirty="0" smtClean="0"/>
            </a:br>
            <a:r>
              <a:rPr lang="ru-RU" sz="2800" b="1" dirty="0" smtClean="0"/>
              <a:t>Обработка </a:t>
            </a:r>
            <a:r>
              <a:rPr lang="ru-RU" sz="2800" b="1" dirty="0"/>
              <a:t>регламентируется </a:t>
            </a:r>
            <a:r>
              <a:rPr lang="ru-RU" sz="2800" b="1" dirty="0" smtClean="0"/>
              <a:t>Постановлением Правительства </a:t>
            </a:r>
            <a:r>
              <a:rPr lang="ru-RU" sz="2800" b="1" dirty="0"/>
              <a:t>РФ.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Основание:</a:t>
            </a:r>
          </a:p>
          <a:p>
            <a:endParaRPr lang="ru-RU" sz="2800" b="1" dirty="0"/>
          </a:p>
          <a:p>
            <a:pPr algn="just"/>
            <a:r>
              <a:rPr lang="ru-RU" sz="2800" dirty="0"/>
              <a:t>Постановление Правительства Российской Федерации от </a:t>
            </a:r>
            <a:r>
              <a:rPr lang="ru-RU" sz="2800" dirty="0" smtClean="0"/>
              <a:t>15 </a:t>
            </a:r>
            <a:r>
              <a:rPr lang="ru-RU" sz="2800" dirty="0"/>
              <a:t>сентября 2008 г. N 687 г. </a:t>
            </a:r>
            <a:r>
              <a:rPr lang="ru-RU" sz="2800" dirty="0" smtClean="0"/>
              <a:t>"</a:t>
            </a:r>
            <a:r>
              <a:rPr lang="ru-RU" sz="2800" dirty="0"/>
              <a:t>Об </a:t>
            </a:r>
            <a:r>
              <a:rPr lang="ru-RU" sz="2800" dirty="0" smtClean="0"/>
              <a:t>утверждении Положения </a:t>
            </a:r>
            <a:r>
              <a:rPr lang="ru-RU" sz="2800" dirty="0"/>
              <a:t>об особенностях обработки </a:t>
            </a:r>
            <a:r>
              <a:rPr lang="ru-RU" sz="2800" dirty="0" smtClean="0"/>
              <a:t>персональных данных</a:t>
            </a:r>
            <a:r>
              <a:rPr lang="ru-RU" sz="2800" dirty="0"/>
              <a:t>, осуществляемой без использования </a:t>
            </a:r>
            <a:r>
              <a:rPr lang="ru-RU" sz="2800" dirty="0" smtClean="0"/>
              <a:t>средств автоматизации</a:t>
            </a:r>
            <a:r>
              <a:rPr lang="ru-RU" sz="28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74899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45440" y="249728"/>
            <a:ext cx="7668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</a:t>
            </a:r>
            <a:r>
              <a:rPr lang="ru-RU" sz="2800" b="1" dirty="0">
                <a:solidFill>
                  <a:srgbClr val="0070C0"/>
                </a:solidFill>
              </a:rPr>
              <a:t>допускается </a:t>
            </a:r>
            <a:r>
              <a:rPr lang="ru-RU" sz="2800" b="1" dirty="0" smtClean="0">
                <a:solidFill>
                  <a:srgbClr val="0070C0"/>
                </a:solidFill>
              </a:rPr>
              <a:t>к публикации </a:t>
            </a:r>
            <a:r>
              <a:rPr lang="ru-RU" sz="2800" b="1" dirty="0">
                <a:solidFill>
                  <a:srgbClr val="0070C0"/>
                </a:solidFill>
              </a:rPr>
              <a:t>без согласия </a:t>
            </a:r>
            <a:r>
              <a:rPr lang="ru-RU" sz="2800" b="1" dirty="0" smtClean="0">
                <a:solidFill>
                  <a:srgbClr val="0070C0"/>
                </a:solidFill>
              </a:rPr>
              <a:t>автора или </a:t>
            </a:r>
            <a:r>
              <a:rPr lang="ru-RU" sz="2800" b="1" dirty="0">
                <a:solidFill>
                  <a:srgbClr val="0070C0"/>
                </a:solidFill>
              </a:rPr>
              <a:t>иного </a:t>
            </a:r>
            <a:r>
              <a:rPr lang="ru-RU" sz="2800" b="1" dirty="0" smtClean="0">
                <a:solidFill>
                  <a:srgbClr val="0070C0"/>
                </a:solidFill>
              </a:rPr>
              <a:t>правообладателя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712968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Допускается без согласия автора или </a:t>
            </a:r>
            <a:r>
              <a:rPr lang="ru-RU" sz="2000" b="1" dirty="0" smtClean="0"/>
              <a:t>иного правообладателя </a:t>
            </a:r>
            <a:r>
              <a:rPr lang="ru-RU" sz="2000" b="1" dirty="0"/>
              <a:t>и без выплаты вознаграждения, но </a:t>
            </a:r>
            <a:r>
              <a:rPr lang="ru-RU" sz="2000" b="1" dirty="0" smtClean="0"/>
              <a:t>с обязательным </a:t>
            </a:r>
            <a:r>
              <a:rPr lang="ru-RU" sz="2000" b="1" dirty="0"/>
              <a:t>указанием имени автора, </a:t>
            </a:r>
            <a:r>
              <a:rPr lang="ru-RU" sz="2000" b="1" dirty="0" smtClean="0"/>
              <a:t>произведение которого </a:t>
            </a:r>
            <a:r>
              <a:rPr lang="ru-RU" sz="2000" b="1" dirty="0"/>
              <a:t>используется, и источника заимствования</a:t>
            </a:r>
            <a:r>
              <a:rPr lang="ru-RU" sz="2000" b="1" dirty="0" smtClean="0"/>
              <a:t>:</a:t>
            </a:r>
          </a:p>
          <a:p>
            <a:endParaRPr lang="ru-RU" sz="1000" dirty="0"/>
          </a:p>
          <a:p>
            <a:r>
              <a:rPr lang="ru-RU" sz="2000" dirty="0"/>
              <a:t>1) цитирование в оригинале и в переводе в </a:t>
            </a:r>
            <a:r>
              <a:rPr lang="ru-RU" sz="2000" dirty="0" smtClean="0"/>
              <a:t>научных, полемических</a:t>
            </a:r>
            <a:r>
              <a:rPr lang="ru-RU" sz="2000" dirty="0"/>
              <a:t>, критических или информационных </a:t>
            </a:r>
            <a:r>
              <a:rPr lang="ru-RU" sz="2000" dirty="0" smtClean="0"/>
              <a:t>целях правомерно </a:t>
            </a:r>
            <a:r>
              <a:rPr lang="ru-RU" sz="2000" dirty="0"/>
              <a:t>обнародованных произведений в объеме</a:t>
            </a:r>
            <a:r>
              <a:rPr lang="ru-RU" sz="2000" dirty="0" smtClean="0"/>
              <a:t>, оправданном </a:t>
            </a:r>
            <a:r>
              <a:rPr lang="ru-RU" sz="2000" dirty="0"/>
              <a:t>целью цитирования, </a:t>
            </a:r>
            <a:r>
              <a:rPr lang="ru-RU" sz="2000" dirty="0" smtClean="0"/>
              <a:t>включая воспроизведение </a:t>
            </a:r>
            <a:r>
              <a:rPr lang="ru-RU" sz="2000" dirty="0"/>
              <a:t>отрывков из газетных и </a:t>
            </a:r>
            <a:r>
              <a:rPr lang="ru-RU" sz="2000" dirty="0" smtClean="0"/>
              <a:t>журнальных статей </a:t>
            </a:r>
            <a:r>
              <a:rPr lang="ru-RU" sz="2000" dirty="0"/>
              <a:t>в форме обзоров печати</a:t>
            </a:r>
            <a:r>
              <a:rPr lang="ru-RU" sz="2000" dirty="0" smtClean="0"/>
              <a:t>;</a:t>
            </a:r>
          </a:p>
          <a:p>
            <a:endParaRPr lang="ru-RU" sz="1050" dirty="0"/>
          </a:p>
          <a:p>
            <a:r>
              <a:rPr lang="ru-RU" sz="2000" dirty="0"/>
              <a:t>2) отдельных статей и малообъемных </a:t>
            </a:r>
            <a:r>
              <a:rPr lang="ru-RU" sz="2000" dirty="0" smtClean="0"/>
              <a:t>произведений, правомерно </a:t>
            </a:r>
            <a:r>
              <a:rPr lang="ru-RU" sz="2000" dirty="0"/>
              <a:t>опубликованных в сборниках, газетах </a:t>
            </a:r>
            <a:r>
              <a:rPr lang="ru-RU" sz="2000" dirty="0" smtClean="0"/>
              <a:t>и других </a:t>
            </a:r>
            <a:r>
              <a:rPr lang="ru-RU" sz="2000" dirty="0"/>
              <a:t>периодических изданиях, коротких отрывков </a:t>
            </a:r>
            <a:r>
              <a:rPr lang="ru-RU" sz="2000" dirty="0" smtClean="0"/>
              <a:t>из правомерно </a:t>
            </a:r>
            <a:r>
              <a:rPr lang="ru-RU" sz="2000" dirty="0"/>
              <a:t>опубликованных письменных </a:t>
            </a:r>
            <a:r>
              <a:rPr lang="ru-RU" sz="2000" dirty="0" smtClean="0"/>
              <a:t>произведений (с </a:t>
            </a:r>
            <a:r>
              <a:rPr lang="ru-RU" sz="2000" dirty="0"/>
              <a:t>иллюстрациями или без иллюстраций) </a:t>
            </a:r>
            <a:r>
              <a:rPr lang="ru-RU" sz="2000" dirty="0" smtClean="0"/>
              <a:t>– библиотеками и </a:t>
            </a:r>
            <a:r>
              <a:rPr lang="ru-RU" sz="2000" dirty="0"/>
              <a:t>архивами по запросам граждан для использования </a:t>
            </a:r>
            <a:r>
              <a:rPr lang="ru-RU" sz="2000" dirty="0" smtClean="0"/>
              <a:t>в учебных </a:t>
            </a:r>
            <a:r>
              <a:rPr lang="ru-RU" sz="2000" dirty="0"/>
              <a:t>или научных целях, а также </a:t>
            </a:r>
            <a:r>
              <a:rPr lang="ru-RU" sz="2000" dirty="0" smtClean="0"/>
              <a:t>образовательными учреждениями </a:t>
            </a:r>
            <a:r>
              <a:rPr lang="ru-RU" sz="2000" dirty="0"/>
              <a:t>для аудиторных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3234792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45440" y="116632"/>
            <a:ext cx="7668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Требования к содержанию </a:t>
            </a:r>
            <a:r>
              <a:rPr lang="ru-RU" sz="2800" b="1" dirty="0">
                <a:solidFill>
                  <a:srgbClr val="0070C0"/>
                </a:solidFill>
              </a:rPr>
              <a:t>письма,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если вы </a:t>
            </a:r>
            <a:r>
              <a:rPr lang="ru-RU" sz="2800" b="1" dirty="0" smtClean="0">
                <a:solidFill>
                  <a:srgbClr val="0070C0"/>
                </a:solidFill>
              </a:rPr>
              <a:t>рассылаете информацию </a:t>
            </a:r>
            <a:r>
              <a:rPr lang="ru-RU" sz="2800" b="1" dirty="0">
                <a:solidFill>
                  <a:srgbClr val="0070C0"/>
                </a:solidFill>
              </a:rPr>
              <a:t>по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электронной почте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944" y="1700808"/>
            <a:ext cx="88342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 сообщении обязательно должны быть достоверные сведения </a:t>
            </a:r>
            <a:r>
              <a:rPr lang="ru-RU" sz="3200" b="1" dirty="0" smtClean="0"/>
              <a:t>об авторе </a:t>
            </a:r>
            <a:r>
              <a:rPr lang="ru-RU" sz="3200" b="1" dirty="0"/>
              <a:t>сообщения, а также возможность отказа от </a:t>
            </a:r>
            <a:r>
              <a:rPr lang="ru-RU" sz="3200" b="1" dirty="0" smtClean="0"/>
              <a:t>такой информации</a:t>
            </a:r>
            <a:r>
              <a:rPr lang="ru-RU" sz="3200" b="1" dirty="0"/>
              <a:t>.</a:t>
            </a:r>
          </a:p>
          <a:p>
            <a:endParaRPr lang="ru-RU" sz="3200" dirty="0" smtClean="0"/>
          </a:p>
          <a:p>
            <a:r>
              <a:rPr lang="ru-RU" sz="3200" b="1" dirty="0" smtClean="0"/>
              <a:t>Основание</a:t>
            </a:r>
            <a:r>
              <a:rPr lang="ru-RU" sz="3200" b="1" dirty="0"/>
              <a:t>:</a:t>
            </a:r>
          </a:p>
          <a:p>
            <a:r>
              <a:rPr lang="ru-RU" sz="3200" dirty="0"/>
              <a:t>Федеральный закон Российской Федерации от 27 июля 2006 г. </a:t>
            </a:r>
            <a:r>
              <a:rPr lang="ru-RU" sz="3200" dirty="0" smtClean="0"/>
              <a:t>N 149-ФЗ</a:t>
            </a:r>
            <a:r>
              <a:rPr lang="ru-RU" sz="3200" dirty="0"/>
              <a:t>.</a:t>
            </a:r>
          </a:p>
          <a:p>
            <a:r>
              <a:rPr lang="ru-RU" sz="3200" dirty="0"/>
              <a:t>Статья 10. Распространение информации или </a:t>
            </a:r>
            <a:r>
              <a:rPr lang="ru-RU" sz="3200" dirty="0" smtClean="0"/>
              <a:t>предоставление информации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5901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36562" y="98876"/>
            <a:ext cx="7668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Может ли вышестоящая организация обязать ОО разместить </a:t>
            </a:r>
            <a:r>
              <a:rPr lang="ru-RU" sz="2800" b="1" dirty="0" smtClean="0">
                <a:solidFill>
                  <a:srgbClr val="0070C0"/>
                </a:solidFill>
              </a:rPr>
              <a:t>сайт у </a:t>
            </a:r>
            <a:r>
              <a:rPr lang="ru-RU" sz="2800" b="1" dirty="0">
                <a:solidFill>
                  <a:srgbClr val="0070C0"/>
                </a:solidFill>
              </a:rPr>
              <a:t>конкретного провайдера и/или с конкретным </a:t>
            </a:r>
            <a:r>
              <a:rPr lang="ru-RU" sz="2800" b="1" dirty="0" smtClean="0">
                <a:solidFill>
                  <a:srgbClr val="0070C0"/>
                </a:solidFill>
              </a:rPr>
              <a:t>адресом?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628800"/>
            <a:ext cx="8897427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Нет, не может</a:t>
            </a:r>
            <a:r>
              <a:rPr lang="ru-RU" sz="2400" b="1" dirty="0" smtClean="0"/>
              <a:t>. Это </a:t>
            </a:r>
            <a:r>
              <a:rPr lang="ru-RU" sz="2400" b="1" dirty="0"/>
              <a:t>является грубым </a:t>
            </a:r>
            <a:r>
              <a:rPr lang="ru-RU" sz="2400" b="1" dirty="0" smtClean="0"/>
              <a:t>нарушением Антимонопольного законодательства (конкуренция </a:t>
            </a:r>
            <a:r>
              <a:rPr lang="ru-RU" sz="2400" b="1" dirty="0"/>
              <a:t>в сфере предоставления услуг), </a:t>
            </a:r>
            <a:r>
              <a:rPr lang="ru-RU" sz="2400" b="1" dirty="0" smtClean="0"/>
              <a:t>а также </a:t>
            </a:r>
            <a:r>
              <a:rPr lang="ru-RU" sz="2400" b="1" dirty="0"/>
              <a:t>Статьи 28 «Закона об образовании в РФ</a:t>
            </a:r>
            <a:r>
              <a:rPr lang="ru-RU" sz="2400" b="1" dirty="0" smtClean="0"/>
              <a:t>», которая </a:t>
            </a:r>
            <a:r>
              <a:rPr lang="ru-RU" sz="2400" b="1" dirty="0"/>
              <a:t>утверждает, что ведение сайт </a:t>
            </a:r>
            <a:r>
              <a:rPr lang="ru-RU" sz="2400" b="1" dirty="0" smtClean="0"/>
              <a:t>находится исключительно </a:t>
            </a:r>
            <a:r>
              <a:rPr lang="ru-RU" sz="2400" b="1" dirty="0"/>
              <a:t>в компетенции ОО.</a:t>
            </a:r>
          </a:p>
          <a:p>
            <a:endParaRPr lang="ru-RU" sz="1050" b="1" dirty="0" smtClean="0"/>
          </a:p>
          <a:p>
            <a:r>
              <a:rPr lang="ru-RU" sz="2400" b="1" dirty="0" smtClean="0"/>
              <a:t>Основание:</a:t>
            </a:r>
          </a:p>
          <a:p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Конституция </a:t>
            </a:r>
            <a:r>
              <a:rPr lang="ru-RU" sz="2400" dirty="0"/>
              <a:t>Российской Федерации. Статья 8</a:t>
            </a:r>
            <a:r>
              <a:rPr lang="ru-RU" sz="2400" dirty="0" smtClean="0"/>
              <a:t>. 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«О защите конкуренции</a:t>
            </a:r>
            <a:r>
              <a:rPr lang="ru-RU" sz="2400" dirty="0" smtClean="0"/>
              <a:t>» (</a:t>
            </a:r>
            <a:r>
              <a:rPr lang="ru-RU" sz="2400" dirty="0"/>
              <a:t>с дополнениями)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Гражданский </a:t>
            </a:r>
            <a:r>
              <a:rPr lang="ru-RU" sz="2400" dirty="0"/>
              <a:t>Кодекс РФ. Статья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Российской Федерации </a:t>
            </a:r>
            <a:r>
              <a:rPr lang="ru-RU" sz="2400" dirty="0" smtClean="0"/>
              <a:t>от 29 </a:t>
            </a:r>
            <a:r>
              <a:rPr lang="ru-RU" sz="2400" dirty="0"/>
              <a:t>декабря 2012 г. N 273-ФЗ "Об образовании </a:t>
            </a:r>
            <a:r>
              <a:rPr lang="ru-RU" sz="2400" dirty="0" smtClean="0"/>
              <a:t>в Российской </a:t>
            </a:r>
            <a:r>
              <a:rPr lang="ru-RU" sz="2400" dirty="0"/>
              <a:t>Федерации".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1128932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36562" y="98876"/>
            <a:ext cx="7668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Может ли вышестоящая организация обязать ОО разместить </a:t>
            </a:r>
            <a:r>
              <a:rPr lang="ru-RU" sz="2800" b="1" dirty="0" smtClean="0">
                <a:solidFill>
                  <a:srgbClr val="0070C0"/>
                </a:solidFill>
              </a:rPr>
              <a:t>сайт у </a:t>
            </a:r>
            <a:r>
              <a:rPr lang="ru-RU" sz="2800" b="1" dirty="0">
                <a:solidFill>
                  <a:srgbClr val="0070C0"/>
                </a:solidFill>
              </a:rPr>
              <a:t>конкретного провайдера и/или с конкретным </a:t>
            </a:r>
            <a:r>
              <a:rPr lang="ru-RU" sz="2800" b="1" dirty="0" smtClean="0">
                <a:solidFill>
                  <a:srgbClr val="0070C0"/>
                </a:solidFill>
              </a:rPr>
              <a:t>адресом?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628800"/>
            <a:ext cx="8897427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Нет, не может</a:t>
            </a:r>
            <a:r>
              <a:rPr lang="ru-RU" sz="2400" b="1" dirty="0" smtClean="0"/>
              <a:t>. Это </a:t>
            </a:r>
            <a:r>
              <a:rPr lang="ru-RU" sz="2400" b="1" dirty="0"/>
              <a:t>является грубым </a:t>
            </a:r>
            <a:r>
              <a:rPr lang="ru-RU" sz="2400" b="1" dirty="0" smtClean="0"/>
              <a:t>нарушением Антимонопольного законодательства (конкуренция </a:t>
            </a:r>
            <a:r>
              <a:rPr lang="ru-RU" sz="2400" b="1" dirty="0"/>
              <a:t>в сфере предоставления услуг), </a:t>
            </a:r>
            <a:r>
              <a:rPr lang="ru-RU" sz="2400" b="1" dirty="0" smtClean="0"/>
              <a:t>а также </a:t>
            </a:r>
            <a:r>
              <a:rPr lang="ru-RU" sz="2400" b="1" dirty="0"/>
              <a:t>Статьи 28 «Закона об образовании в РФ</a:t>
            </a:r>
            <a:r>
              <a:rPr lang="ru-RU" sz="2400" b="1" dirty="0" smtClean="0"/>
              <a:t>», которая </a:t>
            </a:r>
            <a:r>
              <a:rPr lang="ru-RU" sz="2400" b="1" dirty="0"/>
              <a:t>утверждает, что ведение сайт </a:t>
            </a:r>
            <a:r>
              <a:rPr lang="ru-RU" sz="2400" b="1" dirty="0" smtClean="0"/>
              <a:t>находится исключительно </a:t>
            </a:r>
            <a:r>
              <a:rPr lang="ru-RU" sz="2400" b="1" dirty="0"/>
              <a:t>в компетенции ОО.</a:t>
            </a:r>
          </a:p>
          <a:p>
            <a:endParaRPr lang="ru-RU" sz="1050" b="1" dirty="0" smtClean="0"/>
          </a:p>
          <a:p>
            <a:r>
              <a:rPr lang="ru-RU" sz="2400" b="1" dirty="0" smtClean="0"/>
              <a:t>Основание:</a:t>
            </a:r>
          </a:p>
          <a:p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Конституция </a:t>
            </a:r>
            <a:r>
              <a:rPr lang="ru-RU" sz="2400" dirty="0"/>
              <a:t>Российской Федерации. Статья 8</a:t>
            </a:r>
            <a:r>
              <a:rPr lang="ru-RU" sz="2400" dirty="0" smtClean="0"/>
              <a:t>. 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«О защите конкуренции</a:t>
            </a:r>
            <a:r>
              <a:rPr lang="ru-RU" sz="2400" dirty="0" smtClean="0"/>
              <a:t>» (</a:t>
            </a:r>
            <a:r>
              <a:rPr lang="ru-RU" sz="2400" dirty="0"/>
              <a:t>с дополнениями)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Гражданский </a:t>
            </a:r>
            <a:r>
              <a:rPr lang="ru-RU" sz="2400" dirty="0"/>
              <a:t>Кодекс РФ. Статья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Российской Федерации </a:t>
            </a:r>
            <a:r>
              <a:rPr lang="ru-RU" sz="2400" dirty="0" smtClean="0"/>
              <a:t>от 29 </a:t>
            </a:r>
            <a:r>
              <a:rPr lang="ru-RU" sz="2400" dirty="0"/>
              <a:t>декабря 2012 г. N 273-ФЗ "Об образовании </a:t>
            </a:r>
            <a:r>
              <a:rPr lang="ru-RU" sz="2400" dirty="0" smtClean="0"/>
              <a:t>в Российской </a:t>
            </a:r>
            <a:r>
              <a:rPr lang="ru-RU" sz="2400" dirty="0"/>
              <a:t>Федерации".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3713928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2819" y="6165304"/>
            <a:ext cx="343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Мешков Вячеслав </a:t>
            </a:r>
            <a:r>
              <a:rPr lang="ru-RU" dirty="0" err="1" smtClean="0"/>
              <a:t>Владиленович</a:t>
            </a:r>
            <a:endParaRPr lang="ru-RU" dirty="0" smtClean="0"/>
          </a:p>
          <a:p>
            <a:pPr algn="r"/>
            <a:r>
              <a:rPr lang="ru-RU" dirty="0" smtClean="0"/>
              <a:t>ГАУ ДПО СОИРО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365" y="6165304"/>
            <a:ext cx="89911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27857" y="4224863"/>
            <a:ext cx="653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Спасибо за работу!</a:t>
            </a:r>
            <a:endParaRPr lang="ru-RU" sz="6000" b="1" dirty="0"/>
          </a:p>
        </p:txBody>
      </p:sp>
      <p:pic>
        <p:nvPicPr>
          <p:cNvPr id="10" name="Picture 2" descr="https://www.cloudbalkan.com/src/Frontend/Files/blog/images/source/world-wide-web-turns-25-en-2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7783" y="332656"/>
            <a:ext cx="42079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3"/>
          <p:cNvGrpSpPr/>
          <p:nvPr/>
        </p:nvGrpSpPr>
        <p:grpSpPr>
          <a:xfrm>
            <a:off x="1756868" y="2752465"/>
            <a:ext cx="1192078" cy="1177287"/>
            <a:chOff x="1763688" y="2031616"/>
            <a:chExt cx="1080120" cy="1058732"/>
          </a:xfrm>
        </p:grpSpPr>
        <p:sp>
          <p:nvSpPr>
            <p:cNvPr id="12" name="Полилиния 11"/>
            <p:cNvSpPr/>
            <p:nvPr/>
          </p:nvSpPr>
          <p:spPr>
            <a:xfrm>
              <a:off x="2334409" y="2173045"/>
              <a:ext cx="441064" cy="311971"/>
            </a:xfrm>
            <a:custGeom>
              <a:avLst/>
              <a:gdLst>
                <a:gd name="connsiteX0" fmla="*/ 0 w 441064"/>
                <a:gd name="connsiteY0" fmla="*/ 193637 h 311971"/>
                <a:gd name="connsiteX1" fmla="*/ 21516 w 441064"/>
                <a:gd name="connsiteY1" fmla="*/ 182880 h 311971"/>
                <a:gd name="connsiteX2" fmla="*/ 139850 w 441064"/>
                <a:gd name="connsiteY2" fmla="*/ 118334 h 311971"/>
                <a:gd name="connsiteX3" fmla="*/ 172123 w 441064"/>
                <a:gd name="connsiteY3" fmla="*/ 86061 h 311971"/>
                <a:gd name="connsiteX4" fmla="*/ 344245 w 441064"/>
                <a:gd name="connsiteY4" fmla="*/ 0 h 311971"/>
                <a:gd name="connsiteX5" fmla="*/ 344245 w 441064"/>
                <a:gd name="connsiteY5" fmla="*/ 0 h 311971"/>
                <a:gd name="connsiteX6" fmla="*/ 430306 w 441064"/>
                <a:gd name="connsiteY6" fmla="*/ 53788 h 311971"/>
                <a:gd name="connsiteX7" fmla="*/ 430306 w 441064"/>
                <a:gd name="connsiteY7" fmla="*/ 53788 h 311971"/>
                <a:gd name="connsiteX8" fmla="*/ 441064 w 441064"/>
                <a:gd name="connsiteY8" fmla="*/ 139849 h 311971"/>
                <a:gd name="connsiteX9" fmla="*/ 32273 w 441064"/>
                <a:gd name="connsiteY9" fmla="*/ 311971 h 311971"/>
                <a:gd name="connsiteX10" fmla="*/ 0 w 441064"/>
                <a:gd name="connsiteY10" fmla="*/ 193637 h 31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064" h="311971">
                  <a:moveTo>
                    <a:pt x="0" y="193637"/>
                  </a:moveTo>
                  <a:lnTo>
                    <a:pt x="21516" y="182880"/>
                  </a:lnTo>
                  <a:cubicBezTo>
                    <a:pt x="21629" y="182823"/>
                    <a:pt x="120198" y="137986"/>
                    <a:pt x="139850" y="118334"/>
                  </a:cubicBezTo>
                  <a:cubicBezTo>
                    <a:pt x="175107" y="83077"/>
                    <a:pt x="145176" y="86061"/>
                    <a:pt x="172123" y="86061"/>
                  </a:cubicBezTo>
                  <a:lnTo>
                    <a:pt x="344245" y="0"/>
                  </a:lnTo>
                  <a:lnTo>
                    <a:pt x="344245" y="0"/>
                  </a:lnTo>
                  <a:lnTo>
                    <a:pt x="430306" y="53788"/>
                  </a:lnTo>
                  <a:lnTo>
                    <a:pt x="430306" y="53788"/>
                  </a:lnTo>
                  <a:lnTo>
                    <a:pt x="441064" y="139849"/>
                  </a:lnTo>
                  <a:lnTo>
                    <a:pt x="32273" y="311971"/>
                  </a:lnTo>
                  <a:lnTo>
                    <a:pt x="0" y="1936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031616"/>
              <a:ext cx="1080120" cy="1058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8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5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Требования </a:t>
            </a:r>
            <a:r>
              <a:rPr lang="ru-RU" sz="2000" b="1" dirty="0" err="1">
                <a:solidFill>
                  <a:srgbClr val="0070C0"/>
                </a:solidFill>
              </a:rPr>
              <a:t>Рособрнадзора</a:t>
            </a:r>
            <a:r>
              <a:rPr lang="ru-RU" sz="2000" b="1" dirty="0">
                <a:solidFill>
                  <a:srgbClr val="0070C0"/>
                </a:solidFill>
              </a:rPr>
              <a:t> №785 от 29.05.2014 структуре официального сайта образовательной организации в сети Интернет и формату представления на нем информации</a:t>
            </a:r>
            <a:r>
              <a:rPr lang="ru-RU" sz="2000" b="1" dirty="0" smtClean="0">
                <a:solidFill>
                  <a:srgbClr val="0070C0"/>
                </a:solidFill>
              </a:rPr>
              <a:t>"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Специальный раздел «Сведения об образовательной организации» должен </a:t>
            </a:r>
            <a:r>
              <a:rPr lang="ru-RU" sz="2000" b="1" dirty="0" smtClean="0"/>
              <a:t>содержать следующие </a:t>
            </a:r>
            <a:r>
              <a:rPr lang="ru-RU" sz="2000" b="1" dirty="0"/>
              <a:t>подразделы</a:t>
            </a:r>
            <a:r>
              <a:rPr lang="ru-RU" sz="2000" b="1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1. Основные сведения</a:t>
            </a:r>
          </a:p>
          <a:p>
            <a:r>
              <a:rPr lang="ru-RU" sz="2000" dirty="0"/>
              <a:t>2. Структура и органы управления образовательной организацией</a:t>
            </a:r>
          </a:p>
          <a:p>
            <a:r>
              <a:rPr lang="ru-RU" sz="2000" dirty="0"/>
              <a:t>3. Документы</a:t>
            </a:r>
          </a:p>
          <a:p>
            <a:r>
              <a:rPr lang="ru-RU" sz="2000" dirty="0"/>
              <a:t>4. Образовательные программы</a:t>
            </a:r>
          </a:p>
          <a:p>
            <a:r>
              <a:rPr lang="ru-RU" sz="2000" dirty="0"/>
              <a:t>5. Образовательные стандарты</a:t>
            </a:r>
          </a:p>
          <a:p>
            <a:r>
              <a:rPr lang="ru-RU" sz="2000" dirty="0"/>
              <a:t>6. Руководство. Педагогический (научно-педагогический) состав</a:t>
            </a:r>
          </a:p>
          <a:p>
            <a:r>
              <a:rPr lang="ru-RU" sz="2000" dirty="0"/>
              <a:t>7. Материально-техническое обеспечение и оснащенность образовательного процесса</a:t>
            </a:r>
          </a:p>
          <a:p>
            <a:r>
              <a:rPr lang="ru-RU" sz="2000" dirty="0"/>
              <a:t>8. Стипендии и иные виды материальной поддержки</a:t>
            </a:r>
          </a:p>
          <a:p>
            <a:r>
              <a:rPr lang="ru-RU" sz="2000" dirty="0"/>
              <a:t>9. Платные образовательные услуги</a:t>
            </a:r>
          </a:p>
          <a:p>
            <a:r>
              <a:rPr lang="ru-RU" sz="2000" dirty="0"/>
              <a:t>10. Финансово-хозяйственная деятельность</a:t>
            </a:r>
          </a:p>
          <a:p>
            <a:r>
              <a:rPr lang="ru-RU" sz="2000" dirty="0"/>
              <a:t>11. Вакантные места для приема (перевода)</a:t>
            </a:r>
          </a:p>
        </p:txBody>
      </p:sp>
    </p:spTree>
    <p:extLst>
      <p:ext uri="{BB962C8B-B14F-4D97-AF65-F5344CB8AC3E}">
        <p14:creationId xmlns:p14="http://schemas.microsoft.com/office/powerpoint/2010/main" val="375903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5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Требования </a:t>
            </a:r>
            <a:r>
              <a:rPr lang="ru-RU" sz="2000" b="1" dirty="0" err="1">
                <a:solidFill>
                  <a:srgbClr val="0070C0"/>
                </a:solidFill>
              </a:rPr>
              <a:t>Рособрнадзора</a:t>
            </a:r>
            <a:r>
              <a:rPr lang="ru-RU" sz="2000" b="1" dirty="0">
                <a:solidFill>
                  <a:srgbClr val="0070C0"/>
                </a:solidFill>
              </a:rPr>
              <a:t> №785 от 29.05.2014 структуре официального сайта образовательной организации в сети Интернет и формату представления на нем информации</a:t>
            </a:r>
            <a:r>
              <a:rPr lang="ru-RU" sz="2000" b="1" dirty="0" smtClean="0">
                <a:solidFill>
                  <a:srgbClr val="0070C0"/>
                </a:solidFill>
              </a:rPr>
              <a:t>"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1844824"/>
            <a:ext cx="8712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Документы представляются на Сайте в виде файлов основных форматов PDF, XLS, ODS </a:t>
            </a:r>
            <a:r>
              <a:rPr lang="ru-RU" sz="2000" b="1" dirty="0" smtClean="0"/>
              <a:t>или </a:t>
            </a:r>
            <a:r>
              <a:rPr lang="en-US" sz="2000" b="1" dirty="0" smtClean="0"/>
              <a:t>RTF</a:t>
            </a:r>
            <a:r>
              <a:rPr lang="en-US" sz="2000" b="1" dirty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Все </a:t>
            </a:r>
            <a:r>
              <a:rPr lang="ru-RU" sz="2000" dirty="0"/>
              <a:t>файлы, ссылки на которые размещены на страницах соответствующего раздела, </a:t>
            </a:r>
            <a:r>
              <a:rPr lang="ru-RU" sz="2000" dirty="0" smtClean="0"/>
              <a:t>должны удовлетворять </a:t>
            </a:r>
            <a:r>
              <a:rPr lang="ru-RU" sz="2000" dirty="0"/>
              <a:t>следующим условиям</a:t>
            </a:r>
            <a:r>
              <a:rPr lang="ru-RU" sz="2000" dirty="0" smtClean="0"/>
              <a:t>:</a:t>
            </a:r>
          </a:p>
          <a:p>
            <a:endParaRPr lang="ru-RU" sz="1100" dirty="0"/>
          </a:p>
          <a:p>
            <a:pPr algn="just"/>
            <a:r>
              <a:rPr lang="ru-RU" sz="2000" dirty="0" smtClean="0"/>
              <a:t>а</a:t>
            </a:r>
            <a:r>
              <a:rPr lang="ru-RU" sz="2000" dirty="0"/>
              <a:t>) максимальный размер размещаемого файла не должен превышать 15 </a:t>
            </a:r>
            <a:r>
              <a:rPr lang="ru-RU" sz="2000" dirty="0" err="1"/>
              <a:t>мб</a:t>
            </a:r>
            <a:r>
              <a:rPr lang="ru-RU" sz="2000" dirty="0"/>
              <a:t>. </a:t>
            </a:r>
            <a:r>
              <a:rPr lang="ru-RU" sz="2000" dirty="0" smtClean="0"/>
              <a:t>Если размер </a:t>
            </a:r>
            <a:r>
              <a:rPr lang="ru-RU" sz="2000" dirty="0"/>
              <a:t>файла превышает максимальное значение, то он должен быть разделен </a:t>
            </a:r>
            <a:r>
              <a:rPr lang="ru-RU" sz="2000" dirty="0" smtClean="0"/>
              <a:t>на несколько </a:t>
            </a:r>
            <a:r>
              <a:rPr lang="ru-RU" sz="2000" dirty="0"/>
              <a:t>частей (файлов), размер которых не должен превышать </a:t>
            </a:r>
            <a:r>
              <a:rPr lang="ru-RU" sz="2000" dirty="0" smtClean="0"/>
              <a:t>максимальное значение </a:t>
            </a:r>
            <a:r>
              <a:rPr lang="ru-RU" sz="2000" dirty="0"/>
              <a:t>размера файла;</a:t>
            </a:r>
          </a:p>
          <a:p>
            <a:endParaRPr lang="ru-RU" sz="1100" dirty="0" smtClean="0"/>
          </a:p>
          <a:p>
            <a:pPr algn="just"/>
            <a:r>
              <a:rPr lang="ru-RU" sz="2000" dirty="0" smtClean="0"/>
              <a:t>б</a:t>
            </a:r>
            <a:r>
              <a:rPr lang="ru-RU" sz="2000" dirty="0"/>
              <a:t>) сканирование документа должно быть выполнено с разрешением не менее 75 </a:t>
            </a:r>
            <a:r>
              <a:rPr lang="ru-RU" sz="2000" dirty="0" err="1"/>
              <a:t>dpi</a:t>
            </a:r>
            <a:r>
              <a:rPr lang="ru-RU" sz="2000" dirty="0"/>
              <a:t>;</a:t>
            </a:r>
          </a:p>
          <a:p>
            <a:endParaRPr lang="ru-RU" sz="1100" dirty="0" smtClean="0"/>
          </a:p>
          <a:p>
            <a:pPr algn="just"/>
            <a:r>
              <a:rPr lang="ru-RU" sz="2000" dirty="0" smtClean="0"/>
              <a:t>в</a:t>
            </a:r>
            <a:r>
              <a:rPr lang="ru-RU" sz="2000" dirty="0"/>
              <a:t>) отсканированный текст в электронной копии документа должен быть читаемым </a:t>
            </a:r>
            <a:r>
              <a:rPr lang="ru-RU" sz="2000" dirty="0" smtClean="0"/>
              <a:t>и хорошо </a:t>
            </a:r>
            <a:r>
              <a:rPr lang="ru-RU" sz="2000" dirty="0"/>
              <a:t>различимым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213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Место размещения сервер, </a:t>
            </a:r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котором </a:t>
            </a:r>
            <a:r>
              <a:rPr lang="ru-RU" sz="2800" b="1" dirty="0">
                <a:solidFill>
                  <a:srgbClr val="0070C0"/>
                </a:solidFill>
              </a:rPr>
              <a:t>размещен </a:t>
            </a:r>
            <a:r>
              <a:rPr lang="ru-RU" sz="2800" b="1" dirty="0" smtClean="0">
                <a:solidFill>
                  <a:srgbClr val="0070C0"/>
                </a:solidFill>
              </a:rPr>
              <a:t>сайт образовательной организации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2606" y="162880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Вопрос: </a:t>
            </a:r>
            <a:r>
              <a:rPr lang="ru-RU" b="1" dirty="0" smtClean="0"/>
              <a:t> ДОПУСКАЕТСЯ ЛИ РАЗМЕЩЕНИЕ САЙТА НА ТЕХНИЧЕСКИХ ПЛОЩАДКАХ ВНЕ РОССИЙСКОЙ ФЕДЕРАЦИИ?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РАЗМЕЩАТЬ САЙТ МОЖНО ТОЛЬКО В РОССИЙСКОЙ ФЕДЕРАЦИИ. </a:t>
            </a:r>
          </a:p>
          <a:p>
            <a:endParaRPr lang="ru-RU" dirty="0"/>
          </a:p>
          <a:p>
            <a:pPr algn="just"/>
            <a:r>
              <a:rPr lang="ru-RU" b="1" dirty="0" smtClean="0"/>
              <a:t>Основание</a:t>
            </a:r>
            <a:r>
              <a:rPr lang="ru-RU" b="1" dirty="0"/>
              <a:t>: </a:t>
            </a:r>
            <a:r>
              <a:rPr lang="ru-RU" dirty="0"/>
              <a:t>Федеральный закон Российской Федерации от 31 декабря 2014 г. N 531-ФЗ "</a:t>
            </a:r>
            <a:r>
              <a:rPr lang="ru-RU" dirty="0" smtClean="0"/>
              <a:t>О внесении </a:t>
            </a:r>
            <a:r>
              <a:rPr lang="ru-RU" dirty="0"/>
              <a:t>изменений в статьи 13 и 14 Федерального закона "Об информации,</a:t>
            </a:r>
          </a:p>
          <a:p>
            <a:pPr algn="just"/>
            <a:r>
              <a:rPr lang="ru-RU" dirty="0"/>
              <a:t>информационных технологиях и о защите информации" и Кодекс Российской Федерации </a:t>
            </a:r>
            <a:r>
              <a:rPr lang="ru-RU" dirty="0" smtClean="0"/>
              <a:t>об административных </a:t>
            </a:r>
            <a:r>
              <a:rPr lang="ru-RU" dirty="0"/>
              <a:t>правонарушениях"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190" y="4365104"/>
            <a:ext cx="847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нарушение предусмотрен штраф: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должностным лицам - от 3000 до 5000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юридическим лицам - от 30000 до 50000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80504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Место размещения сервер, </a:t>
            </a:r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котором </a:t>
            </a:r>
            <a:r>
              <a:rPr lang="ru-RU" sz="2800" b="1" dirty="0">
                <a:solidFill>
                  <a:srgbClr val="0070C0"/>
                </a:solidFill>
              </a:rPr>
              <a:t>размещен </a:t>
            </a:r>
            <a:r>
              <a:rPr lang="ru-RU" sz="2800" b="1" dirty="0" smtClean="0">
                <a:solidFill>
                  <a:srgbClr val="0070C0"/>
                </a:solidFill>
              </a:rPr>
              <a:t>сайт образовательной организации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1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/>
          <a:stretch/>
        </p:blipFill>
        <p:spPr bwMode="auto">
          <a:xfrm>
            <a:off x="3327222" y="1388036"/>
            <a:ext cx="5588046" cy="52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669" y="1916831"/>
            <a:ext cx="26949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2ip.ru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941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3094</Words>
  <Application>Microsoft Office PowerPoint</Application>
  <PresentationFormat>Экран (4:3)</PresentationFormat>
  <Paragraphs>309</Paragraphs>
  <Slides>57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Алёнка</cp:lastModifiedBy>
  <cp:revision>41</cp:revision>
  <dcterms:created xsi:type="dcterms:W3CDTF">2017-03-18T08:22:10Z</dcterms:created>
  <dcterms:modified xsi:type="dcterms:W3CDTF">2017-03-27T08:07:30Z</dcterms:modified>
</cp:coreProperties>
</file>