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9"/>
  </p:notesMasterIdLst>
  <p:sldIdLst>
    <p:sldId id="256" r:id="rId4"/>
    <p:sldId id="267" r:id="rId5"/>
    <p:sldId id="268" r:id="rId6"/>
    <p:sldId id="257" r:id="rId7"/>
    <p:sldId id="265" r:id="rId8"/>
    <p:sldId id="264" r:id="rId9"/>
    <p:sldId id="279" r:id="rId10"/>
    <p:sldId id="278" r:id="rId11"/>
    <p:sldId id="281" r:id="rId12"/>
    <p:sldId id="283" r:id="rId13"/>
    <p:sldId id="284" r:id="rId14"/>
    <p:sldId id="286" r:id="rId15"/>
    <p:sldId id="285" r:id="rId16"/>
    <p:sldId id="288" r:id="rId17"/>
    <p:sldId id="289" r:id="rId18"/>
    <p:sldId id="290" r:id="rId19"/>
    <p:sldId id="297" r:id="rId20"/>
    <p:sldId id="298" r:id="rId21"/>
    <p:sldId id="299" r:id="rId22"/>
    <p:sldId id="300" r:id="rId23"/>
    <p:sldId id="301" r:id="rId24"/>
    <p:sldId id="282" r:id="rId25"/>
    <p:sldId id="261" r:id="rId26"/>
    <p:sldId id="259" r:id="rId27"/>
    <p:sldId id="295" r:id="rId28"/>
    <p:sldId id="296" r:id="rId29"/>
    <p:sldId id="293" r:id="rId30"/>
    <p:sldId id="294" r:id="rId31"/>
    <p:sldId id="271" r:id="rId32"/>
    <p:sldId id="273" r:id="rId33"/>
    <p:sldId id="275" r:id="rId34"/>
    <p:sldId id="276" r:id="rId35"/>
    <p:sldId id="266" r:id="rId36"/>
    <p:sldId id="302" r:id="rId37"/>
    <p:sldId id="26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854" y="5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B744D-0B73-4919-B485-35C9D74CBF40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11BF4-6A99-471C-96D5-F452878C7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067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11BF4-6A99-471C-96D5-F452878C752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126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882933ED-8D45-4EA5-AE1D-F24FE748692C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7EBFB22-97BE-42DC-95C3-A9FDFF4114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956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AD14E-D708-4C0B-997D-D565F5F65B52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25EAB-E4B1-4BF5-9C55-8FC97C758F00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95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8B64D-D1C9-4086-BC34-702FB43B54FD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D1153-CC9D-40D5-8F94-5E215DDF6351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674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882933ED-8D45-4EA5-AE1D-F24FE748692C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7EBFB22-97BE-42DC-95C3-A9FDFF4114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352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6E3E1-6DB6-4500-8A9F-B88CA286A3A9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42C03-505F-4A53-A0C1-AA412DB2BFAC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08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75DF5-A5A0-467D-A502-755AC4317127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A1F46-CDD2-48E9-902D-046D2610FC21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05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AFC0D-BCB9-41DD-84B9-BA78B9B993D3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98EEE-EA57-4ABE-BF28-6D95E95521D5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681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0BB46-5A70-4E4F-8837-567D26D6B5C3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38ED1A3-CCBE-4B9C-952D-9E328B134029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869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B4580-B249-42CF-9455-2FF292C0A660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9DCF1-C334-4373-A89C-A84F1F1D1A0E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25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42297-7FAE-486B-B102-4F6516F2E862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7DABA-5491-4783-801C-FA057B56512D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354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9CA7261-1D59-45EC-BF1F-CD5AD2B70F1C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57387B70-34C5-4732-B3D7-F27E6A76849E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402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6E3E1-6DB6-4500-8A9F-B88CA286A3A9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42C03-505F-4A53-A0C1-AA412DB2BFAC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32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9D29677F-D14C-4665-B1DE-D68F6B874784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29605464-3682-49FA-8BB3-3D55B2791650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15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AD14E-D708-4C0B-997D-D565F5F65B52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25EAB-E4B1-4BF5-9C55-8FC97C758F00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19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8B64D-D1C9-4086-BC34-702FB43B54FD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D1153-CC9D-40D5-8F94-5E215DDF6351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10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43B98-655F-468C-8F82-5C077E9A9E37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BE5D-09F8-4602-8497-01889C839B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557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43B98-655F-468C-8F82-5C077E9A9E37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BE5D-09F8-4602-8497-01889C839B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29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43B98-655F-468C-8F82-5C077E9A9E37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BE5D-09F8-4602-8497-01889C839B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93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43B98-655F-468C-8F82-5C077E9A9E37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BE5D-09F8-4602-8497-01889C839B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055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43B98-655F-468C-8F82-5C077E9A9E37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BE5D-09F8-4602-8497-01889C839B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977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43B98-655F-468C-8F82-5C077E9A9E37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BE5D-09F8-4602-8497-01889C839B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829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43B98-655F-468C-8F82-5C077E9A9E37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BE5D-09F8-4602-8497-01889C839B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41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75DF5-A5A0-467D-A502-755AC4317127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A1F46-CDD2-48E9-902D-046D2610FC21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40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43B98-655F-468C-8F82-5C077E9A9E37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BE5D-09F8-4602-8497-01889C839B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728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43B98-655F-468C-8F82-5C077E9A9E37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BE5D-09F8-4602-8497-01889C839B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759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43B98-655F-468C-8F82-5C077E9A9E37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BE5D-09F8-4602-8497-01889C839B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669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43B98-655F-468C-8F82-5C077E9A9E37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BE5D-09F8-4602-8497-01889C839B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36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AFC0D-BCB9-41DD-84B9-BA78B9B993D3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98EEE-EA57-4ABE-BF28-6D95E95521D5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20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0BB46-5A70-4E4F-8837-567D26D6B5C3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38ED1A3-CCBE-4B9C-952D-9E328B134029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487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B4580-B249-42CF-9455-2FF292C0A660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9DCF1-C334-4373-A89C-A84F1F1D1A0E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38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42297-7FAE-486B-B102-4F6516F2E862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7DABA-5491-4783-801C-FA057B56512D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52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9CA7261-1D59-45EC-BF1F-CD5AD2B70F1C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57387B70-34C5-4732-B3D7-F27E6A76849E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74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9D29677F-D14C-4665-B1DE-D68F6B874784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29605464-3682-49FA-8BB3-3D55B2791650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34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85000"/>
              </a:schemeClr>
            </a:gs>
            <a:gs pos="60001">
              <a:srgbClr val="626262"/>
            </a:gs>
            <a:gs pos="100000">
              <a:srgbClr val="8C8C8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38390E-8E22-45DF-8432-D05B8F4A86A7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6F2CB8-29A7-4AB1-AD7C-7848C0FA4A24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86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38390E-8E22-45DF-8432-D05B8F4A86A7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10.05.2017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6F2CB8-29A7-4AB1-AD7C-7848C0FA4A24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6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3B98-655F-468C-8F82-5C077E9A9E37}" type="datetimeFigureOut">
              <a:rPr lang="ru-RU" smtClean="0"/>
              <a:pPr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6BE5D-09F8-4602-8497-01889C839B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78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pi.ru/" TargetMode="Externa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PowerPoint_97-20031.ppt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&#1052;&#1072;&#1090;&#1077;&#1084;&#1072;&#1090;&#1080;&#1082;&#1072;.%20&#1058;&#1077;&#1084;&#1072;%202.pps" TargetMode="Externa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pi.ru/oge-i-gve-9/dlya-predmetnyh-komissiy-subektov-rf" TargetMode="Externa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emf"/><Relationship Id="rId5" Type="http://schemas.openxmlformats.org/officeDocument/2006/relationships/oleObject" Target="../embeddings/_________Microsoft_Word_97-20032.doc"/><Relationship Id="rId4" Type="http://schemas.openxmlformats.org/officeDocument/2006/relationships/hyperlink" Target="ma_2017_gia9.doc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&#1052;&#1072;&#1090;&#1077;&#1084;&#1072;&#1090;&#1080;&#1082;&#1072;.%20&#1058;&#1077;&#1084;&#1072;%204.pps" TargetMode="External"/><Relationship Id="rId2" Type="http://schemas.openxmlformats.org/officeDocument/2006/relationships/hyperlink" Target="&#1052;&#1072;&#1090;&#1077;&#1084;&#1072;&#1090;&#1080;&#1082;&#1072;.%20&#1058;&#1077;&#1084;&#1072;%203.pps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&#1048;&#1090;&#1086;&#1075;&#1086;&#1074;&#1099;&#1081;%20&#1090;&#1077;&#1089;&#1090;" TargetMode="External"/><Relationship Id="rId5" Type="http://schemas.openxmlformats.org/officeDocument/2006/relationships/hyperlink" Target="&#1052;&#1072;&#1090;&#1077;&#1084;&#1072;&#1090;&#1080;&#1082;&#1072;.%20&#1058;&#1077;&#1084;&#1072;%206.pps" TargetMode="External"/><Relationship Id="rId4" Type="http://schemas.openxmlformats.org/officeDocument/2006/relationships/hyperlink" Target="&#1052;&#1072;&#1090;&#1077;&#1084;&#1072;&#1090;&#1080;&#1082;&#1072;.%20&#1058;&#1077;&#1084;&#1072;%205.pps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brnadzor.gov.ru/ru/docs/documents/index.php?id_4=21223" TargetMode="External"/><Relationship Id="rId3" Type="http://schemas.openxmlformats.org/officeDocument/2006/relationships/hyperlink" Target="http://gia.edu.ru/common/upload/docs_new/N_305_ot_24.05.2016.pdf" TargetMode="External"/><Relationship Id="rId7" Type="http://schemas.openxmlformats.org/officeDocument/2006/relationships/hyperlink" Target="http://www.obrnadzor.gov.ru/common/upload/doc_list/Prikaz_Minobrnauki_ot_09.01.17_N_4_Utverzhenie_edinogo_raspisaniya_GVE-9_i_GVE-11.pdf" TargetMode="External"/><Relationship Id="rId2" Type="http://schemas.openxmlformats.org/officeDocument/2006/relationships/hyperlink" Target="http://www.fipi.ru/sites/default/files/document/normativ/prikaz_n_1394_ot_25.12.2013_g_poryadok_provedeniya_gia-9.pdf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www.fipi.ru/sites/default/files/document/2017/1094984.rtf" TargetMode="External"/><Relationship Id="rId5" Type="http://schemas.openxmlformats.org/officeDocument/2006/relationships/hyperlink" Target="http://gia.edu.ru/common/upload/docs_new/02-146.pdf" TargetMode="External"/><Relationship Id="rId4" Type="http://schemas.openxmlformats.org/officeDocument/2006/relationships/hyperlink" Target="http://www.fipi.ru/oge-i-gve-9/%20/sites/default/files/document/normativ/prikaz_no_10_ot_16.01.2015.pdf" TargetMode="External"/><Relationship Id="rId9" Type="http://schemas.openxmlformats.org/officeDocument/2006/relationships/hyperlink" Target="http://www.fipi.ru/oge-i-gve-9/dlya-predmetnyh-komissiy-subektov-r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du.smolinvest.ru/files/444/prikaz-1070.pdf" TargetMode="External"/><Relationship Id="rId2" Type="http://schemas.openxmlformats.org/officeDocument/2006/relationships/hyperlink" Target="http://edu.smolinvest.ru/files/444/prikaz-1071.pdf" TargetMode="Externa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://edu.smolinvest.ru/files/444/2017_275_od.pdf" TargetMode="External"/><Relationship Id="rId4" Type="http://schemas.openxmlformats.org/officeDocument/2006/relationships/hyperlink" Target="http://edu.smolinvest.ru/files/444/21.06.2016_11.09.19_grafik-raboty-kk-9kl.docx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1412776"/>
            <a:ext cx="6120680" cy="200026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Подготовка экспертов </a:t>
            </a:r>
            <a:r>
              <a:rPr lang="ru-RU" sz="3200" b="1" dirty="0" smtClean="0">
                <a:latin typeface="Times New Roman"/>
                <a:ea typeface="Calibri"/>
              </a:rPr>
              <a:t>предметных </a:t>
            </a:r>
            <a:r>
              <a:rPr lang="ru-RU" sz="3200" b="1" dirty="0">
                <a:latin typeface="Times New Roman"/>
                <a:ea typeface="Calibri"/>
              </a:rPr>
              <a:t>комиссий</a:t>
            </a:r>
            <a:r>
              <a:rPr lang="ru-RU" sz="3200" dirty="0">
                <a:latin typeface="Times New Roman"/>
                <a:ea typeface="Calibri"/>
              </a:rPr>
              <a:t/>
            </a:r>
            <a:br>
              <a:rPr lang="ru-RU" sz="3200" dirty="0">
                <a:latin typeface="Times New Roman"/>
                <a:ea typeface="Calibri"/>
              </a:rPr>
            </a:br>
            <a:r>
              <a:rPr lang="ru-RU" sz="3200" b="1" dirty="0">
                <a:latin typeface="Times New Roman"/>
                <a:ea typeface="Calibri"/>
              </a:rPr>
              <a:t>по проверке выполнения заданий с развернутым ответом экзаменационных работ ОГЭ 2017 года</a:t>
            </a:r>
            <a:endParaRPr lang="ru-RU" sz="3200" dirty="0">
              <a:effectLst/>
              <a:latin typeface="Times New Roman"/>
              <a:ea typeface="Calibri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4357694"/>
            <a:ext cx="3684446" cy="1735602"/>
          </a:xfrm>
        </p:spPr>
        <p:txBody>
          <a:bodyPr>
            <a:normAutofit/>
          </a:bodyPr>
          <a:lstStyle/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Н.Д.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Васинова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председатель региональной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предметной комиссии по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проверке выполнения заданий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 развернутым ответом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91264" cy="57935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07429" cy="467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73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363272" cy="57214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009457" cy="4503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22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363272" cy="57935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34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363272" cy="593752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784887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72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363272" cy="57935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87" y="476672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47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291264" cy="593752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0" y="332656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12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8147248" cy="564949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92088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13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2400" cy="1470025"/>
          </a:xfrm>
        </p:spPr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ЭКСПЕРТ ОГЭ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780928"/>
            <a:ext cx="6368752" cy="2857872"/>
          </a:xfr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Заполнение протокола проверки ответов на задания бланка № 2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371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80000"/>
              </a:schemeClr>
            </a:gs>
            <a:gs pos="60001">
              <a:srgbClr val="626262"/>
            </a:gs>
            <a:gs pos="100000">
              <a:srgbClr val="8C8C8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6" descr="image00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8913"/>
            <a:ext cx="4716462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60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Содержимое 5" descr="image002_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25" y="333375"/>
            <a:ext cx="4389438" cy="6205538"/>
          </a:xfrm>
        </p:spPr>
      </p:pic>
      <p:pic>
        <p:nvPicPr>
          <p:cNvPr id="10243" name="Содержимое 6" descr="image005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333375"/>
            <a:ext cx="4379912" cy="6191250"/>
          </a:xfrm>
        </p:spPr>
      </p:pic>
    </p:spTree>
    <p:extLst>
      <p:ext uri="{BB962C8B-B14F-4D97-AF65-F5344CB8AC3E}">
        <p14:creationId xmlns:p14="http://schemas.microsoft.com/office/powerpoint/2010/main" val="356737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19256" cy="5649491"/>
          </a:xfrm>
        </p:spPr>
        <p:txBody>
          <a:bodyPr/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TimesNewRomanPS-BoldMT"/>
                <a:ea typeface="Calibri"/>
                <a:cs typeface="TimesNewRomanPS-BoldMT"/>
              </a:rPr>
              <a:t>Повышение объективности результатов государственной итоговой аттестации по программам основного общего образования в форме основного государственного экзамена </a:t>
            </a:r>
            <a:r>
              <a:rPr lang="ru-RU" u="sng" dirty="0" smtClean="0">
                <a:latin typeface="TimesNewRomanPS-BoldMT"/>
                <a:ea typeface="Calibri"/>
                <a:cs typeface="TimesNewRomanPS-BoldMT"/>
              </a:rPr>
              <a:t>во </a:t>
            </a:r>
            <a:r>
              <a:rPr lang="ru-RU" u="sng" dirty="0">
                <a:latin typeface="TimesNewRomanPS-BoldMT"/>
                <a:ea typeface="Calibri"/>
                <a:cs typeface="TimesNewRomanPS-BoldMT"/>
              </a:rPr>
              <a:t>многом </a:t>
            </a:r>
            <a:r>
              <a:rPr lang="ru-RU" b="1" dirty="0">
                <a:solidFill>
                  <a:srgbClr val="FF0000"/>
                </a:solidFill>
                <a:latin typeface="TimesNewRomanPS-BoldMT"/>
                <a:ea typeface="Calibri"/>
                <a:cs typeface="TimesNewRomanPS-BoldMT"/>
              </a:rPr>
              <a:t>определяется качеством экспертной проверки</a:t>
            </a:r>
            <a:r>
              <a:rPr lang="ru-RU" dirty="0">
                <a:latin typeface="TimesNewRomanPS-BoldMT"/>
                <a:ea typeface="Calibri"/>
                <a:cs typeface="TimesNewRomanPS-BoldMT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NewRomanPS-BoldMT"/>
                <a:ea typeface="Calibri"/>
                <a:cs typeface="TimesNewRomanPS-BoldMT"/>
              </a:rPr>
              <a:t>предметными комиссиями выполнения заданий с развернутым ответом. </a:t>
            </a:r>
            <a:endParaRPr lang="ru-RU" b="1" dirty="0">
              <a:solidFill>
                <a:srgbClr val="FF0000"/>
              </a:solidFill>
              <a:latin typeface="Times New Roman"/>
              <a:ea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195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2" descr="image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0"/>
            <a:ext cx="4848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47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5"/>
          <p:cNvSpPr>
            <a:spLocks noChangeArrowheads="1"/>
          </p:cNvSpPr>
          <p:nvPr/>
        </p:nvSpPr>
        <p:spPr bwMode="auto">
          <a:xfrm>
            <a:off x="539750" y="549275"/>
            <a:ext cx="80645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1"/>
              <a:t>Протоколы заполняются только </a:t>
            </a:r>
            <a:r>
              <a:rPr lang="ru-RU" sz="2400" b="1">
                <a:solidFill>
                  <a:srgbClr val="00B050"/>
                </a:solidFill>
              </a:rPr>
              <a:t>ЧЁРНОЙ ГЕЛЕВОЙ ИЛИ КАПИЛЯРНОЙ </a:t>
            </a:r>
            <a:r>
              <a:rPr lang="ru-RU" sz="2400" b="1"/>
              <a:t>ручкой.</a:t>
            </a:r>
          </a:p>
          <a:p>
            <a:pPr algn="ctr"/>
            <a:endParaRPr lang="ru-RU" sz="2400" b="1"/>
          </a:p>
          <a:p>
            <a:pPr algn="ctr"/>
            <a:r>
              <a:rPr lang="ru-RU" sz="3200" b="1"/>
              <a:t>При заполнении протоколов проверки </a:t>
            </a:r>
          </a:p>
          <a:p>
            <a:pPr algn="ctr"/>
            <a:r>
              <a:rPr lang="ru-RU" sz="3200" b="1">
                <a:solidFill>
                  <a:srgbClr val="FF0000"/>
                </a:solidFill>
              </a:rPr>
              <a:t>ЗАПРЕЩАЕТСЯ:</a:t>
            </a:r>
          </a:p>
          <a:p>
            <a:endParaRPr lang="ru-RU" sz="3200" b="1"/>
          </a:p>
          <a:p>
            <a:pPr algn="ctr">
              <a:buFont typeface="Wingdings" pitchFamily="2" charset="2"/>
              <a:buChar char="Ø"/>
            </a:pPr>
            <a:r>
              <a:rPr lang="ru-RU" sz="3200" b="1">
                <a:solidFill>
                  <a:srgbClr val="FF0000"/>
                </a:solidFill>
              </a:rPr>
              <a:t>ЗАПОЛНЯТЬ ПРОТОКОЛЫ ШАРИКОВОЙ РУЧКОЙ</a:t>
            </a:r>
          </a:p>
          <a:p>
            <a:pPr>
              <a:buFont typeface="Wingdings" pitchFamily="2" charset="2"/>
              <a:buChar char="Ø"/>
            </a:pPr>
            <a:endParaRPr lang="ru-RU" sz="3200" b="1">
              <a:solidFill>
                <a:srgbClr val="FF0000"/>
              </a:solidFill>
            </a:endParaRPr>
          </a:p>
          <a:p>
            <a:pPr algn="ctr">
              <a:buFont typeface="Wingdings" pitchFamily="2" charset="2"/>
              <a:buChar char="Ø"/>
            </a:pPr>
            <a:r>
              <a:rPr lang="ru-RU" sz="3200" b="1">
                <a:solidFill>
                  <a:srgbClr val="FF0000"/>
                </a:solidFill>
              </a:rPr>
              <a:t>ПОЛЬЗОВАТЬСЯ КАРАНДАШАМИ </a:t>
            </a:r>
          </a:p>
          <a:p>
            <a:pPr>
              <a:buFont typeface="Wingdings" pitchFamily="2" charset="2"/>
              <a:buChar char="Ø"/>
            </a:pPr>
            <a:endParaRPr lang="ru-RU" sz="3200" b="1">
              <a:solidFill>
                <a:srgbClr val="FF0000"/>
              </a:solidFill>
            </a:endParaRPr>
          </a:p>
          <a:p>
            <a:pPr algn="ctr">
              <a:buFont typeface="Wingdings" pitchFamily="2" charset="2"/>
              <a:buChar char="Ø"/>
            </a:pPr>
            <a:r>
              <a:rPr lang="ru-RU" sz="3200" b="1">
                <a:solidFill>
                  <a:srgbClr val="FF0000"/>
                </a:solidFill>
              </a:rPr>
              <a:t>ПОЛЬЗОВАТЬСЯ КОРРЕКТОРАМИ</a:t>
            </a:r>
          </a:p>
        </p:txBody>
      </p:sp>
    </p:spTree>
    <p:extLst>
      <p:ext uri="{BB962C8B-B14F-4D97-AF65-F5344CB8AC3E}">
        <p14:creationId xmlns:p14="http://schemas.microsoft.com/office/powerpoint/2010/main" val="40043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363272" cy="57214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307427" cy="4670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96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28289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вебинара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согласование подходов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к 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оцениванию</a:t>
            </a:r>
          </a:p>
          <a:p>
            <a:pPr>
              <a:buNone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заданий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 развернутым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ответом</a:t>
            </a:r>
          </a:p>
          <a:p>
            <a:pPr>
              <a:buNone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экзаменационных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работ ОГЭ 2017 года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Алгоритм обучения экспертов председателями ПК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268760"/>
            <a:ext cx="8189512" cy="490025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Документы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определяющие структуру и содержание КИМ (спецификация, кодификаторы КТ и КЭС, демоверсия варианта КИМ).</a:t>
            </a:r>
          </a:p>
          <a:p>
            <a:pPr marL="0" indent="0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(Изучение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характеристики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экзаменационной работы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2017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года по предмету</a:t>
            </a:r>
            <a:r>
              <a:rPr lang="ru-RU" sz="33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300" i="1" dirty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> Назначение заданий с развернутым ответом и их особенности</a:t>
            </a:r>
            <a:r>
              <a:rPr lang="ru-RU" sz="3300" i="1" dirty="0" smtClean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>.)</a:t>
            </a:r>
            <a:endParaRPr lang="ru-RU" sz="33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Знакомство с общими подходами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проверке и оценке выполнения заданий с развернутым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ответом.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Рассмотрение  и обсуждение примеров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оценивания ответов по каждому типу заданий с развернутым ответом с комментариями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Отработка практических навыков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оценке выполнения заданий с развернутым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ответом.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70609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ОГЭ</a:t>
            </a:r>
            <a:r>
              <a:rPr lang="ru-RU" sz="3100" b="1" dirty="0"/>
              <a:t>: спецификация, кодификатор, демоверсия 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19256" cy="5073427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/>
              </a:rPr>
              <a:t>Оценка учебных достижений выпускников проводится стандартизовано в максимально однородных условиях, и с применением максимально однородных по содержанию и сложности экзаменационных материалов. Эти материалы и есть КИМ</a:t>
            </a:r>
            <a:r>
              <a:rPr lang="ru-RU" dirty="0" smtClean="0">
                <a:latin typeface="times new roman"/>
              </a:rPr>
              <a:t>.</a:t>
            </a:r>
          </a:p>
          <a:p>
            <a:r>
              <a:rPr lang="ru-RU" dirty="0">
                <a:latin typeface="times new roman"/>
              </a:rPr>
              <a:t>разработку контрольно-измерительных материалов (КИМ) регламентируют спецификация, кодификатор и демоверсия.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147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706090"/>
          </a:xfrm>
        </p:spPr>
        <p:txBody>
          <a:bodyPr/>
          <a:lstStyle/>
          <a:p>
            <a:r>
              <a:rPr lang="ru-RU" sz="2800" b="1" dirty="0">
                <a:solidFill>
                  <a:prstClr val="black"/>
                </a:solidFill>
              </a:rPr>
              <a:t>ОГЭ: спецификация, кодификатор, демоверсия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24744"/>
            <a:ext cx="8147248" cy="5256584"/>
          </a:xfrm>
        </p:spPr>
        <p:txBody>
          <a:bodyPr>
            <a:noAutofit/>
          </a:bodyPr>
          <a:lstStyle/>
          <a:p>
            <a:r>
              <a:rPr lang="ru-RU" sz="1600" b="1" i="1" dirty="0">
                <a:latin typeface="times new roman"/>
              </a:rPr>
              <a:t>Спецификация</a:t>
            </a:r>
            <a:r>
              <a:rPr lang="ru-RU" sz="1600" dirty="0">
                <a:latin typeface="times new roman"/>
              </a:rPr>
              <a:t>– это документ, описывающий все </a:t>
            </a:r>
            <a:r>
              <a:rPr lang="ru-RU" sz="1600" dirty="0" smtClean="0">
                <a:latin typeface="times new roman"/>
              </a:rPr>
              <a:t>основные </a:t>
            </a:r>
            <a:r>
              <a:rPr lang="ru-RU" sz="1600" dirty="0">
                <a:latin typeface="times new roman"/>
              </a:rPr>
              <a:t>характеристики КИМ по учебному предмету. В спецификации описывается назначение и структура экзаменационной </a:t>
            </a:r>
            <a:r>
              <a:rPr lang="ru-RU" sz="1600" dirty="0" smtClean="0">
                <a:latin typeface="times new roman"/>
              </a:rPr>
              <a:t>работы, </a:t>
            </a:r>
            <a:r>
              <a:rPr lang="ru-RU" sz="1600" dirty="0">
                <a:latin typeface="times new roman"/>
              </a:rPr>
              <a:t>распределение заданий </a:t>
            </a:r>
            <a:r>
              <a:rPr lang="ru-RU" sz="1600" dirty="0" smtClean="0">
                <a:latin typeface="times new roman"/>
              </a:rPr>
              <a:t>по </a:t>
            </a:r>
            <a:r>
              <a:rPr lang="ru-RU" sz="1600" dirty="0">
                <a:latin typeface="times new roman"/>
              </a:rPr>
              <a:t>частям, тематическим разделам, видам деятельности и уровням сложности, определяется система оценивания отдельных заданий и работы в целом</a:t>
            </a:r>
            <a:r>
              <a:rPr lang="ru-RU" sz="1600" b="1" dirty="0">
                <a:latin typeface="times new roman"/>
              </a:rPr>
              <a:t>.</a:t>
            </a:r>
            <a:endParaRPr lang="ru-RU" sz="1600" dirty="0"/>
          </a:p>
          <a:p>
            <a:r>
              <a:rPr lang="ru-RU" sz="1600" b="1" i="1" dirty="0">
                <a:latin typeface="times new roman"/>
              </a:rPr>
              <a:t>Кодификатор</a:t>
            </a:r>
            <a:r>
              <a:rPr lang="ru-RU" sz="1600" dirty="0">
                <a:latin typeface="times new roman"/>
              </a:rPr>
              <a:t>– это документ, описывающий элементы содержания по учебному предмету для составления КИМ </a:t>
            </a:r>
            <a:r>
              <a:rPr lang="ru-RU" sz="1600" dirty="0" smtClean="0">
                <a:latin typeface="times new roman"/>
              </a:rPr>
              <a:t>ОГЭ</a:t>
            </a:r>
            <a:r>
              <a:rPr lang="ru-RU" sz="1600" dirty="0">
                <a:latin typeface="times new roman"/>
              </a:rPr>
              <a:t>, выносимого на проверку учебного содержания. Другими словами, в кодификатор включен список тем (обязательный минимум), на основании которых будут составлены КИМ в каждый конкретный год. Также в кодификаторе указывается уровень сложности каждого задания и необходимый уровень подготовки. Кроме того, кодификатор – это официальный источник всех нововведений по каждому предмету. </a:t>
            </a:r>
            <a:r>
              <a:rPr lang="ru-RU" sz="1600" b="1" dirty="0">
                <a:solidFill>
                  <a:srgbClr val="FF0000"/>
                </a:solidFill>
                <a:latin typeface="times new roman"/>
              </a:rPr>
              <a:t>На основании перечня тем, включенного в кодификатор, специалисты </a:t>
            </a:r>
            <a:r>
              <a:rPr lang="ru-RU" sz="1600" b="1" dirty="0">
                <a:solidFill>
                  <a:srgbClr val="FF0000"/>
                </a:solidFill>
                <a:latin typeface="times new roman"/>
                <a:hlinkClick r:id="rId2"/>
              </a:rPr>
              <a:t>Федерального Института Педагогических Измерений (ФИПИ)</a:t>
            </a:r>
            <a:r>
              <a:rPr lang="ru-RU" sz="1600" b="1" dirty="0">
                <a:solidFill>
                  <a:srgbClr val="FF0000"/>
                </a:solidFill>
                <a:latin typeface="times new roman"/>
              </a:rPr>
              <a:t> формируют задания на </a:t>
            </a:r>
            <a:r>
              <a:rPr lang="ru-RU" sz="1600" b="1" dirty="0" smtClean="0">
                <a:solidFill>
                  <a:srgbClr val="FF0000"/>
                </a:solidFill>
                <a:latin typeface="times new roman"/>
              </a:rPr>
              <a:t>ОГЭ</a:t>
            </a:r>
            <a:r>
              <a:rPr lang="ru-RU" sz="1600" b="1" dirty="0">
                <a:solidFill>
                  <a:srgbClr val="FF0000"/>
                </a:solidFill>
                <a:latin typeface="times new roman"/>
              </a:rPr>
              <a:t>. Считается, что использование кодификатора при подготовке к </a:t>
            </a:r>
            <a:r>
              <a:rPr lang="ru-RU" sz="1600" b="1" dirty="0" smtClean="0">
                <a:solidFill>
                  <a:srgbClr val="FF0000"/>
                </a:solidFill>
                <a:latin typeface="times new roman"/>
              </a:rPr>
              <a:t>ОГЭ </a:t>
            </a:r>
            <a:r>
              <a:rPr lang="ru-RU" sz="1600" b="1" dirty="0">
                <a:solidFill>
                  <a:srgbClr val="FF0000"/>
                </a:solidFill>
                <a:latin typeface="times new roman"/>
              </a:rPr>
              <a:t>позволит систематизировать знания по всем разделам предмета, реально оценить уровень подготовки, выявить имеющиеся пробелы и «проблемные» темы.</a:t>
            </a:r>
            <a:endParaRPr lang="ru-RU" sz="1600" b="1" dirty="0">
              <a:solidFill>
                <a:srgbClr val="FF0000"/>
              </a:solidFill>
            </a:endParaRPr>
          </a:p>
          <a:p>
            <a:r>
              <a:rPr lang="ru-RU" sz="1600" b="1" i="1" dirty="0">
                <a:latin typeface="times new roman"/>
              </a:rPr>
              <a:t>Демоверсия</a:t>
            </a:r>
            <a:r>
              <a:rPr lang="ru-RU" sz="1600" b="1" dirty="0">
                <a:latin typeface="times new roman"/>
              </a:rPr>
              <a:t> </a:t>
            </a:r>
            <a:r>
              <a:rPr lang="ru-RU" sz="1600" dirty="0">
                <a:latin typeface="times new roman"/>
              </a:rPr>
              <a:t>– </a:t>
            </a:r>
            <a:r>
              <a:rPr lang="ru-RU" sz="1600" dirty="0" smtClean="0">
                <a:latin typeface="times new roman"/>
              </a:rPr>
              <a:t>это демонстрационный </a:t>
            </a:r>
            <a:r>
              <a:rPr lang="ru-RU" sz="1600" dirty="0">
                <a:latin typeface="times new roman"/>
              </a:rPr>
              <a:t>вариант КИМ, образец экзаменационной работы текущего года. Демоверсии не претендуют на то, что включают все элементы того, что будет в экзаменационных вариантах, но отражают формат всех заданий.</a:t>
            </a:r>
            <a:endParaRPr lang="ru-RU" sz="1600" dirty="0"/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8909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291264" cy="5937523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2611505"/>
              </p:ext>
            </p:extLst>
          </p:nvPr>
        </p:nvGraphicFramePr>
        <p:xfrm>
          <a:off x="539552" y="383188"/>
          <a:ext cx="8136904" cy="5710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Презентация" r:id="rId3" imgW="3717038" imgH="2787572" progId="PowerPoint.Show.8">
                  <p:embed/>
                </p:oleObj>
              </mc:Choice>
              <mc:Fallback>
                <p:oleObj name="Презентация" r:id="rId3" imgW="3717038" imgH="2787572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383188"/>
                        <a:ext cx="8136904" cy="57101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785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19256" cy="5001419"/>
          </a:xfrm>
        </p:spPr>
        <p:txBody>
          <a:bodyPr/>
          <a:lstStyle/>
          <a:p>
            <a:r>
              <a:rPr lang="ru-RU" dirty="0" smtClean="0">
                <a:hlinkClick r:id="rId2" action="ppaction://hlinkpres?slideindex=1&amp;slidetitle="/>
              </a:rPr>
              <a:t>Математика. Тема 2.</a:t>
            </a:r>
            <a:r>
              <a:rPr lang="en-US" dirty="0" err="1" smtClean="0">
                <a:hlinkClick r:id="rId2" action="ppaction://hlinkpres?slideindex=1&amp;slidetitle="/>
              </a:rPr>
              <a:t>pps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5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778098"/>
          </a:xfrm>
        </p:spPr>
        <p:txBody>
          <a:bodyPr>
            <a:no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Calibri"/>
              </a:rPr>
              <a:t>Характеристика экзаменационной работы 2017 года. </a:t>
            </a:r>
            <a:br>
              <a:rPr lang="ru-RU" sz="2000" b="1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000" b="1" dirty="0">
                <a:latin typeface="Times New Roman"/>
                <a:ea typeface="Calibri"/>
              </a:rPr>
              <a:t>Назначение заданий с развернутым ответом и их особенности.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19256" cy="5001419"/>
          </a:xfrm>
        </p:spPr>
        <p:txBody>
          <a:bodyPr>
            <a:normAutofit fontScale="47500" lnSpcReduction="20000"/>
          </a:bodyPr>
          <a:lstStyle/>
          <a:p>
            <a:pPr indent="450215" algn="just">
              <a:spcAft>
                <a:spcPts val="0"/>
              </a:spcAft>
            </a:pPr>
            <a:r>
              <a:rPr lang="ru-RU" sz="3500" dirty="0">
                <a:latin typeface="Times New Roman"/>
                <a:ea typeface="Calibri"/>
              </a:rPr>
              <a:t>Государственная итоговая аттестация в форме основного государственного экзамена </a:t>
            </a:r>
            <a:r>
              <a:rPr lang="ru-RU" sz="3500" dirty="0" smtClean="0">
                <a:latin typeface="Times New Roman"/>
                <a:ea typeface="Calibri"/>
              </a:rPr>
              <a:t>для </a:t>
            </a:r>
            <a:r>
              <a:rPr lang="ru-RU" sz="3500" dirty="0">
                <a:latin typeface="Times New Roman"/>
                <a:ea typeface="Calibri"/>
              </a:rPr>
              <a:t>обучающихся, освоивших образовательные программы основного общего образования), </a:t>
            </a:r>
            <a:r>
              <a:rPr lang="ru-RU" sz="3500" b="1" u="sng" dirty="0">
                <a:solidFill>
                  <a:srgbClr val="FF0000"/>
                </a:solidFill>
                <a:latin typeface="Times New Roman"/>
                <a:ea typeface="Calibri"/>
              </a:rPr>
              <a:t>проводится в </a:t>
            </a:r>
            <a:r>
              <a:rPr lang="ru-RU" sz="3500" b="1" u="sng" dirty="0" smtClean="0">
                <a:solidFill>
                  <a:srgbClr val="FF0000"/>
                </a:solidFill>
                <a:latin typeface="Times New Roman"/>
                <a:ea typeface="Calibri"/>
              </a:rPr>
              <a:t>соответствии </a:t>
            </a:r>
            <a:r>
              <a:rPr lang="ru-RU" sz="3500" b="1" u="sng" dirty="0">
                <a:latin typeface="Times New Roman"/>
                <a:ea typeface="Calibri"/>
              </a:rPr>
              <a:t>с Федеральным законом Российской Федерации от 29.12.2012 № 273-ФЗ «Об образовании в Российской Федерации», с Порядком проведения государственной итоговой</a:t>
            </a:r>
            <a:r>
              <a:rPr lang="ru-RU" sz="35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ru-RU" sz="3500" dirty="0">
                <a:latin typeface="Times New Roman"/>
                <a:ea typeface="Calibri"/>
              </a:rPr>
              <a:t>аттестации по образовательным программам основного общего образования, утвержденным приказом </a:t>
            </a:r>
            <a:r>
              <a:rPr lang="ru-RU" sz="3500" dirty="0" err="1">
                <a:latin typeface="Times New Roman"/>
                <a:ea typeface="Calibri"/>
              </a:rPr>
              <a:t>Минобрнауки</a:t>
            </a:r>
            <a:r>
              <a:rPr lang="ru-RU" sz="3500" dirty="0">
                <a:latin typeface="Times New Roman"/>
                <a:ea typeface="Calibri"/>
              </a:rPr>
              <a:t> России от 25.12.2013 № 1394 (зарегистрирован Минюстом России 03.02.2014, регистрационный № 31206) (в последующих редакциях).</a:t>
            </a:r>
          </a:p>
          <a:p>
            <a:pPr indent="457200" algn="just">
              <a:spcAft>
                <a:spcPts val="0"/>
              </a:spcAft>
            </a:pPr>
            <a:r>
              <a:rPr lang="ru-RU" sz="3500" b="1" dirty="0">
                <a:solidFill>
                  <a:srgbClr val="FF0000"/>
                </a:solidFill>
                <a:latin typeface="Times New Roman"/>
                <a:ea typeface="Calibri"/>
              </a:rPr>
              <a:t>Содержание экзаменационной работы ОГЭ</a:t>
            </a:r>
            <a:r>
              <a:rPr lang="ru-RU" sz="3500" dirty="0">
                <a:latin typeface="Times New Roman"/>
                <a:ea typeface="Calibri"/>
              </a:rPr>
              <a:t> </a:t>
            </a:r>
            <a:r>
              <a:rPr lang="ru-RU" sz="3500" b="1" dirty="0">
                <a:latin typeface="Times New Roman"/>
                <a:ea typeface="Calibri"/>
              </a:rPr>
              <a:t>по математике</a:t>
            </a:r>
            <a:r>
              <a:rPr lang="ru-RU" sz="3500" b="1" i="1" dirty="0">
                <a:latin typeface="Times New Roman"/>
                <a:ea typeface="Calibri"/>
              </a:rPr>
              <a:t> </a:t>
            </a:r>
            <a:r>
              <a:rPr lang="ru-RU" sz="3500" b="1" dirty="0">
                <a:latin typeface="Times New Roman"/>
                <a:ea typeface="Calibri"/>
              </a:rPr>
              <a:t>определяется </a:t>
            </a:r>
            <a:r>
              <a:rPr lang="ru-RU" sz="3500" b="1" u="sng" dirty="0">
                <a:latin typeface="Times New Roman"/>
                <a:ea typeface="Calibri"/>
              </a:rPr>
              <a:t>на основе содержания образования, обозначенного «Федеральным компонентом государственного стандарта общего образования</a:t>
            </a:r>
            <a:r>
              <a:rPr lang="ru-RU" sz="3500" u="sng" dirty="0">
                <a:latin typeface="Times New Roman"/>
                <a:ea typeface="Calibri"/>
              </a:rPr>
              <a:t>. Математика. Основное общее образование»</a:t>
            </a:r>
            <a:r>
              <a:rPr lang="ru-RU" sz="3500" dirty="0">
                <a:latin typeface="Times New Roman"/>
                <a:ea typeface="Calibri"/>
              </a:rPr>
              <a:t> (Приказ Минобразования России от 05.03.2004 №1089 «Об утверждении федерального компонента государственных образовательных стандартов общего, основного общего и среднего (полного) общего образования»).</a:t>
            </a:r>
          </a:p>
          <a:p>
            <a:pPr indent="457200" algn="just">
              <a:spcAft>
                <a:spcPts val="0"/>
              </a:spcAft>
            </a:pPr>
            <a:r>
              <a:rPr lang="ru-RU" sz="3500" dirty="0">
                <a:latin typeface="Times New Roman"/>
                <a:ea typeface="Calibri"/>
              </a:rPr>
              <a:t>Кроме того, </a:t>
            </a:r>
            <a:r>
              <a:rPr lang="ru-RU" sz="3500" b="1" dirty="0">
                <a:solidFill>
                  <a:srgbClr val="FF0000"/>
                </a:solidFill>
                <a:latin typeface="Times New Roman"/>
                <a:ea typeface="Calibri"/>
              </a:rPr>
              <a:t>в экзаменационной работе нашли отражение </a:t>
            </a:r>
            <a:r>
              <a:rPr lang="ru-RU" sz="3500" b="1" u="sng" dirty="0">
                <a:latin typeface="Times New Roman"/>
                <a:ea typeface="Calibri"/>
              </a:rPr>
              <a:t>концептуальные положения Федерального государственного образовательного стандарта основного общего образования</a:t>
            </a:r>
            <a:r>
              <a:rPr lang="ru-RU" sz="3500" dirty="0">
                <a:latin typeface="Times New Roman"/>
                <a:ea typeface="Calibri"/>
              </a:rPr>
              <a:t> (приказ </a:t>
            </a:r>
            <a:r>
              <a:rPr lang="ru-RU" sz="3500" dirty="0" err="1">
                <a:latin typeface="Times New Roman"/>
                <a:ea typeface="Calibri"/>
              </a:rPr>
              <a:t>Минобрнауки</a:t>
            </a:r>
            <a:r>
              <a:rPr lang="ru-RU" sz="3500" dirty="0">
                <a:latin typeface="Times New Roman"/>
                <a:ea typeface="Calibri"/>
              </a:rPr>
              <a:t> России от 17.12.2010 № 1897 «Об утверждении федерального </a:t>
            </a:r>
            <a:r>
              <a:rPr lang="ru-RU" sz="3500" dirty="0">
                <a:latin typeface="Times New Roman"/>
                <a:ea typeface="HiddenHorzOCR"/>
              </a:rPr>
              <a:t>государственного образовательного стандарта</a:t>
            </a:r>
            <a:r>
              <a:rPr lang="ru-RU" sz="3500" dirty="0">
                <a:latin typeface="HiddenHorzOCR"/>
                <a:ea typeface="Calibri"/>
                <a:cs typeface="HiddenHorzOCR"/>
              </a:rPr>
              <a:t> </a:t>
            </a:r>
            <a:r>
              <a:rPr lang="ru-RU" sz="3500" dirty="0">
                <a:latin typeface="Times New Roman"/>
                <a:ea typeface="Calibri"/>
              </a:rPr>
              <a:t>основного общего образования»). </a:t>
            </a:r>
            <a:endParaRPr lang="ru-RU" sz="3500" dirty="0" smtClean="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151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548680"/>
            <a:ext cx="8219256" cy="6192688"/>
          </a:xfrm>
        </p:spPr>
        <p:txBody>
          <a:bodyPr>
            <a:normAutofit fontScale="92500" lnSpcReduction="20000"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TimesNewRomanPS-BoldMT"/>
                <a:ea typeface="Calibri"/>
                <a:cs typeface="TimesNewRomanPS-BoldMT"/>
              </a:rPr>
              <a:t>Порядок проведения государственной итоговой аттестации по образовательным программам основного общего образования (приказ №1394 от 25.12.2013) </a:t>
            </a:r>
            <a:r>
              <a:rPr lang="ru-RU" u="sng" dirty="0">
                <a:latin typeface="TimesNewRomanPS-BoldMT"/>
                <a:ea typeface="Calibri"/>
                <a:cs typeface="TimesNewRomanPS-BoldMT"/>
              </a:rPr>
              <a:t>устанавливает обязательность </a:t>
            </a:r>
            <a:r>
              <a:rPr lang="ru-RU" dirty="0">
                <a:latin typeface="TimesNewRomanPS-BoldMT"/>
                <a:ea typeface="Calibri"/>
                <a:cs typeface="TimesNewRomanPS-BoldMT"/>
              </a:rPr>
              <a:t>прохождения экспертами, проверяющими экзаменационные работы обучающихся, </a:t>
            </a:r>
            <a:r>
              <a:rPr lang="ru-RU" b="1" dirty="0">
                <a:solidFill>
                  <a:srgbClr val="FF0000"/>
                </a:solidFill>
                <a:latin typeface="TimesNewRomanPS-BoldMT"/>
                <a:ea typeface="Calibri"/>
                <a:cs typeface="TimesNewRomanPS-BoldMT"/>
              </a:rPr>
              <a:t>"дополнительного профессионального образования, включающего в себя практические занятия (не менее 18 часов) по оцениванию образцов экзаменационных работ в соответствии с критериями оценивания экзаменационных работ по соответствующему учебному предмету, определяемыми </a:t>
            </a:r>
            <a:r>
              <a:rPr lang="ru-RU" b="1" dirty="0" err="1">
                <a:solidFill>
                  <a:srgbClr val="FF0000"/>
                </a:solidFill>
                <a:latin typeface="TimesNewRomanPS-BoldMT"/>
                <a:ea typeface="Calibri"/>
                <a:cs typeface="TimesNewRomanPS-BoldMT"/>
              </a:rPr>
              <a:t>Рособрнадзором</a:t>
            </a:r>
            <a:r>
              <a:rPr lang="ru-RU" b="1" dirty="0">
                <a:solidFill>
                  <a:srgbClr val="FF0000"/>
                </a:solidFill>
                <a:latin typeface="TimesNewRomanPS-BoldMT"/>
                <a:ea typeface="Calibri"/>
                <a:cs typeface="TimesNewRomanPS-BoldMT"/>
              </a:rPr>
              <a:t>".</a:t>
            </a:r>
            <a:endParaRPr lang="ru-RU" b="1" dirty="0">
              <a:solidFill>
                <a:srgbClr val="FF0000"/>
              </a:solidFill>
              <a:latin typeface="Times New Roman"/>
              <a:ea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055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/>
                <a:ea typeface="Calibri"/>
              </a:rPr>
              <a:t>Характеристика экзаменационной работы 2017 года. </a:t>
            </a:r>
            <a:br>
              <a:rPr lang="ru-RU" sz="2000" b="1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</a:rPr>
              <a:t>Назначение заданий с развернутым ответом и их особенности.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indent="457200" algn="just">
              <a:spcAft>
                <a:spcPts val="0"/>
              </a:spcAft>
            </a:pPr>
            <a:r>
              <a:rPr lang="ru-RU" i="1" dirty="0">
                <a:latin typeface="Times New Roman"/>
                <a:ea typeface="Calibri"/>
              </a:rPr>
              <a:t>Части 2</a:t>
            </a:r>
            <a:r>
              <a:rPr lang="ru-RU" dirty="0">
                <a:latin typeface="Times New Roman"/>
                <a:ea typeface="Calibri"/>
              </a:rPr>
              <a:t> модулей «Алгебра» и «Геометрия» направлены на проверку владения материалом на повышенном уровне. </a:t>
            </a:r>
            <a:endParaRPr lang="ru-RU" dirty="0" smtClean="0">
              <a:latin typeface="Times New Roman"/>
              <a:ea typeface="Calibri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</a:rPr>
              <a:t>Их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</a:rPr>
              <a:t>назначение – дифференцировать хорошо успевающих школьников по уровням подготовки, выявить наиболее подготовленную часть выпускников, составляющую потенциальный контингент профильных классов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endParaRPr lang="ru-RU" sz="2800" dirty="0">
              <a:solidFill>
                <a:srgbClr val="FF0000"/>
              </a:solidFill>
              <a:latin typeface="Times New Roman"/>
              <a:ea typeface="Calibri"/>
            </a:endParaRPr>
          </a:p>
          <a:p>
            <a:pPr indent="457200" algn="just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</a:rPr>
              <a:t>Эти части содержат задания повышенного уровня сложности из различных разделов курса математики. </a:t>
            </a:r>
            <a:endParaRPr lang="ru-RU" dirty="0" smtClean="0">
              <a:latin typeface="Times New Roman"/>
              <a:ea typeface="Calibri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</a:rPr>
              <a:t>Все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</a:rPr>
              <a:t>задания требуют записи решений и ответа.</a:t>
            </a:r>
            <a:r>
              <a:rPr lang="ru-RU" dirty="0">
                <a:latin typeface="Times New Roman"/>
                <a:ea typeface="Calibri"/>
              </a:rPr>
              <a:t> Задания расположены по нарастанию трудности – от относительно более простых до сложных, предполагающих свободное владение материалом курса и хороший уровень математической культуры.</a:t>
            </a:r>
            <a:endParaRPr lang="ru-RU" sz="2800" dirty="0">
              <a:latin typeface="Times New Roman"/>
              <a:ea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411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47248" cy="115699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Times New Roman"/>
                <a:ea typeface="Calibri"/>
              </a:rPr>
              <a:t>Общие подходы к проверке и оценке выполнения заданий </a:t>
            </a:r>
            <a:r>
              <a:rPr lang="ru-RU" sz="2000" dirty="0">
                <a:latin typeface="Times New Roman"/>
                <a:ea typeface="Calibri"/>
              </a:rPr>
              <a:t/>
            </a:r>
            <a:br>
              <a:rPr lang="ru-RU" sz="2000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/>
                <a:ea typeface="Calibri"/>
              </a:rPr>
              <a:t>с развернутым ответом</a:t>
            </a:r>
            <a:r>
              <a:rPr lang="ru-RU" sz="2000" dirty="0">
                <a:latin typeface="Times New Roman"/>
                <a:ea typeface="Calibri"/>
              </a:rPr>
              <a:t/>
            </a:r>
            <a:br>
              <a:rPr lang="ru-RU" sz="2000" dirty="0">
                <a:latin typeface="Times New Roman"/>
                <a:ea typeface="Calibri"/>
              </a:rPr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</a:rPr>
              <a:t>Требования к выполнению заданий с развернутым ответом заключаются в следующем: </a:t>
            </a:r>
            <a:r>
              <a:rPr lang="ru-RU" b="1" u="sng" dirty="0">
                <a:solidFill>
                  <a:srgbClr val="FF0000"/>
                </a:solidFill>
                <a:latin typeface="Times New Roman"/>
                <a:ea typeface="Calibri"/>
              </a:rPr>
              <a:t>решение должно быть математически грамотным и полным, из него должен быть понятен ход рассуждений учащегося.</a:t>
            </a:r>
            <a:r>
              <a:rPr lang="ru-RU" b="1" u="sng" dirty="0">
                <a:latin typeface="Times New Roman"/>
                <a:ea typeface="Calibri"/>
              </a:rPr>
              <a:t> </a:t>
            </a:r>
            <a:r>
              <a:rPr lang="ru-RU" dirty="0">
                <a:latin typeface="Times New Roman"/>
                <a:ea typeface="Calibri"/>
              </a:rPr>
              <a:t>Оформление решения должно обеспечивать выполнение указанных выше требований, а в остальном может быть произвольным. </a:t>
            </a:r>
            <a:endParaRPr lang="ru-RU" dirty="0" smtClean="0">
              <a:latin typeface="Times New Roman"/>
              <a:ea typeface="Calibri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</a:rPr>
              <a:t>Не </a:t>
            </a:r>
            <a:r>
              <a:rPr lang="ru-RU" dirty="0">
                <a:latin typeface="Times New Roman"/>
                <a:ea typeface="Calibri"/>
              </a:rPr>
              <a:t>следует требовать от учащихся слишком подробных комментариев (например, описания алгоритмов). Лаконичное решение, не содержащее неверных утверждений, все выкладки которого правильны, следует рассматривать как решение без недочетов.</a:t>
            </a:r>
            <a:endParaRPr lang="ru-RU" sz="2800" dirty="0">
              <a:latin typeface="Times New Roman"/>
              <a:ea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136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</a:rPr>
              <a:t>Общие подходы к проверке и оценке выполнения заданий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Times New Roman"/>
                <a:ea typeface="Calibri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</a:rPr>
              <a:t>с развернутым ответом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Times New Roman"/>
                <a:ea typeface="Calibri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91264" cy="4929411"/>
          </a:xfrm>
        </p:spPr>
        <p:txBody>
          <a:bodyPr>
            <a:normAutofit fontScale="55000" lnSpcReduction="20000"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</a:rPr>
              <a:t>Если решение заданий 21–26 удовлетворяет этим требованиям, то выставляется полный балл – 2 балла за каждое задание. </a:t>
            </a:r>
            <a:endParaRPr lang="ru-RU" dirty="0" smtClean="0"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</a:rPr>
              <a:t>Если </a:t>
            </a:r>
            <a:r>
              <a:rPr lang="ru-RU" dirty="0">
                <a:latin typeface="Times New Roman"/>
                <a:ea typeface="Calibri"/>
              </a:rPr>
              <a:t>в решении допущена ошибка непринципиального характера (вычислительная, погрешность в терминологии или символике и др.), не влияющая на правильность общего хода решения (даже при неверном ответе) и позволяющая, несмотря на ее наличие, сделать вывод о владении материалом, то учащемуся засчитывается балл, на 1 меньший указанного, что и отражено в критериях оценивания заданий с развернутым ответом. </a:t>
            </a:r>
            <a:endParaRPr lang="ru-RU" sz="2800" dirty="0"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</a:rPr>
              <a:t>В критериях оценивания по каждому конкретному заданию второй части экзаменационной работы эти общие позиции конкретизируются и пополняются с учетом содержания задания.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</a:rPr>
              <a:t>Критерии разработаны применительно к одному из возможных решений, а именно, к тому, которое описано в рекомендациях. </a:t>
            </a:r>
            <a:endParaRPr lang="ru-RU" b="1" dirty="0" smtClean="0">
              <a:solidFill>
                <a:srgbClr val="FF0000"/>
              </a:solidFill>
              <a:latin typeface="Times New Roman"/>
              <a:ea typeface="Calibri"/>
            </a:endParaRPr>
          </a:p>
          <a:p>
            <a:pPr indent="450215" algn="just"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Calibri"/>
              </a:rPr>
              <a:t>При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</a:rPr>
              <a:t>наличии в работах учащихся других решений критерии вырабатываются предметной комиссией с учетом описанного общего подхода</a:t>
            </a:r>
            <a:r>
              <a:rPr lang="ru-RU" dirty="0">
                <a:latin typeface="Times New Roman"/>
                <a:ea typeface="Calibri"/>
              </a:rPr>
              <a:t>. Решения учащихся могут содержать недочеты, не отраженные в критериях, но которые, тем не менее, позволяют оценить результат выполнения задания положительно (со снятием одного балла). В подобных случаях решение о том, как квалифицировать такой недочет, принимает предметная комиссия.</a:t>
            </a:r>
            <a:endParaRPr lang="ru-RU" sz="2800" dirty="0">
              <a:latin typeface="Times New Roman"/>
              <a:ea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376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Методические материалы для председателей и членов РПК по проверке выполнения заданий с развернутым ответом экзаменационных работ ОГЭ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2017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 smtClean="0">
                <a:solidFill>
                  <a:srgbClr val="00B0F0"/>
                </a:solidFill>
              </a:rPr>
              <a:t> </a:t>
            </a:r>
            <a:r>
              <a:rPr lang="en-US" sz="2000" b="1" u="sng" dirty="0">
                <a:solidFill>
                  <a:srgbClr val="00B0F0"/>
                </a:solidFill>
                <a:hlinkClick r:id="rId3"/>
              </a:rPr>
              <a:t>http://www.fipi.ru/oge-i-gve-9/dlya-predmetnyh-komissiy-subektov-rf</a:t>
            </a:r>
            <a:r>
              <a:rPr lang="ru-RU" sz="2000" b="1" u="sng" dirty="0">
                <a:solidFill>
                  <a:srgbClr val="00B0F0"/>
                </a:solidFill>
              </a:rPr>
              <a:t/>
            </a:r>
            <a:br>
              <a:rPr lang="ru-RU" sz="2000" b="1" u="sng" dirty="0">
                <a:solidFill>
                  <a:srgbClr val="00B0F0"/>
                </a:solidFill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19256" cy="478539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 smtClean="0">
                <a:solidFill>
                  <a:srgbClr val="00B0F0"/>
                </a:solidFill>
                <a:hlinkClick r:id="rId4" action="ppaction://hlinkfile"/>
              </a:rPr>
              <a:t>ma_2017_gia9.doc</a:t>
            </a:r>
            <a:endParaRPr lang="ru-RU" b="1" u="sng" dirty="0">
              <a:solidFill>
                <a:srgbClr val="00B0F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070534"/>
              </p:ext>
            </p:extLst>
          </p:nvPr>
        </p:nvGraphicFramePr>
        <p:xfrm>
          <a:off x="2915816" y="1844824"/>
          <a:ext cx="2940050" cy="389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Document" r:id="rId5" imgW="6479438" imgH="8585145" progId="Word.Document.8">
                  <p:embed/>
                </p:oleObj>
              </mc:Choice>
              <mc:Fallback>
                <p:oleObj name="Document" r:id="rId5" imgW="6479438" imgH="858514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15816" y="1844824"/>
                        <a:ext cx="2940050" cy="3892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967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Согласование подходов к оцениванию заданий 21-26 ОГЭ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pres?slideindex=1&amp;slidetitle="/>
              </a:rPr>
              <a:t>Математика. Тема 3.</a:t>
            </a:r>
            <a:r>
              <a:rPr lang="en-US" dirty="0" err="1" smtClean="0">
                <a:hlinkClick r:id="rId2" action="ppaction://hlinkpres?slideindex=1&amp;slidetitle="/>
              </a:rPr>
              <a:t>pps</a:t>
            </a:r>
            <a:endParaRPr lang="ru-RU" dirty="0" smtClean="0"/>
          </a:p>
          <a:p>
            <a:r>
              <a:rPr lang="ru-RU" dirty="0" smtClean="0">
                <a:hlinkClick r:id="rId3" action="ppaction://hlinkpres?slideindex=1&amp;slidetitle="/>
              </a:rPr>
              <a:t>Математика. Тема 4.</a:t>
            </a:r>
            <a:r>
              <a:rPr lang="en-US" dirty="0" err="1" smtClean="0">
                <a:hlinkClick r:id="rId3" action="ppaction://hlinkpres?slideindex=1&amp;slidetitle="/>
              </a:rPr>
              <a:t>pps</a:t>
            </a:r>
            <a:endParaRPr lang="ru-RU" dirty="0" smtClean="0"/>
          </a:p>
          <a:p>
            <a:r>
              <a:rPr lang="ru-RU" dirty="0" smtClean="0">
                <a:hlinkClick r:id="rId4" action="ppaction://hlinkpres?slideindex=1&amp;slidetitle="/>
              </a:rPr>
              <a:t>Математика. Тема 5.</a:t>
            </a:r>
            <a:r>
              <a:rPr lang="en-US" dirty="0" err="1" smtClean="0">
                <a:hlinkClick r:id="rId4" action="ppaction://hlinkpres?slideindex=1&amp;slidetitle="/>
              </a:rPr>
              <a:t>pps</a:t>
            </a:r>
            <a:endParaRPr lang="ru-RU" dirty="0" smtClean="0"/>
          </a:p>
          <a:p>
            <a:r>
              <a:rPr lang="ru-RU" dirty="0" smtClean="0">
                <a:hlinkClick r:id="rId5" action="ppaction://hlinkpres?slideindex=1&amp;slidetitle="/>
              </a:rPr>
              <a:t>Математика. Тема 6.</a:t>
            </a:r>
            <a:r>
              <a:rPr lang="en-US" dirty="0" err="1" smtClean="0">
                <a:hlinkClick r:id="rId5" action="ppaction://hlinkpres?slideindex=1&amp;slidetitle="/>
              </a:rPr>
              <a:t>pps</a:t>
            </a:r>
            <a:endParaRPr lang="ru-RU" dirty="0" smtClean="0"/>
          </a:p>
          <a:p>
            <a:r>
              <a:rPr lang="ru-RU" dirty="0" smtClean="0">
                <a:hlinkClick r:id="rId6" action="ppaction://hlinkfile"/>
              </a:rPr>
              <a:t>Итоговый тест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5337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500306"/>
            <a:ext cx="8229600" cy="1143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47248" cy="12241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Требования к экспертам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(п. 18 приказа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России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 25.12.2013  № 1394)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5000660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наличие высшего образования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соответствие квалификационным требованиям, указанным в квалификационных справочниках и (или)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профессиональных стандартах;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наличие опыта работы в организациях, осуществляющих образовательную деятельность и реализующих образовательные программы основного общего, среднего общего, среднего профессионального образования (не менее трех лет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1800" u="sng" dirty="0">
                <a:latin typeface="Times New Roman" pitchFamily="18" charset="0"/>
                <a:cs typeface="Times New Roman" pitchFamily="18" charset="0"/>
              </a:rPr>
              <a:t>документа, подтверждающего получение дополнительного профессионального образования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включающего в себя </a:t>
            </a:r>
            <a:r>
              <a:rPr lang="ru-RU" sz="1800" u="sng" dirty="0">
                <a:latin typeface="Times New Roman" pitchFamily="18" charset="0"/>
                <a:cs typeface="Times New Roman" pitchFamily="18" charset="0"/>
              </a:rPr>
              <a:t>практические занятия (не менее чем 18 часов) по оцениванию образцов экзаменационных работ в соответствии с критериями оценивания экзаменационных работ по соответствующему учебному предмету, определяемыми </a:t>
            </a:r>
            <a:r>
              <a:rPr lang="ru-RU" sz="1800" u="sng" dirty="0" err="1" smtClean="0">
                <a:latin typeface="Times New Roman" pitchFamily="18" charset="0"/>
                <a:cs typeface="Times New Roman" pitchFamily="18" charset="0"/>
              </a:rPr>
              <a:t>Рособрнадзором</a:t>
            </a:r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u="sng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850106"/>
          </a:xfrm>
        </p:spPr>
        <p:txBody>
          <a:bodyPr>
            <a:normAutofit/>
          </a:bodyPr>
          <a:lstStyle/>
          <a:p>
            <a:pPr marL="0" marR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Нормативно-правовые документы 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(федеральный уровень)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147248" cy="5616624"/>
          </a:xfrm>
        </p:spPr>
        <p:txBody>
          <a:bodyPr>
            <a:normAutofit fontScale="25000" lnSpcReduction="20000"/>
          </a:bodyPr>
          <a:lstStyle/>
          <a:p>
            <a:pPr marL="0" marR="0" algn="just">
              <a:spcBef>
                <a:spcPts val="0"/>
              </a:spcBef>
            </a:pPr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2016-2017 учебный год</a:t>
            </a:r>
          </a:p>
          <a:p>
            <a:pPr marL="0" marR="0" algn="just">
              <a:spcBef>
                <a:spcPts val="0"/>
              </a:spcBef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5600" dirty="0" err="1"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России № 1394 от 25.12.2013 «Об утверждении Порядка проведения государственной итоговой аттестации по образовательным программам основного общего образования» - </a:t>
            </a:r>
            <a:r>
              <a:rPr lang="ru-RU" sz="5600" dirty="0"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СКАЧАТЬ</a:t>
            </a:r>
            <a:endParaRPr lang="ru-RU" sz="5600" dirty="0">
              <a:latin typeface="Times New Roman" pitchFamily="18" charset="0"/>
              <a:cs typeface="Times New Roman" pitchFamily="18" charset="0"/>
            </a:endParaRPr>
          </a:p>
          <a:p>
            <a:pPr marL="0" marR="0" algn="just">
              <a:spcBef>
                <a:spcPts val="0"/>
              </a:spcBef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5600" dirty="0" err="1"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России от 24 марта 2016 г. №305 «О внесении изменений в Порядок проведения государственной итоговой аттестации по образовательным программам основного общего образования, утвержденный приказом Министерства образования и науки Российской Федерации от 25 декабря 2013 г. №1394» - </a:t>
            </a:r>
            <a:r>
              <a:rPr lang="ru-RU" sz="5600" dirty="0">
                <a:latin typeface="Times New Roman" pitchFamily="18" charset="0"/>
                <a:cs typeface="Times New Roman" pitchFamily="18" charset="0"/>
                <a:hlinkClick r:id="rId3"/>
              </a:rPr>
              <a:t>СКАЧАТЬ</a:t>
            </a:r>
            <a:endParaRPr lang="ru-RU" sz="5600" dirty="0">
              <a:latin typeface="Times New Roman" pitchFamily="18" charset="0"/>
              <a:cs typeface="Times New Roman" pitchFamily="18" charset="0"/>
            </a:endParaRPr>
          </a:p>
          <a:p>
            <a:pPr marL="0" marR="0" algn="just">
              <a:spcBef>
                <a:spcPts val="0"/>
              </a:spcBef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Приказ № 10 от 16 января 2015 г. «О внесении изменений в Порядок проведения государственной итоговой аттестации по образовательным программам основного общего образования, утвержденный приказом Министерства образования и науки Российской Федерации от 25 декабря 2013 г. № 1394» - </a:t>
            </a:r>
            <a:r>
              <a:rPr lang="ru-RU" sz="5600" dirty="0"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СКАЧАТЬ</a:t>
            </a:r>
            <a:endParaRPr lang="ru-RU" sz="5600" dirty="0">
              <a:latin typeface="Times New Roman" pitchFamily="18" charset="0"/>
              <a:cs typeface="Times New Roman" pitchFamily="18" charset="0"/>
            </a:endParaRPr>
          </a:p>
          <a:p>
            <a:pPr marL="0" marR="0" algn="just">
              <a:spcBef>
                <a:spcPts val="0"/>
              </a:spcBef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Письмо </a:t>
            </a:r>
            <a:r>
              <a:rPr lang="ru-RU" sz="5600" dirty="0" err="1">
                <a:latin typeface="Times New Roman" pitchFamily="18" charset="0"/>
                <a:cs typeface="Times New Roman" pitchFamily="18" charset="0"/>
              </a:rPr>
              <a:t>Рособрнадзора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от 11.04.2016 № 02-146 «О количестве сдаваемых предметов в IX классе» - </a:t>
            </a:r>
            <a:r>
              <a:rPr lang="ru-RU" sz="5600" u="sng" dirty="0">
                <a:latin typeface="Times New Roman" pitchFamily="18" charset="0"/>
                <a:cs typeface="Times New Roman" pitchFamily="18" charset="0"/>
                <a:hlinkClick r:id="rId5"/>
              </a:rPr>
              <a:t>СКАЧАТЬ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     </a:t>
            </a:r>
          </a:p>
          <a:p>
            <a:pPr marL="0" marR="0" algn="just">
              <a:spcBef>
                <a:spcPts val="0"/>
              </a:spcBef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5600" dirty="0" err="1"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России от 9 января 2017 г. № 2 "Об утверждении единого расписания и продолжительности проведения основного государственного экзамена по каждому учебному предмету, перечня средств обучения и воспитания, используемых при его проведении в 2017 году" (зарегистрирован Минюстом России 28.02.2017, рег. № 45803) </a:t>
            </a:r>
            <a:r>
              <a:rPr lang="ru-RU" sz="5600" u="sng" dirty="0"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СКАЧАТЬ</a:t>
            </a:r>
            <a:endParaRPr lang="ru-RU" sz="5600" dirty="0">
              <a:latin typeface="Times New Roman" pitchFamily="18" charset="0"/>
              <a:cs typeface="Times New Roman" pitchFamily="18" charset="0"/>
            </a:endParaRPr>
          </a:p>
          <a:p>
            <a:pPr marL="0" marR="0" algn="just">
              <a:spcBef>
                <a:spcPts val="0"/>
              </a:spcBef>
            </a:pP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5600" dirty="0" err="1"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России от 9 января 2017 г. № 4 "Об утверждении единого расписания и продолжительности проведения государственного выпускного экзамена по образовательным программам основного общего и среднего общего образования по каждому учебному предмету, перечня средств обучения и воспитания, используемых при его проведении в 2017 году" (зарегистрирован Минюстом России 28.02.2017, рег. № 45803) </a:t>
            </a:r>
            <a:r>
              <a:rPr lang="ru-RU" sz="5600" u="sng" dirty="0">
                <a:latin typeface="Times New Roman" pitchFamily="18" charset="0"/>
                <a:cs typeface="Times New Roman" pitchFamily="18" charset="0"/>
                <a:hlinkClick r:id="rId7"/>
              </a:rPr>
              <a:t>СКАЧАТЬ</a:t>
            </a:r>
            <a:endParaRPr lang="ru-RU" sz="5600" dirty="0">
              <a:latin typeface="Times New Roman" pitchFamily="18" charset="0"/>
              <a:cs typeface="Times New Roman" pitchFamily="18" charset="0"/>
            </a:endParaRPr>
          </a:p>
          <a:p>
            <a:pPr marL="0" marR="0" algn="just">
              <a:spcBef>
                <a:spcPts val="0"/>
              </a:spcBef>
            </a:pPr>
            <a:r>
              <a:rPr lang="ru-RU" sz="5600" i="1" dirty="0">
                <a:latin typeface="Times New Roman" pitchFamily="18" charset="0"/>
                <a:cs typeface="Times New Roman" pitchFamily="18" charset="0"/>
              </a:rPr>
              <a:t>Методические материалы, рекомендуемые </a:t>
            </a:r>
            <a:r>
              <a:rPr lang="ru-RU" sz="5600" i="1" dirty="0" err="1">
                <a:latin typeface="Times New Roman" pitchFamily="18" charset="0"/>
                <a:cs typeface="Times New Roman" pitchFamily="18" charset="0"/>
              </a:rPr>
              <a:t>Рособрнадзором</a:t>
            </a:r>
            <a:r>
              <a:rPr lang="ru-RU" sz="5600" i="1" dirty="0">
                <a:latin typeface="Times New Roman" pitchFamily="18" charset="0"/>
                <a:cs typeface="Times New Roman" pitchFamily="18" charset="0"/>
              </a:rPr>
              <a:t> к использованию при организации и проведении государственной итоговой </a:t>
            </a:r>
            <a:r>
              <a:rPr lang="ru-RU" sz="5600" i="1" dirty="0" err="1">
                <a:latin typeface="Times New Roman" pitchFamily="18" charset="0"/>
                <a:cs typeface="Times New Roman" pitchFamily="18" charset="0"/>
              </a:rPr>
              <a:t>аттеставии</a:t>
            </a:r>
            <a:r>
              <a:rPr lang="ru-RU" sz="5600" i="1" dirty="0">
                <a:latin typeface="Times New Roman" pitchFamily="18" charset="0"/>
                <a:cs typeface="Times New Roman" pitchFamily="18" charset="0"/>
              </a:rPr>
              <a:t> по образовательным программам основного общего образования и среднего общего образования в 2017 году </a:t>
            </a:r>
            <a:r>
              <a:rPr lang="ru-RU" sz="5600" i="1" dirty="0" smtClean="0">
                <a:latin typeface="Times New Roman" pitchFamily="18" charset="0"/>
                <a:cs typeface="Times New Roman" pitchFamily="18" charset="0"/>
                <a:hlinkClick r:id="rId8"/>
              </a:rPr>
              <a:t>СКАЧАТЬ</a:t>
            </a:r>
            <a:endParaRPr lang="ru-RU" sz="5600" dirty="0">
              <a:latin typeface="Times New Roman" pitchFamily="18" charset="0"/>
              <a:cs typeface="Times New Roman" pitchFamily="18" charset="0"/>
            </a:endParaRPr>
          </a:p>
          <a:p>
            <a:pPr marL="0" indent="0"/>
            <a:r>
              <a:rPr lang="ru-RU" sz="56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Методические материалы для председателей и членов РПК по проверке выполнения заданий с развернутым ответом экзаменационных работ ОГЭ 2017</a:t>
            </a:r>
            <a:br>
              <a:rPr lang="ru-RU" sz="56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5600" b="1" u="sng" dirty="0">
                <a:solidFill>
                  <a:srgbClr val="00B0F0"/>
                </a:solidFill>
                <a:ea typeface="+mj-ea"/>
                <a:cs typeface="+mj-cs"/>
              </a:rPr>
              <a:t> </a:t>
            </a:r>
            <a:r>
              <a:rPr lang="en-US" sz="5600" b="1" u="sng" dirty="0">
                <a:solidFill>
                  <a:srgbClr val="00B0F0"/>
                </a:solidFill>
                <a:ea typeface="+mj-ea"/>
                <a:cs typeface="+mj-cs"/>
                <a:hlinkClick r:id="rId9"/>
              </a:rPr>
              <a:t>http://www.fipi.ru/oge-i-gve-9/dlya-predmetnyh-komissiy-subektov-rf</a:t>
            </a:r>
            <a:r>
              <a:rPr lang="ru-RU" sz="5600" b="1" u="sng" dirty="0">
                <a:solidFill>
                  <a:srgbClr val="00B0F0"/>
                </a:solidFill>
                <a:ea typeface="+mj-ea"/>
                <a:cs typeface="+mj-cs"/>
              </a:rPr>
              <a:t/>
            </a:r>
            <a:br>
              <a:rPr lang="ru-RU" sz="5600" b="1" u="sng" dirty="0">
                <a:solidFill>
                  <a:srgbClr val="00B0F0"/>
                </a:solidFill>
                <a:ea typeface="+mj-ea"/>
                <a:cs typeface="+mj-cs"/>
              </a:rPr>
            </a:br>
            <a:endParaRPr lang="ru-RU" sz="5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99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Нормативно-правовые документы </a:t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(региональный уровень)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2016-2017 учебный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Приказ Департамента Смоленской области по образованию, науке и делам молодежи от 23.12.2016 № 1071 "Об утверждении шкалы пересчета первичного балла за выполнение экзаменационной работы в отметку по пятибалльной шкале"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Приказ Департамента Смоленской области по образованию, науке и делам молодежи от 23.12.2016 № 1070 "О сроках и местах подачи заявлений на прохождение государственной итоговой аттестации по образовательным программам основного общего образования в 2016/17 учебном году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"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 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График работы конфликтной комиссии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 во время проведения государственной итоговой аттестации по образовательным программам  основного общего образования в 2016 учебном году в основной период в Смоленской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области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  <a:hlinkClick r:id="rId5" action="ppaction://hlinkfile"/>
              </a:rPr>
              <a:t>Приказ Департамента Смоленской области по образованию и науке от 29.03.2017 № 275-ОД "Об утверждении состава территориальных предметных комиссий по проверке развернутых ответов экзаменационных работ по образовательным программам основного общего образования в 2016/17 учебном году"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20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8363272" cy="564949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15347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62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291264" cy="586551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9691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52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548680"/>
            <a:ext cx="8712967" cy="517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17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1017</Words>
  <Application>Microsoft Office PowerPoint</Application>
  <PresentationFormat>Экран (4:3)</PresentationFormat>
  <Paragraphs>86</Paragraphs>
  <Slides>35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Яркая</vt:lpstr>
      <vt:lpstr>1_Яркая</vt:lpstr>
      <vt:lpstr>Тема Office</vt:lpstr>
      <vt:lpstr>Document</vt:lpstr>
      <vt:lpstr>Презентация</vt:lpstr>
      <vt:lpstr>Подготовка экспертов предметных комиссий по проверке выполнения заданий с развернутым ответом экзаменационных работ ОГЭ 2017 года</vt:lpstr>
      <vt:lpstr>Презентация PowerPoint</vt:lpstr>
      <vt:lpstr>Презентация PowerPoint</vt:lpstr>
      <vt:lpstr>Требования к экспертам  (п. 18 приказа Минобрнауки России  от 25.12.2013  № 1394)</vt:lpstr>
      <vt:lpstr>Нормативно-правовые документы  (федеральный уровень)</vt:lpstr>
      <vt:lpstr>Нормативно-правовые документы  (региональный уровень)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ЭКСПЕРТ ОГЭ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Алгоритм обучения экспертов председателями ПК</vt:lpstr>
      <vt:lpstr> ОГЭ: спецификация, кодификатор, демоверсия  </vt:lpstr>
      <vt:lpstr>ОГЭ: спецификация, кодификатор, демоверсия</vt:lpstr>
      <vt:lpstr>Презентация PowerPoint</vt:lpstr>
      <vt:lpstr>Презентация PowerPoint</vt:lpstr>
      <vt:lpstr>Характеристика экзаменационной работы 2017 года.  Назначение заданий с развернутым ответом и их особенности.</vt:lpstr>
      <vt:lpstr>Характеристика экзаменационной работы 2017 года.  Назначение заданий с развернутым ответом и их особенности.</vt:lpstr>
      <vt:lpstr>Общие подходы к проверке и оценке выполнения заданий  с развернутым ответом </vt:lpstr>
      <vt:lpstr>Общие подходы к проверке и оценке выполнения заданий  с развернутым ответом </vt:lpstr>
      <vt:lpstr>Методические материалы для председателей и членов РПК по проверке выполнения заданий с развернутым ответом экзаменационных работ ОГЭ 2017  http://www.fipi.ru/oge-i-gve-9/dlya-predmetnyh-komissiy-subektov-rf </vt:lpstr>
      <vt:lpstr>Согласование подходов к оцениванию заданий 21-26 ОГЭ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Наталья</cp:lastModifiedBy>
  <cp:revision>34</cp:revision>
  <dcterms:created xsi:type="dcterms:W3CDTF">2016-04-17T01:19:49Z</dcterms:created>
  <dcterms:modified xsi:type="dcterms:W3CDTF">2017-05-10T10:51:40Z</dcterms:modified>
</cp:coreProperties>
</file>