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8" r:id="rId2"/>
    <p:sldId id="275" r:id="rId3"/>
    <p:sldId id="259" r:id="rId4"/>
    <p:sldId id="261" r:id="rId5"/>
    <p:sldId id="267" r:id="rId6"/>
    <p:sldId id="268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71" r:id="rId15"/>
    <p:sldId id="272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69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2EF82-62EF-44E9-8C3B-5CE8F803ACE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7BA62-E8A5-49D7-8F4A-F62034227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569A-6EAD-4140-912C-28A7D582891F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86F0-54A4-4196-A6C8-E85AB3A0D123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C6E9-F90B-44AA-A19B-2A53D83B29D6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CE4-B0E6-4800-A173-576475F84554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F9DE-FB02-4C55-A7C6-FD1968F6A705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4831-9EA9-473D-BC47-3A53389F50E0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300-166D-4FCC-8664-569D77D1EEF2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9B3E-0CE7-44AC-B234-802069465995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C109-4E80-4EC4-8BA7-8E3DA69C871A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F53D-911E-40FC-82F7-BCDBA934AC69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1C02DEF-FC0C-4716-8643-93D924066644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32D207-5335-438F-9E5D-FC17390CB414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4511F6-B3A8-4F72-9804-30DEBD353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0"/>
            <a:ext cx="7715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Дорогобужская СОШ №2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P1000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785794"/>
            <a:ext cx="3643338" cy="273250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1475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Проектная деятельность во внеурочной работе по биологии как средство формирования  универсальных учебных действий.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56" y="550070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Выполнили: Егорова Людмила Павловна – учитель биологии </a:t>
            </a:r>
          </a:p>
          <a:p>
            <a:r>
              <a:rPr lang="ru-RU" sz="1400" dirty="0" smtClean="0"/>
              <a:t>                     Егоров Александр Николаевич – учитель биологии и химии</a:t>
            </a:r>
            <a:endParaRPr lang="ru-RU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6929486" cy="519711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5786454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Один из важных моментов – подвязка плодов. Благодаря подвязке, они не отягощают растения, быстро наливаются и созревают. Диаметр самого большого арбуза 25см.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0"/>
            <a:ext cx="7239049" cy="542928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44" y="585789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Мы использовали всевозможные способы подвязки плодов: сетки, опоры, подставки. Всего выросло на 8 растениях 16 арбузов.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57166"/>
            <a:ext cx="5286412" cy="396480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282" y="485776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выращивании дынь следует помнить некоторые особые правила: женские цветки формируются на боковых побегах, поэтому обязательно </a:t>
            </a:r>
            <a:r>
              <a:rPr lang="ru-RU" dirty="0" err="1" smtClean="0"/>
              <a:t>прищипывание</a:t>
            </a:r>
            <a:r>
              <a:rPr lang="ru-RU" dirty="0" smtClean="0"/>
              <a:t> стебля после 5 – 6 листа; оставляют 2 боковых побега.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7166"/>
            <a:ext cx="5238787" cy="392909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282" y="464344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Зрелые плоды дыни – ложная ягода – обладают приятным ароматом и хорошими вкусовыми качествами. Дыни у нас выросли небольшие. Диаметр самого крупного плода 10 см.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857652" cy="514353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6314" y="1571612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итогам нашей работы можно сделать следующий вывод: в условиях школьной теплицы можно выращивать арбузы и дыни разных сортов, при обязательном соблюдении всех агротехнических правил.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381530" cy="328614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P105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3775883" cy="521495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P10408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57628"/>
            <a:ext cx="3643338" cy="273250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357166"/>
            <a:ext cx="3122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урожай!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Высокий мотивационный уровень учащихся к проектно-исследовательской деятельности: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71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Есть ли у вас желание заниматься </a:t>
            </a:r>
          </a:p>
          <a:p>
            <a:pPr algn="ctr"/>
            <a:r>
              <a:rPr lang="ru-RU" b="1" dirty="0" smtClean="0"/>
              <a:t>проектно-исследовательской </a:t>
            </a:r>
          </a:p>
          <a:p>
            <a:pPr algn="ctr"/>
            <a:r>
              <a:rPr lang="ru-RU" b="1" dirty="0" smtClean="0"/>
              <a:t>деятельностью?</a:t>
            </a:r>
            <a:endParaRPr lang="ru-RU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20" y="2000240"/>
          <a:ext cx="40386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6698000" imgH="3032856" progId="MSGraph.Chart.8">
                  <p:embed/>
                </p:oleObj>
              </mc:Choice>
              <mc:Fallback>
                <p:oleObj name="Диаграмма" r:id="rId3" imgW="6698000" imgH="3032856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000240"/>
                        <a:ext cx="4038600" cy="1822450"/>
                      </a:xfrm>
                      <a:prstGeom prst="rect">
                        <a:avLst/>
                      </a:prstGeom>
                      <a:solidFill>
                        <a:schemeClr val="tx1">
                          <a:alpha val="4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57686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Учащиеся считают,</a:t>
            </a:r>
          </a:p>
          <a:p>
            <a:pPr algn="ctr"/>
            <a:r>
              <a:rPr lang="ru-RU" b="1" dirty="0" smtClean="0"/>
              <a:t>что проектно-исследовательская</a:t>
            </a:r>
          </a:p>
          <a:p>
            <a:pPr algn="ctr"/>
            <a:r>
              <a:rPr lang="ru-RU" b="1" dirty="0" smtClean="0"/>
              <a:t>деятельность необходима так как</a:t>
            </a:r>
            <a:endParaRPr lang="ru-RU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428992" y="3929066"/>
          <a:ext cx="5580063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5" imgW="5810220" imgH="2810012" progId="MSGraph.Chart.8">
                  <p:embed/>
                </p:oleObj>
              </mc:Choice>
              <mc:Fallback>
                <p:oleObj name="Диаграмма" r:id="rId5" imgW="5810220" imgH="2810012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929066"/>
                        <a:ext cx="5580063" cy="2808288"/>
                      </a:xfrm>
                      <a:prstGeom prst="rect">
                        <a:avLst/>
                      </a:prstGeom>
                      <a:solidFill>
                        <a:schemeClr val="tx1">
                          <a:alpha val="4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1428736"/>
            <a:ext cx="7929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Развитие системы универсальных учебных действий в составе личностных, регулятивных, познавательных и коммуникативных действий при выполнении </a:t>
            </a:r>
            <a:r>
              <a:rPr lang="ru-RU" dirty="0" err="1" smtClean="0"/>
              <a:t>учебно</a:t>
            </a:r>
            <a:r>
              <a:rPr lang="ru-RU" dirty="0" smtClean="0"/>
              <a:t> – исследовательских, </a:t>
            </a:r>
            <a:r>
              <a:rPr lang="ru-RU" dirty="0" err="1" smtClean="0"/>
              <a:t>практико</a:t>
            </a:r>
            <a:r>
              <a:rPr lang="ru-RU" dirty="0" smtClean="0"/>
              <a:t> – ориентированных проектов  во - первых обеспечивают учащемуся возможность самостоятельно осуществлять деятельность учения, ставить учебные цели, искать и использовать необходимые средства и способы их достижения, уметь контролировать и оценивать учебную  и трудовую деятельность и ее результаты;  во – вторых  создают условия развития личности и ее самореализации на основе «умения учиться» и сотрудничать со взрослыми и сверстниками. </a:t>
            </a:r>
          </a:p>
          <a:p>
            <a:pPr algn="just"/>
            <a:r>
              <a:rPr lang="ru-RU" dirty="0" smtClean="0"/>
              <a:t>           </a:t>
            </a:r>
          </a:p>
          <a:p>
            <a:pPr algn="just"/>
            <a:r>
              <a:rPr lang="ru-RU" dirty="0" smtClean="0"/>
              <a:t>Умение учиться во взрослой жизни обеспечивает личности готовность к непрерывному образованию, высокую социальную и </a:t>
            </a:r>
            <a:r>
              <a:rPr lang="ru-RU" dirty="0" smtClean="0"/>
              <a:t>профессиональную    </a:t>
            </a:r>
            <a:r>
              <a:rPr lang="ru-RU" dirty="0" smtClean="0"/>
              <a:t>мобильность.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643182"/>
            <a:ext cx="719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785794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Проектная деятельность, особенно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исследовательские проекты обеспечивают формирование разных блоков УУД:</a:t>
            </a:r>
            <a:endParaRPr lang="ru-RU" dirty="0" smtClean="0"/>
          </a:p>
          <a:p>
            <a:r>
              <a:rPr lang="ru-RU" b="1" dirty="0" smtClean="0"/>
              <a:t>        личностных (</a:t>
            </a:r>
            <a:r>
              <a:rPr lang="ru-RU" dirty="0" smtClean="0"/>
              <a:t>развитие познавательных мотивов учащихся, активизация познавательной деятельности через использование например приема новизны: использование  интересных сведений и фактов; приема динамичности: демонстрация процессов роста и развития растений  в динамике;  приема создания проблемной ситуации.)</a:t>
            </a:r>
          </a:p>
          <a:p>
            <a:r>
              <a:rPr lang="ru-RU" b="1" dirty="0" smtClean="0"/>
              <a:t>         познавательных  (</a:t>
            </a:r>
            <a:r>
              <a:rPr lang="ru-RU" dirty="0" smtClean="0"/>
              <a:t>самостоятельное выделение и формулирование познавательной цели; поиск  необходимой информации, в том числе с помощью компьютерных средств) </a:t>
            </a:r>
          </a:p>
          <a:p>
            <a:r>
              <a:rPr lang="ru-RU" dirty="0" smtClean="0"/>
              <a:t>          </a:t>
            </a:r>
            <a:r>
              <a:rPr lang="ru-RU" b="1" dirty="0" smtClean="0"/>
              <a:t>коммуникативных</a:t>
            </a:r>
            <a:r>
              <a:rPr lang="ru-RU" dirty="0" smtClean="0"/>
              <a:t> (работа учеников в группе помогает созданию учебной мотивации, пробуждению в учениках познавательного интереса, способности к самостоятельной оценке своей работы, формированию умения общаться и взаимодействовать с другими детьми).</a:t>
            </a:r>
          </a:p>
          <a:p>
            <a:r>
              <a:rPr lang="ru-RU" b="1" dirty="0" smtClean="0"/>
              <a:t>          регулятивных </a:t>
            </a:r>
            <a:r>
              <a:rPr lang="ru-RU" dirty="0" smtClean="0"/>
              <a:t> (организацию учебной деятельности: </a:t>
            </a:r>
            <a:r>
              <a:rPr lang="ru-RU" dirty="0" err="1" smtClean="0"/>
              <a:t>целеполагание</a:t>
            </a:r>
            <a:r>
              <a:rPr lang="ru-RU" dirty="0" smtClean="0"/>
              <a:t>,  планирование,   прогнозирование,   коррекция). 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00042"/>
            <a:ext cx="6473307" cy="364833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450057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Основное направление опытнической работы на УОУ нашей школы – это опыты с овощными культурами. Мы проводили опыты по сортоиспытанию различных тыквенных культур: кабачков, тыкв, патиссонов; проводили опыт по получению качественных семян у перекрестноопыляющихся растений семейства тыквенные. Результаты опытов были представлены на районных и областных конкурсах.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7256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опыта: </a:t>
            </a:r>
            <a:r>
              <a:rPr lang="ru-RU" sz="2400" b="1" dirty="0" smtClean="0"/>
              <a:t>Изучение возможности и условий </a:t>
            </a:r>
          </a:p>
          <a:p>
            <a:r>
              <a:rPr lang="ru-RU" sz="2400" b="1" dirty="0" smtClean="0"/>
              <a:t>выращивания арбузов и дынь в школьной теплице.</a:t>
            </a:r>
          </a:p>
          <a:p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36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опыта: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определить оптимальные условия выращивания в теплице</a:t>
            </a:r>
            <a:r>
              <a:rPr lang="ru-RU" sz="2400" b="1" dirty="0" smtClean="0"/>
              <a:t> </a:t>
            </a:r>
            <a:r>
              <a:rPr lang="ru-RU" sz="2400" dirty="0" smtClean="0"/>
              <a:t>бахчевых культур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создание условий для повышения уровня сформированности учебных и практических навыков, умений и навыков учащихся в процессе проведения учебно-практического опыта.</a:t>
            </a:r>
          </a:p>
          <a:p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P0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6232124" cy="414340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471488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Климат на Земле изменяется, изменяются и условия развития растений. В школьной теплице с апреля и до самой осени, растения испытывают такое же  воздействие окружающей среды, что и в открытом грунте . Но все-таки тепла и света у них больше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5728"/>
            <a:ext cx="5905543" cy="442915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282" y="4929198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опыта мы взяли сорта арбузов: «Сахарный малыш» и «Огонек»; и сорта дынь: «Ананасная», «Вьетнамская». Провели посев намоченных семян 16 апреля, при температуре воздуха в теплице +25°С, и температуре почвы на глубине посева +19°С.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69129" y="654824"/>
            <a:ext cx="4095779" cy="307183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P104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14289"/>
            <a:ext cx="5357818" cy="401836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158" y="457200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Первые всходы появились через 15 дней. Уход за растениями заключался в проветривании (при повышении температуры выше +30°С); полив проводился по необходимости 1-2 раза в неделю. И арбуз и дыня отрицательно реагируют на высокую влажность воздуха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4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1"/>
            <a:ext cx="4214842" cy="316113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P1040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4238623" cy="317896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4286256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гарантированного оплодотворения проводилось ручное опыление. Если завязь после опыления оставалась зеленой, значит опыление прошло успешно. Таких, начавших формирование плодов, мы оставили по 2 – 3 на растение, остальные желтые, не опылившиеся завязи отпали сами.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O5C6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3"/>
            <a:ext cx="4643470" cy="309564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HO5C6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381375"/>
            <a:ext cx="4964909" cy="330993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2066" y="857232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 время созревания плодов (июль – август), проводилось две подкормки комплексными удобрениями  с интервалом в три недели.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11F6-B3A8-4F72-9804-30DEBD3531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543</TotalTime>
  <Words>652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Wingdings</vt:lpstr>
      <vt:lpstr>Wingdings 2</vt:lpstr>
      <vt:lpstr>Техническая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64</cp:revision>
  <dcterms:created xsi:type="dcterms:W3CDTF">2012-10-01T15:22:19Z</dcterms:created>
  <dcterms:modified xsi:type="dcterms:W3CDTF">2016-11-24T05:26:41Z</dcterms:modified>
</cp:coreProperties>
</file>