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79" r:id="rId3"/>
    <p:sldId id="295" r:id="rId4"/>
    <p:sldId id="281" r:id="rId5"/>
    <p:sldId id="280" r:id="rId6"/>
    <p:sldId id="259" r:id="rId7"/>
    <p:sldId id="297" r:id="rId8"/>
    <p:sldId id="260" r:id="rId9"/>
    <p:sldId id="262" r:id="rId10"/>
    <p:sldId id="269" r:id="rId11"/>
    <p:sldId id="291" r:id="rId12"/>
    <p:sldId id="287" r:id="rId13"/>
    <p:sldId id="298" r:id="rId14"/>
    <p:sldId id="285" r:id="rId15"/>
    <p:sldId id="286" r:id="rId16"/>
    <p:sldId id="294" r:id="rId17"/>
    <p:sldId id="293" r:id="rId18"/>
    <p:sldId id="274" r:id="rId19"/>
    <p:sldId id="275" r:id="rId20"/>
    <p:sldId id="276" r:id="rId21"/>
    <p:sldId id="264" r:id="rId22"/>
    <p:sldId id="267" r:id="rId23"/>
    <p:sldId id="289" r:id="rId24"/>
    <p:sldId id="29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059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867F6-DA7B-4F22-A02B-3790CA2A0378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31F0-2FA7-41A4-ABCA-84EAD034A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31F0-2FA7-41A4-ABCA-84EAD034A05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31F0-2FA7-41A4-ABCA-84EAD034A05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31F0-2FA7-41A4-ABCA-84EAD034A05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31F0-2FA7-41A4-ABCA-84EAD034A05F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31F0-2FA7-41A4-ABCA-84EAD034A05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31F0-2FA7-41A4-ABCA-84EAD034A05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3AB90F-1149-4909-B4AB-DB465063B942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776455-5689-4753-B067-9CA4F193D4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AB90F-1149-4909-B4AB-DB465063B942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76455-5689-4753-B067-9CA4F193D4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13AB90F-1149-4909-B4AB-DB465063B942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776455-5689-4753-B067-9CA4F193D4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AB90F-1149-4909-B4AB-DB465063B942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76455-5689-4753-B067-9CA4F193D4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3AB90F-1149-4909-B4AB-DB465063B942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E776455-5689-4753-B067-9CA4F193D4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AB90F-1149-4909-B4AB-DB465063B942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76455-5689-4753-B067-9CA4F193D4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AB90F-1149-4909-B4AB-DB465063B942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76455-5689-4753-B067-9CA4F193D4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AB90F-1149-4909-B4AB-DB465063B942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76455-5689-4753-B067-9CA4F193D4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3AB90F-1149-4909-B4AB-DB465063B942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76455-5689-4753-B067-9CA4F193D4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AB90F-1149-4909-B4AB-DB465063B942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76455-5689-4753-B067-9CA4F193D4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AB90F-1149-4909-B4AB-DB465063B942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76455-5689-4753-B067-9CA4F193D4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13AB90F-1149-4909-B4AB-DB465063B942}" type="datetimeFigureOut">
              <a:rPr lang="ru-RU" smtClean="0"/>
              <a:pPr/>
              <a:t>16.10.2016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E776455-5689-4753-B067-9CA4F193D4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entury Gothic" pitchFamily="34" charset="0"/>
                <a:cs typeface="AngsanaUPC" pitchFamily="18" charset="-34"/>
              </a:rPr>
              <a:t>Использование метода проектов на уроках и во внеурочное время при изучении химии и биологии</a:t>
            </a:r>
            <a:endParaRPr lang="ru-RU" sz="2800" b="1" dirty="0">
              <a:solidFill>
                <a:srgbClr val="7030A0"/>
              </a:solidFill>
              <a:latin typeface="Century Gothic" pitchFamily="34" charset="0"/>
              <a:cs typeface="AngsanaUPC" pitchFamily="18" charset="-34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Презентацию подготовила Персианинова Елена Александровна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МБОУ Верхнеднепровская СОШ № 2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«Единственный путь, ведущий к знаниям – это деятельность» Б.Шоу. </a:t>
            </a:r>
            <a:endParaRPr lang="ru-RU" dirty="0"/>
          </a:p>
        </p:txBody>
      </p:sp>
      <p:pic>
        <p:nvPicPr>
          <p:cNvPr id="1026" name="Picture 2" descr="C:\Users\user\Desktop\-_____1504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00808"/>
            <a:ext cx="3898776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elivanova22.jpg"/>
          <p:cNvPicPr>
            <a:picLocks noChangeAspect="1" noChangeArrowheads="1"/>
          </p:cNvPicPr>
          <p:nvPr/>
        </p:nvPicPr>
        <p:blipFill>
          <a:blip r:embed="rId3" cstate="print"/>
          <a:srcRect l="14128" t="16634"/>
          <a:stretch>
            <a:fillRect/>
          </a:stretch>
        </p:blipFill>
        <p:spPr bwMode="auto">
          <a:xfrm>
            <a:off x="179512" y="476672"/>
            <a:ext cx="7776864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/>
              <a:t>Проектный продукт</a:t>
            </a:r>
            <a:endParaRPr lang="ru-RU" dirty="0"/>
          </a:p>
        </p:txBody>
      </p:sp>
      <p:pic>
        <p:nvPicPr>
          <p:cNvPr id="4098" name="Picture 2" descr="C:\Users\user\Desktop\selivanova3.jpg"/>
          <p:cNvPicPr>
            <a:picLocks noChangeAspect="1" noChangeArrowheads="1"/>
          </p:cNvPicPr>
          <p:nvPr/>
        </p:nvPicPr>
        <p:blipFill>
          <a:blip r:embed="rId2" cstate="print"/>
          <a:srcRect l="15091" t="12678" r="-1392"/>
          <a:stretch>
            <a:fillRect/>
          </a:stretch>
        </p:blipFill>
        <p:spPr bwMode="auto">
          <a:xfrm>
            <a:off x="827584" y="1196752"/>
            <a:ext cx="6768752" cy="38719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08518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Проектным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продуктом</a:t>
            </a:r>
            <a:r>
              <a:rPr lang="ru-RU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наших работах</a:t>
            </a:r>
            <a:r>
              <a:rPr lang="ru-RU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являются: папка с письменным отчётом (обязательно), слайдовая презентация, разнообразные модели в зависимости от темы проекта 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газеты, плакаты,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викторины, листовки, буклеты .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1173480"/>
          </a:xfrm>
        </p:spPr>
        <p:txBody>
          <a:bodyPr/>
          <a:lstStyle/>
          <a:p>
            <a:pPr algn="ctr"/>
            <a:r>
              <a:rPr lang="ru-RU" dirty="0"/>
              <a:t>1.Связь  проектов с  учебной деятельностью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283152" cy="394780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использую  два вида урочных занятий для организации проектной деятельности.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Первый вид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– проектный урок, который полностью состоит из работы над проектом.</a:t>
            </a:r>
          </a:p>
          <a:p>
            <a:pPr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Второй вид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– урок, на котором могут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использоваться проекты, выполненные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отдельными учащимися или группами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учащихся во внеурочное время по каким-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либо темам химического содержания,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или    межпредметные проекты.</a:t>
            </a:r>
          </a:p>
          <a:p>
            <a:endParaRPr lang="ru-RU" dirty="0"/>
          </a:p>
        </p:txBody>
      </p:sp>
      <p:pic>
        <p:nvPicPr>
          <p:cNvPr id="8" name="Picture 2" descr="C:\Users\user\Desktop\Новая папка (2)\20150125_110333.jpg"/>
          <p:cNvPicPr>
            <a:picLocks noChangeAspect="1" noChangeArrowheads="1"/>
          </p:cNvPicPr>
          <p:nvPr/>
        </p:nvPicPr>
        <p:blipFill>
          <a:blip r:embed="rId2" cstate="print"/>
          <a:srcRect l="54460" r="-2041" b="6119"/>
          <a:stretch>
            <a:fillRect/>
          </a:stretch>
        </p:blipFill>
        <p:spPr bwMode="auto">
          <a:xfrm>
            <a:off x="395537" y="2780928"/>
            <a:ext cx="2808311" cy="3888432"/>
          </a:xfrm>
          <a:prstGeom prst="rect">
            <a:avLst/>
          </a:prstGeom>
          <a:noFill/>
        </p:spPr>
      </p:pic>
      <p:pic>
        <p:nvPicPr>
          <p:cNvPr id="9" name="Рисунок 8" descr="C:\Users\user\Pictures\ControlCenter4\Scan\CCI10012015_0001.jpg"/>
          <p:cNvPicPr/>
          <p:nvPr/>
        </p:nvPicPr>
        <p:blipFill>
          <a:blip r:embed="rId3" cstate="print"/>
          <a:srcRect l="26316" t="31663" b="10290"/>
          <a:stretch>
            <a:fillRect/>
          </a:stretch>
        </p:blipFill>
        <p:spPr bwMode="auto">
          <a:xfrm>
            <a:off x="7670043" y="3689501"/>
            <a:ext cx="1902773" cy="296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751344"/>
            <a:ext cx="74168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реализации метода проектов в учебном процессе за основу можно взять любую программу курса химии. Я работаю по программе курса химии автора О.С.Габриеляна.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Можно использовать проектную деятельность при изучении, таких тем как: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 класс – химические элементы, шеренга великих химиков, классификация химических реакций, признаки химических реакций, химические свойства веществ.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класс – металлы и неметаллы, химическое производство азотной и серной кислот.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класс – классы органических веществ, нефтяная промышленность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класс – строение вещества, химические реакции, химия в жизни общества.</a:t>
            </a: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5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2.Использование метода проектов для проведения итоговой аттестации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851920" y="908720"/>
            <a:ext cx="3888432" cy="11912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долгосрочные проекты 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их реализацию уходит от 2 до 6 месяцев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3968" y="1772816"/>
            <a:ext cx="3412232" cy="47325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Проекты могут быть: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Информационными;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Исследовательскими;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Практико-ориентированными.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виду реализации: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Индивидуальные.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Новая папка (2)\20150125_1105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9604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99176" cy="8241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3.Использование метода проектов во внеурочной деятельности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196752"/>
            <a:ext cx="7499176" cy="5760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 «Кристаллы»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user\Desktop\Новая папка (2)\20150126_14595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12036" t="12500" r="25996" b="25298"/>
          <a:stretch>
            <a:fillRect/>
          </a:stretch>
        </p:blipFill>
        <p:spPr bwMode="auto">
          <a:xfrm>
            <a:off x="457200" y="1875225"/>
            <a:ext cx="3826768" cy="205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ая папка (2)\20150126_1500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44824"/>
            <a:ext cx="3936262" cy="249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sodium_chloride-1.jpg"/>
          <p:cNvPicPr/>
          <p:nvPr/>
        </p:nvPicPr>
        <p:blipFill>
          <a:blip r:embed="rId5" cstate="print"/>
          <a:srcRect l="4560" t="12812" r="11733" b="17500"/>
          <a:stretch>
            <a:fillRect/>
          </a:stretch>
        </p:blipFill>
        <p:spPr bwMode="auto">
          <a:xfrm>
            <a:off x="2627784" y="3861048"/>
            <a:ext cx="3944679" cy="237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Новая папка (2)\20150126_150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5446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Новая папка (2)\20150126_150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131840" y="3861048"/>
            <a:ext cx="4733703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71184" cy="1173480"/>
          </a:xfrm>
        </p:spPr>
        <p:txBody>
          <a:bodyPr/>
          <a:lstStyle/>
          <a:p>
            <a:pPr algn="ctr"/>
            <a:r>
              <a:rPr lang="ru-RU" dirty="0" smtClean="0"/>
              <a:t>День науки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499176" cy="6025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Проектные работы , выполненные учащимися нашей школы , уже многие годы принимают участие и занимают призовые места в «Дне науки»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Pictures\ControlCenter4\Scan\CCI10012015_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23762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Desktop\Новая папка (2)\20150125_110420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9"/>
            <a:ext cx="46085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632848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dirty="0" smtClean="0"/>
              <a:t>Общешкольный проект «Антитабачная компания»</a:t>
            </a:r>
          </a:p>
        </p:txBody>
      </p:sp>
      <p:pic>
        <p:nvPicPr>
          <p:cNvPr id="3" name="Рисунок 2" descr="F:\Мои документы\Новая папка\против курен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884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ControlCenter4\Scan\CCI10012015.jpg"/>
          <p:cNvPicPr/>
          <p:nvPr/>
        </p:nvPicPr>
        <p:blipFill>
          <a:blip r:embed="rId3" cstate="print"/>
          <a:srcRect l="57276" t="12173" r="8544" b="17496"/>
          <a:stretch>
            <a:fillRect/>
          </a:stretch>
        </p:blipFill>
        <p:spPr bwMode="auto">
          <a:xfrm>
            <a:off x="4788024" y="1772816"/>
            <a:ext cx="26642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20110704\Фото Лене\IMG_5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7560840" cy="561662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 кружка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5846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Химия – одна из сложных наук. Изучение химии в школе способствует формированию мировоззрения учащихся. Однако в условиях сокращения времени, отводимого на изучение химии при сохранении объёма её содержания, снижается  интерес учащихся к предмету. Считаю необходимо создавать условия для развития познавательной активности ученика и его самореализации через накопление собственного опыта.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Школа должна создать условия для формирования у обучающихся современных ключевых компетенций: общенаучной, информационной, познавательной, коммуникативной. Среди разнообразных направлений современных методик и технологий поставленным целям наиболее полно, с моей точки зрения, отвечает метод проектов.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Мои документы\Новая папка\Персианинова\100_0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7524328" cy="511256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73269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Общешкольный проект «Благоустройство школьного двора»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применения проектной деятельности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Анализируя опыт работы организации проектной деятельности по химии можно сделать выводы: - работа стимулирует внутреннюю познавательную мотивацию и способствует повышению интереса к химии, - уроки проходят более оживлённо, - увеличилось число учащихся, выбирающих химию для сдачи экзамена, - появился стимул не только получить хорошую отметку, но и получить хорошие знания, результат проделанной работы. У обучающихся формируются проектные умения: планирование, поисковые умения, коммуникативные умения, презентационные умения. Учащиеся, выполняющие проекты по химии принимают активное участие в конкурсах в школе, районе, области. Таким образом, проектная деятельность способствует формированию нового типа учащихся, обладающего набором умений и навыков самостоятельной работы, готового к сотрудничеству и взаимодействию, наделённого опытом самообразования.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Проектный метод играет важную роль в профориентации учащихся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за последние 5 лет около 25% выпускников связали свою жизнь с химией)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113338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Проекты:</a:t>
            </a:r>
          </a:p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за и против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1692275" y="1484313"/>
            <a:ext cx="5472113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>
            <a:prstShdw prst="shdw13" dist="120483" dir="20493903">
              <a:schemeClr val="accent1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395288" y="1700213"/>
            <a:ext cx="3514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Преимущества: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395288" y="2349500"/>
            <a:ext cx="763309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SzPct val="125000"/>
              <a:buFont typeface="Wingdings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Даёт возможность учащемуся  выбрать для предъявления на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SzPct val="125000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итоговом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контроле наиболее интересную для него предметность.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SzPct val="125000"/>
              <a:buFont typeface="Wingdings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Воспитывает исследовательскую культуру учащихся, развивает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SzPct val="125000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устной и письменной речи.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SzPct val="125000"/>
              <a:buFont typeface="Wingdings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получает возможность увидеть скрытый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потенциал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SzPct val="125000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ребёнка, найти индивидуальный ключик к раскрытию творческих и интеллектуальных задатков отдельно взятого ученика</a:t>
            </a:r>
          </a:p>
        </p:txBody>
      </p:sp>
      <p:pic>
        <p:nvPicPr>
          <p:cNvPr id="59401" name="Picture 9" descr="ani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323975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9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8" grpId="0" animBg="1"/>
      <p:bldP spid="593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2051720" y="549275"/>
            <a:ext cx="576195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Трудности</a:t>
            </a:r>
          </a:p>
        </p:txBody>
      </p:sp>
      <p:pic>
        <p:nvPicPr>
          <p:cNvPr id="61446" name="Picture 6" descr="pri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879600" cy="2016125"/>
          </a:xfrm>
          <a:prstGeom prst="rect">
            <a:avLst/>
          </a:prstGeom>
          <a:noFill/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79388" y="2493963"/>
            <a:ext cx="784899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SzPct val="125000"/>
              <a:buFont typeface="Wingdings" pitchFamily="2" charset="2"/>
              <a:buChar char="v"/>
            </a:pP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Нежелание учителей брать на себя ответственность за продукт, вырабатываемый учеником.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SzPct val="125000"/>
              <a:buFont typeface="Wingdings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Высокая трудоёмкость работы над проектом для ученика и учителя.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SzPct val="125000"/>
              <a:buFont typeface="Wingdings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Сложно отследить индивидуальную траекторию движения отдельно взятого ученика к защите проекта.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SzPct val="125000"/>
              <a:buFont typeface="Wingdings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Нелегко рационально и оптимальным образом составить расписание защиты проектов.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1433111"/>
            <a:ext cx="712879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«Основная задача учителя в школе состоит   в   таком преподавании   детям достижений   человеческого опыта, чтобы   эта нагрузка чужого опыта не подавляла  собственную   душу  ученика».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М.М Пришвин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3487483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Учебный проект с точки зрения УЧЕНИКА – </a:t>
            </a:r>
            <a:br>
              <a:rPr lang="ru-RU" sz="1600" b="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это возможность максимального раскрытия своего творческого потенциала. Эта деятельность позволит проявить себя индивидуально или в группе, попробовать свои силы, приложить свои знания, принести пользу, показать публично достигнутый результат. </a:t>
            </a:r>
            <a:endParaRPr lang="ru-RU" sz="1600" b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476672"/>
            <a:ext cx="6255488" cy="2171835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Учебный проект  с точки зрения учителя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интегративное дидактическое средство развития, обучения и воспитания, которое позволяет вырабатывать и развивать специфические умения и навыки проектирования и исследования у обучающихся.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7" y="620688"/>
          <a:ext cx="7032105" cy="55281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44035"/>
                <a:gridCol w="2344035"/>
                <a:gridCol w="2344035"/>
              </a:tblGrid>
              <a:tr h="1105624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Проблема проекта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«Почему?»</a:t>
                      </a:r>
                      <a:b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(это важно для меня лично)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Актуальность проблемы – мотивация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1105624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«Зачем?»</a:t>
                      </a:r>
                      <a:b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(мы делаем проект)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Целеполагание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1105624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Задачи проекта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«Что?»</a:t>
                      </a:r>
                      <a:b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(для этого мы делаем)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Постановка задач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1105624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Методы и способы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«Как?»</a:t>
                      </a:r>
                      <a:b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(мы можем это делать)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Выбор способов и методов планирования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1105624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«Что получится?»</a:t>
                      </a:r>
                      <a:b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(как решение проблемы)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67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7 - копия.jpg"/>
          <p:cNvPicPr>
            <a:picLocks noChangeAspect="1" noChangeArrowheads="1"/>
          </p:cNvPicPr>
          <p:nvPr/>
        </p:nvPicPr>
        <p:blipFill>
          <a:blip r:embed="rId2" cstate="print"/>
          <a:srcRect l="12201" t="1176"/>
          <a:stretch>
            <a:fillRect/>
          </a:stretch>
        </p:blipFill>
        <p:spPr bwMode="auto">
          <a:xfrm>
            <a:off x="755576" y="260648"/>
            <a:ext cx="7200800" cy="608727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dk1">
                <a:shade val="30000"/>
                <a:satMod val="1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0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основе метода проектов лежит развитие познавательных навыков учащихся, умения самостоятельно конструировать свои знания и ориентироваться в информационном пространстве, развитие творческого мышления. Школьник становится активным, заинтересованным, равноправным участником обучения. У него происходит отход от стандартного мышления, стереотипа действий, что позволяет развить стремление к обучению. Такая работа на уроке и внеурочное время имеет большое образовательное, воспитательное, а также развивающее значение.     Метод проектов предоставляет учителю широчайшие возможности для изменения традиционных подходов к содержанию, формам и методам учебной деятельности, выводя на качественно новый уровень всю систему организации процесса обучения. Он может найти применение на любых этапах обучения, в работе с учащимися разных возрастов, способностей и при изучении материала различной степени сложности.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Применительно к школьному курсу химии система проектной работы может быть представлена несколькими подходами: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Связь проекта с учебными темами (на уроке).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метода проектов для проведения итоговой аттестации.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Использование проектной деятельности во внеклассной работе (внеурочная деятельность). </a:t>
            </a: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этапы работы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43841"/>
            <a:ext cx="6246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перед началом работы над проектом получают инструкции: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1)требования к проекту,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2)методические рекомендации, памятки – как правильно оформить проект,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3)шкала баллов оценивания проекта.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Сначала я знакомлю ребят с проектами прошлых лет, в зависимости от поставленного вопроса готовлю небольшие презентации, буклеты, где стараюсь заинтересовать учащихся заняться исследовательской работой и созданием проекта. Ребятам предлагаю примерные темы проектов.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pPr algn="ctr"/>
            <a:r>
              <a:rPr lang="ru-RU" dirty="0" smtClean="0"/>
              <a:t>Типы проектов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5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113274"/>
            <a:ext cx="748883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структуре проекта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Исследовательские проекты.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имеют структуру, приближенную к подлинным научным исследованиям: аргументация актуальности темы, определение проблемы, объекта исследования, постановка целей, задач и т.д. Результаты таких проектов могут быть представлены в форме доклада на бумажном носителе или в виде компьютерной презентации. Многие проекты по предметам естественно - научного цикла и в частности по химии относятся к этому типу.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Творческие проекты.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проекты не имеют столь строго проработанной структуры, как исследовательские. Например, определение потребностей, анализ существующих объектов, изготовление нового объекта. Форма представления результатов может быть различной (изделие, репортаж, праздник и т.д.) В процессе преподавания химии этот тип проектов также может быть использован достаточно широко.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Игровые проекты.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Отличаются от остальных проектов тем, что ведущим видом деятельности учащихся является ролевая игра. Результатом такого проекта является проведение этой игры. В процессе преподавания химии этот вид проектов практически не используется, так, как игры традиционно проектирует учитель. Но подобные проекты вполне могут быть использованы для учащихся среднего и старшего звена.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Информационные проекты.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учащиеся используют различные источники информации (библиотечные фонды, СМИ, базы данных, в том числе электронные, результаты анкетирования и т.д.) То есть производят сбор информации по какой-либо тематике. Информационные проекты могут быть частью исследовательских или подготовительным этапом к проведению исследования. Данный вид проектов также широко применяется на уроках естественно- научного цикла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Практико-ориентированные проекты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практико-ориентированным проектом понимается работа над проблемой через проектную  деятельность обучающихся, которая предусматривает практическое решение проблемы и умение на практике применять приобретённые ими знания.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707</TotalTime>
  <Words>1200</Words>
  <Application>Microsoft Office PowerPoint</Application>
  <PresentationFormat>Экран (4:3)</PresentationFormat>
  <Paragraphs>115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Использование метода проектов на уроках и во внеурочное время при изучении химии и биологии</vt:lpstr>
      <vt:lpstr>Слайд 2</vt:lpstr>
      <vt:lpstr>   Учебный проект с точки зрения УЧЕНИКА –   это возможность максимального раскрытия своего творческого потенциала. Эта деятельность позволит проявить себя индивидуально или в группе, попробовать свои силы, приложить свои знания, принести пользу, показать публично достигнутый результат. </vt:lpstr>
      <vt:lpstr>Слайд 4</vt:lpstr>
      <vt:lpstr>Слайд 5</vt:lpstr>
      <vt:lpstr>Слайд 6</vt:lpstr>
      <vt:lpstr>Слайд 7</vt:lpstr>
      <vt:lpstr>Основные этапы работы</vt:lpstr>
      <vt:lpstr>Типы проектов</vt:lpstr>
      <vt:lpstr>Слайд 10</vt:lpstr>
      <vt:lpstr>Проектный продукт</vt:lpstr>
      <vt:lpstr>1.Связь  проектов с  учебной деятельностью</vt:lpstr>
      <vt:lpstr>Слайд 13</vt:lpstr>
      <vt:lpstr>2.Использование метода проектов для проведения итоговой аттестации</vt:lpstr>
      <vt:lpstr>3.Использование метода проектов во внеурочной деятельности</vt:lpstr>
      <vt:lpstr>Слайд 16</vt:lpstr>
      <vt:lpstr>День науки</vt:lpstr>
      <vt:lpstr>Слайд 18</vt:lpstr>
      <vt:lpstr>Работа  кружка</vt:lpstr>
      <vt:lpstr>Общешкольный проект «Благоустройство школьного двора» </vt:lpstr>
      <vt:lpstr>Результаты применения проектной деятельности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проектов на уроках химии и биологии и во внеурочное время</dc:title>
  <dc:creator>user</dc:creator>
  <cp:lastModifiedBy>user</cp:lastModifiedBy>
  <cp:revision>75</cp:revision>
  <dcterms:created xsi:type="dcterms:W3CDTF">2014-12-08T19:14:01Z</dcterms:created>
  <dcterms:modified xsi:type="dcterms:W3CDTF">2016-10-16T13:36:14Z</dcterms:modified>
</cp:coreProperties>
</file>