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14"/>
  </p:notesMasterIdLst>
  <p:sldIdLst>
    <p:sldId id="261" r:id="rId3"/>
    <p:sldId id="262" r:id="rId4"/>
    <p:sldId id="259" r:id="rId5"/>
    <p:sldId id="264" r:id="rId6"/>
    <p:sldId id="265" r:id="rId7"/>
    <p:sldId id="267" r:id="rId8"/>
    <p:sldId id="268" r:id="rId9"/>
    <p:sldId id="270" r:id="rId10"/>
    <p:sldId id="269" r:id="rId11"/>
    <p:sldId id="27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малоимущие семьи</c:v>
                </c:pt>
                <c:pt idx="1">
                  <c:v>многодетные семьи</c:v>
                </c:pt>
                <c:pt idx="2">
                  <c:v>дети "группы риска"</c:v>
                </c:pt>
                <c:pt idx="3">
                  <c:v>дети в трудной жизненной ситуации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малоимущие семьи</c:v>
                </c:pt>
                <c:pt idx="1">
                  <c:v>многодетные семьи</c:v>
                </c:pt>
                <c:pt idx="2">
                  <c:v>дети "группы риска"</c:v>
                </c:pt>
                <c:pt idx="3">
                  <c:v>дети в трудной жизненной ситуации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малоимущие семьи</c:v>
                </c:pt>
                <c:pt idx="1">
                  <c:v>многодетные семьи</c:v>
                </c:pt>
                <c:pt idx="2">
                  <c:v>дети "группы риска"</c:v>
                </c:pt>
                <c:pt idx="3">
                  <c:v>дети в трудной жизненной ситуации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малоимущие семьи</c:v>
                </c:pt>
                <c:pt idx="1">
                  <c:v>многодетные семьи</c:v>
                </c:pt>
                <c:pt idx="2">
                  <c:v>дети "группы риска"</c:v>
                </c:pt>
                <c:pt idx="3">
                  <c:v>дети в трудной жизненной ситуации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99"/>
        <c:axId val="77946880"/>
        <c:axId val="77948416"/>
      </c:barChart>
      <c:catAx>
        <c:axId val="77946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7948416"/>
        <c:crosses val="autoZero"/>
        <c:auto val="1"/>
        <c:lblAlgn val="ctr"/>
        <c:lblOffset val="100"/>
        <c:noMultiLvlLbl val="0"/>
      </c:catAx>
      <c:valAx>
        <c:axId val="7794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946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0BFBC-957E-413F-9D26-C79751BD3BEB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370BC-DD87-411B-AB01-464E5C75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2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7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9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1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9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3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3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2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8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9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5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2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513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2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3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2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7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6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9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8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3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4B2E5-84A1-48C3-B377-5D8BF0599D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2575F-49C4-4170-AA35-39CC4CE2FC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0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2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512" y="1465407"/>
            <a:ext cx="5027590" cy="2587402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«Сетевое взаимодействие как один из путей развития сельской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школы» 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4926" y="4149080"/>
            <a:ext cx="4845346" cy="6858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200" b="1" dirty="0" smtClean="0"/>
              <a:t>МБОУ Усвятская СОШ Дорогобужского района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55" y="548680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7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рум 2015\Ст 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"/>
          <a:stretch/>
        </p:blipFill>
        <p:spPr bwMode="auto">
          <a:xfrm>
            <a:off x="179512" y="116632"/>
            <a:ext cx="3096344" cy="4209534"/>
          </a:xfrm>
          <a:prstGeom prst="rect">
            <a:avLst/>
          </a:prstGeom>
          <a:noFill/>
          <a:ln w="19050"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рум 2015\Ст 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80" y="1212934"/>
            <a:ext cx="3234496" cy="4488326"/>
          </a:xfrm>
          <a:prstGeom prst="rect">
            <a:avLst/>
          </a:prstGeom>
          <a:noFill/>
          <a:ln w="19050"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форум 2015\Ст 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39" y="2353493"/>
            <a:ext cx="3246157" cy="4504507"/>
          </a:xfrm>
          <a:prstGeom prst="rect">
            <a:avLst/>
          </a:prstGeom>
          <a:noFill/>
          <a:ln w="19050"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3588" y="4605746"/>
            <a:ext cx="1260140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2012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3908" y="5949280"/>
            <a:ext cx="1260140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2013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8264" y="1608202"/>
            <a:ext cx="1260140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2015 год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48" y="194593"/>
            <a:ext cx="51276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3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36912"/>
            <a:ext cx="6457950" cy="1293028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2476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018836"/>
              </p:ext>
            </p:extLst>
          </p:nvPr>
        </p:nvGraphicFramePr>
        <p:xfrm>
          <a:off x="514350" y="1431941"/>
          <a:ext cx="8115300" cy="478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83768" y="90872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Контингент школьников  (в %)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5000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семейный кодекс\IMG_36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68" y="4621103"/>
            <a:ext cx="2827020" cy="21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семейный кодекс\IMG_36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8"/>
          <a:stretch/>
        </p:blipFill>
        <p:spPr bwMode="auto">
          <a:xfrm>
            <a:off x="3086928" y="4707494"/>
            <a:ext cx="3050540" cy="203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Учитель\Desktop\мост Подросток 10.2015\DSCN72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3" y="38356"/>
            <a:ext cx="4360823" cy="32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Учитель\Desktop\мост Подросток 10.2015\DSCN73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2262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итель\Desktop\мост Подросток 10.2015\DSCN73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5808"/>
            <a:ext cx="2809170" cy="37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семейный кодекс\IMG_358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2817495" cy="2113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03848" y="3052706"/>
            <a:ext cx="5823466" cy="181588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«</a:t>
            </a:r>
            <a:r>
              <a:rPr lang="ru-RU" sz="2800" b="1" dirty="0">
                <a:solidFill>
                  <a:prstClr val="black"/>
                </a:solidFill>
                <a:ea typeface="Calibri"/>
              </a:rPr>
              <a:t>Школа правовых знаний как средство формирования социально-правовой компетенции личности»</a:t>
            </a:r>
          </a:p>
        </p:txBody>
      </p:sp>
    </p:spTree>
    <p:extLst>
      <p:ext uri="{BB962C8B-B14F-4D97-AF65-F5344CB8AC3E}">
        <p14:creationId xmlns:p14="http://schemas.microsoft.com/office/powerpoint/2010/main" val="335307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/>
                <a:ea typeface="Calibri"/>
              </a:rPr>
              <a:t>межшкольная видеоконференция </a:t>
            </a:r>
            <a:r>
              <a:rPr lang="ru-RU" sz="2400" b="1" dirty="0">
                <a:latin typeface="Times New Roman"/>
                <a:ea typeface="Calibri"/>
              </a:rPr>
              <a:t>«Правовая культура – естественная норма цивилизованного человека</a:t>
            </a:r>
            <a:r>
              <a:rPr lang="ru-RU" sz="2400" b="1" dirty="0" smtClean="0">
                <a:latin typeface="Times New Roman"/>
                <a:ea typeface="Calibri"/>
              </a:rPr>
              <a:t>» 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5544616" cy="39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2" y="2132856"/>
            <a:ext cx="3083506" cy="420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05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7763" y="548680"/>
            <a:ext cx="6360741" cy="1080451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интерактивная правовая  игра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«Знаешь ли ты семейное  право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?»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1"/>
          <a:stretch/>
        </p:blipFill>
        <p:spPr>
          <a:xfrm>
            <a:off x="298911" y="1577854"/>
            <a:ext cx="4244006" cy="3647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244" y="1897722"/>
            <a:ext cx="3503712" cy="2627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>
          <a:xfrm>
            <a:off x="3419872" y="3740726"/>
            <a:ext cx="4375381" cy="29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2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4630" y="404664"/>
            <a:ext cx="5929858" cy="12930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latin typeface="Times New Roman"/>
                <a:ea typeface="Calibri"/>
              </a:rPr>
              <a:t>видеомост</a:t>
            </a:r>
            <a:r>
              <a:rPr lang="ru-RU" sz="2400" b="1" dirty="0" smtClean="0">
                <a:latin typeface="Times New Roman"/>
                <a:ea typeface="Calibri"/>
              </a:rPr>
              <a:t>  </a:t>
            </a:r>
            <a:r>
              <a:rPr lang="ru-RU" sz="2400" b="1" dirty="0">
                <a:latin typeface="Times New Roman"/>
                <a:ea typeface="Calibri"/>
              </a:rPr>
              <a:t>по проблемам организации волонтёрской деятельности школьников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1628800"/>
            <a:ext cx="5260032" cy="39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21" y="3351311"/>
            <a:ext cx="4520075" cy="33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5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6538" y="620688"/>
            <a:ext cx="6457950" cy="864427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интерактивная игра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«Семья и род», 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видеомост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«Зачем творить добро?» </a:t>
            </a:r>
            <a:r>
              <a:rPr lang="ru-RU" sz="20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latin typeface="Calibri"/>
                <a:ea typeface="Calibri"/>
                <a:cs typeface="Times New Roman"/>
              </a:rPr>
            </a:b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/>
          <a:stretch/>
        </p:blipFill>
        <p:spPr bwMode="auto">
          <a:xfrm>
            <a:off x="441984" y="4088800"/>
            <a:ext cx="3986000" cy="26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4"/>
          <a:stretch/>
        </p:blipFill>
        <p:spPr bwMode="auto">
          <a:xfrm>
            <a:off x="251520" y="1410344"/>
            <a:ext cx="3960440" cy="252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88800"/>
            <a:ext cx="3517044" cy="26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95" y="1268760"/>
            <a:ext cx="3868221" cy="2900115"/>
          </a:xfrm>
          <a:prstGeom prst="rect">
            <a:avLst/>
          </a:prstGeom>
          <a:noFill/>
          <a:ln w="25400">
            <a:gradFill>
              <a:gsLst>
                <a:gs pos="0">
                  <a:srgbClr val="1F497D"/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7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864796" cy="1293028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/>
                <a:ea typeface="Times New Roman"/>
              </a:rPr>
              <a:t>Видеомост</a:t>
            </a:r>
            <a:r>
              <a:rPr lang="ru-RU" sz="2400" b="1" dirty="0" smtClean="0">
                <a:latin typeface="Times New Roman"/>
                <a:ea typeface="Times New Roman"/>
              </a:rPr>
              <a:t> «Психологическая </a:t>
            </a:r>
            <a:r>
              <a:rPr lang="ru-RU" sz="2400" b="1" dirty="0">
                <a:latin typeface="Times New Roman"/>
                <a:ea typeface="Times New Roman"/>
              </a:rPr>
              <a:t>эмоциональная уравновешенность – составляющая здорового образа жизни</a:t>
            </a:r>
            <a:r>
              <a:rPr lang="ru-RU" sz="2400" b="1" dirty="0" smtClean="0">
                <a:latin typeface="Times New Roman"/>
                <a:ea typeface="Times New Roman"/>
              </a:rPr>
              <a:t>»</a:t>
            </a:r>
            <a:endParaRPr lang="ru-RU" sz="2400" dirty="0"/>
          </a:p>
        </p:txBody>
      </p:sp>
      <p:pic>
        <p:nvPicPr>
          <p:cNvPr id="4098" name="Picture 2" descr="IMG_2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6877" b="16837"/>
          <a:stretch>
            <a:fillRect/>
          </a:stretch>
        </p:blipFill>
        <p:spPr bwMode="auto">
          <a:xfrm>
            <a:off x="1619672" y="2204863"/>
            <a:ext cx="5904656" cy="46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83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14055"/>
            <a:ext cx="349885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2" y="4041774"/>
            <a:ext cx="385921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E:\семинар 2015 Минаевой Е.Л\фото\IMG_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4680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МС управление познават. деят-тью\фото избранное\DSCN76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646802"/>
            <a:ext cx="3720413" cy="27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3796" y="548680"/>
            <a:ext cx="6456716" cy="1293028"/>
          </a:xfrm>
        </p:spPr>
        <p:txBody>
          <a:bodyPr>
            <a:noAutofit/>
          </a:bodyPr>
          <a:lstStyle/>
          <a:p>
            <a:pPr algn="l"/>
            <a:r>
              <a:rPr lang="ru-RU" sz="1400" b="1" dirty="0" err="1" smtClean="0">
                <a:latin typeface="Times New Roman"/>
                <a:ea typeface="Calibri"/>
              </a:rPr>
              <a:t>видеомосты</a:t>
            </a:r>
            <a:r>
              <a:rPr lang="ru-RU" sz="1400" b="1" dirty="0" smtClean="0">
                <a:latin typeface="Times New Roman"/>
                <a:ea typeface="Calibri"/>
              </a:rPr>
              <a:t> </a:t>
            </a:r>
            <a:r>
              <a:rPr lang="ru-RU" sz="1400" b="1" dirty="0">
                <a:latin typeface="Times New Roman"/>
                <a:ea typeface="Calibri"/>
              </a:rPr>
              <a:t>«Предметное проектирование как особая форма учебной работы», «Функциональные возможности интерактивной доски как нового средства обучения», видеоконференция «Системно-</a:t>
            </a:r>
            <a:r>
              <a:rPr lang="ru-RU" sz="1400" b="1" dirty="0" err="1">
                <a:latin typeface="Times New Roman"/>
                <a:ea typeface="Calibri"/>
              </a:rPr>
              <a:t>деятельностный</a:t>
            </a:r>
            <a:r>
              <a:rPr lang="ru-RU" sz="1400" b="1" dirty="0">
                <a:latin typeface="Times New Roman"/>
                <a:ea typeface="Calibri"/>
              </a:rPr>
              <a:t> подход: приемы и методы реализации»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310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124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2_Тема Office</vt:lpstr>
      <vt:lpstr>След самолета</vt:lpstr>
      <vt:lpstr>«Сетевое взаимодействие как один из путей развития сельской школы» </vt:lpstr>
      <vt:lpstr>Презентация PowerPoint</vt:lpstr>
      <vt:lpstr>Презентация PowerPoint</vt:lpstr>
      <vt:lpstr>межшкольная видеоконференция «Правовая культура – естественная норма цивилизованного человека» </vt:lpstr>
      <vt:lpstr>интерактивная правовая  игра «Знаешь ли ты семейное  право?»</vt:lpstr>
      <vt:lpstr>видеомост  по проблемам организации волонтёрской деятельности школьников</vt:lpstr>
      <vt:lpstr>интерактивная игра «Семья и род», видеомост «Зачем творить добро?»  </vt:lpstr>
      <vt:lpstr>Видеомост «Психологическая эмоциональная уравновешенность – составляющая здорового образа жизни»</vt:lpstr>
      <vt:lpstr>видеомосты «Предметное проектирование как особая форма учебной работы», «Функциональные возможности интерактивной доски как нового средства обучения», видеоконференция «Системно-деятельностный подход: приемы и методы реализации»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Учитель</cp:lastModifiedBy>
  <cp:revision>11</cp:revision>
  <dcterms:created xsi:type="dcterms:W3CDTF">2016-05-11T13:30:39Z</dcterms:created>
  <dcterms:modified xsi:type="dcterms:W3CDTF">2016-05-11T17:39:33Z</dcterms:modified>
</cp:coreProperties>
</file>