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1"/>
  </p:notesMasterIdLst>
  <p:sldIdLst>
    <p:sldId id="256" r:id="rId2"/>
    <p:sldId id="257" r:id="rId3"/>
    <p:sldId id="258" r:id="rId4"/>
    <p:sldId id="263" r:id="rId5"/>
    <p:sldId id="273" r:id="rId6"/>
    <p:sldId id="260" r:id="rId7"/>
    <p:sldId id="264" r:id="rId8"/>
    <p:sldId id="269" r:id="rId9"/>
    <p:sldId id="268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0" autoAdjust="0"/>
    <p:restoredTop sz="95455" autoAdjust="0"/>
  </p:normalViewPr>
  <p:slideViewPr>
    <p:cSldViewPr>
      <p:cViewPr>
        <p:scale>
          <a:sx n="92" d="100"/>
          <a:sy n="92" d="100"/>
        </p:scale>
        <p:origin x="-1200" y="-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8FF8E-B40E-4A7B-8999-01B42F417F88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BDB2D-DFD7-4B7B-BF0D-4CDE64B021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005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BDB2D-DFD7-4B7B-BF0D-4CDE64B0212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22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5E75-C7F0-4506-9CC5-D2285D9DBEA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1C8CA-793B-46C3-90EB-93C3D7A4E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72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5E75-C7F0-4506-9CC5-D2285D9DBEA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1C8CA-793B-46C3-90EB-93C3D7A4E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565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5E75-C7F0-4506-9CC5-D2285D9DBEA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1C8CA-793B-46C3-90EB-93C3D7A4E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838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5E75-C7F0-4506-9CC5-D2285D9DBEA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1C8CA-793B-46C3-90EB-93C3D7A4E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88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5E75-C7F0-4506-9CC5-D2285D9DBEA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1C8CA-793B-46C3-90EB-93C3D7A4E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33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5E75-C7F0-4506-9CC5-D2285D9DBEA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1C8CA-793B-46C3-90EB-93C3D7A4E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460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5E75-C7F0-4506-9CC5-D2285D9DBEA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1C8CA-793B-46C3-90EB-93C3D7A4E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683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5E75-C7F0-4506-9CC5-D2285D9DBEA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1C8CA-793B-46C3-90EB-93C3D7A4E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70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5E75-C7F0-4506-9CC5-D2285D9DBEA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1C8CA-793B-46C3-90EB-93C3D7A4E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127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5E75-C7F0-4506-9CC5-D2285D9DBEA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1C8CA-793B-46C3-90EB-93C3D7A4E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51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A5E75-C7F0-4506-9CC5-D2285D9DBEA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1C8CA-793B-46C3-90EB-93C3D7A4E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500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A5E75-C7F0-4506-9CC5-D2285D9DBEA9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1C8CA-793B-46C3-90EB-93C3D7A4E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08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36912"/>
            <a:ext cx="9144000" cy="2808311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Руководство для участника ВКС мероприятий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базе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платформы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Webinar.ru в рамках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горячей линии ОМО школьных библиотекарей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Смоленской области ГАУ ДПО СОИРО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76256" y="6143818"/>
            <a:ext cx="2088232" cy="504056"/>
          </a:xfrm>
        </p:spPr>
        <p:txBody>
          <a:bodyPr>
            <a:normAutofit/>
          </a:bodyPr>
          <a:lstStyle/>
          <a:p>
            <a:r>
              <a:rPr lang="ru-RU" sz="1200" dirty="0" smtClean="0">
                <a:solidFill>
                  <a:schemeClr val="tx1"/>
                </a:solidFill>
              </a:rPr>
              <a:t>Чукавина Е.В., методист РИБЦ ГАУ ДПО СОИРО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263" y="1166189"/>
            <a:ext cx="1887474" cy="15442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3928" y="6309320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Смоленск, 2024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10444" y="135466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ГАУ ДПО «Смоленский областной институт развития образования»</a:t>
            </a:r>
          </a:p>
          <a:p>
            <a:pPr algn="ctr"/>
            <a:r>
              <a:rPr lang="ru-RU" dirty="0" smtClean="0"/>
              <a:t>Региональный информационно-библиотечный центр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475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0" t="13609" r="12531" b="29165"/>
          <a:stretch/>
        </p:blipFill>
        <p:spPr bwMode="auto">
          <a:xfrm>
            <a:off x="4499992" y="549087"/>
            <a:ext cx="4448898" cy="31317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6280" y="2369995"/>
            <a:ext cx="3247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http://</a:t>
            </a:r>
            <a:r>
              <a:rPr lang="en-US" sz="2000" dirty="0" smtClean="0">
                <a:solidFill>
                  <a:schemeClr val="accent1"/>
                </a:solidFill>
              </a:rPr>
              <a:t>www.dpo-smolensk.ru/</a:t>
            </a:r>
            <a:r>
              <a:rPr lang="ru-RU" sz="2000" dirty="0" smtClean="0">
                <a:solidFill>
                  <a:schemeClr val="accent1"/>
                </a:solidFill>
              </a:rPr>
              <a:t> 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557227"/>
            <a:ext cx="35283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/>
                </a:solidFill>
              </a:rPr>
              <a:t>1 </a:t>
            </a:r>
            <a:r>
              <a:rPr lang="ru-RU" sz="1600" dirty="0" smtClean="0"/>
              <a:t>  Перейдите на главную страницу сайта РИБЦ ГАУ ДПО СОИРО</a:t>
            </a:r>
            <a:endParaRPr lang="ru-RU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0" t="13609" r="12531" b="29165"/>
          <a:stretch/>
        </p:blipFill>
        <p:spPr bwMode="auto">
          <a:xfrm>
            <a:off x="161726" y="3673669"/>
            <a:ext cx="4225268" cy="30425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Рамка 10"/>
          <p:cNvSpPr/>
          <p:nvPr/>
        </p:nvSpPr>
        <p:spPr>
          <a:xfrm>
            <a:off x="3131840" y="4108680"/>
            <a:ext cx="648072" cy="308669"/>
          </a:xfrm>
          <a:prstGeom prst="frame">
            <a:avLst>
              <a:gd name="adj1" fmla="val 0"/>
            </a:avLst>
          </a:prstGeom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294140" y="2256308"/>
            <a:ext cx="3960440" cy="380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226145" y="1557227"/>
            <a:ext cx="324652" cy="32739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617407" y="4417349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1"/>
                </a:solidFill>
              </a:rPr>
              <a:t>2 </a:t>
            </a:r>
            <a:r>
              <a:rPr lang="ru-RU" sz="1600" dirty="0" smtClean="0">
                <a:solidFill>
                  <a:schemeClr val="accent1"/>
                </a:solidFill>
              </a:rPr>
              <a:t>   </a:t>
            </a:r>
            <a:r>
              <a:rPr lang="ru-RU" sz="1600" dirty="0" smtClean="0"/>
              <a:t>РИБЦ </a:t>
            </a:r>
            <a:r>
              <a:rPr lang="ru-RU" sz="1600" dirty="0"/>
              <a:t>(БИБЛИОТЕКА)</a:t>
            </a:r>
          </a:p>
        </p:txBody>
      </p:sp>
      <p:sp>
        <p:nvSpPr>
          <p:cNvPr id="16" name="Овал 15"/>
          <p:cNvSpPr/>
          <p:nvPr/>
        </p:nvSpPr>
        <p:spPr>
          <a:xfrm>
            <a:off x="4586695" y="4428505"/>
            <a:ext cx="324652" cy="32739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499992" y="4794837"/>
            <a:ext cx="32015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1"/>
                </a:solidFill>
              </a:rPr>
              <a:t>http://dpo-smolensk.ru/l-ribc/</a:t>
            </a:r>
          </a:p>
        </p:txBody>
      </p:sp>
      <p:cxnSp>
        <p:nvCxnSpPr>
          <p:cNvPr id="28" name="Прямая со стрелкой 27"/>
          <p:cNvCxnSpPr/>
          <p:nvPr/>
        </p:nvCxnSpPr>
        <p:spPr>
          <a:xfrm flipH="1" flipV="1">
            <a:off x="4572534" y="4275193"/>
            <a:ext cx="3455850" cy="179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37356" y="0"/>
            <a:ext cx="9108504" cy="562074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Руководство для участника ВКС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мероприятий на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базе платформы Webinar.ru в рамках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горячей линии ОМО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школьных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библиотекарей Смоленской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области ГАУ ДПО СОИРО</a:t>
            </a:r>
            <a:endParaRPr lang="ru-RU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683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10" t="10120" r="9285" b="4463"/>
          <a:stretch/>
        </p:blipFill>
        <p:spPr bwMode="auto">
          <a:xfrm>
            <a:off x="4306837" y="836712"/>
            <a:ext cx="4441627" cy="33180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0191" y="4001239"/>
            <a:ext cx="378599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http://www.dphttp://dpo-smolensk.ru/rumo_new/l-gumanitar/4-bibliotekar/o-smolensk.ru/l-ribc</a:t>
            </a:r>
            <a:r>
              <a:rPr lang="en-US" sz="1400" dirty="0" smtClean="0">
                <a:solidFill>
                  <a:schemeClr val="accent1"/>
                </a:solidFill>
              </a:rPr>
              <a:t>/</a:t>
            </a:r>
            <a:r>
              <a:rPr lang="ru-RU" sz="1400" dirty="0" smtClean="0">
                <a:solidFill>
                  <a:schemeClr val="accent1"/>
                </a:solidFill>
              </a:rPr>
              <a:t> </a:t>
            </a:r>
            <a:endParaRPr lang="ru-RU" sz="1400" dirty="0">
              <a:solidFill>
                <a:schemeClr val="accent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91" t="31754" r="4435" b="20967"/>
          <a:stretch/>
        </p:blipFill>
        <p:spPr bwMode="auto">
          <a:xfrm>
            <a:off x="4306836" y="4365104"/>
            <a:ext cx="4441627" cy="2188345"/>
          </a:xfrm>
          <a:prstGeom prst="rect">
            <a:avLst/>
          </a:prstGeom>
          <a:extLst/>
        </p:spPr>
      </p:pic>
      <p:sp>
        <p:nvSpPr>
          <p:cNvPr id="14" name="Рамка 13"/>
          <p:cNvSpPr/>
          <p:nvPr/>
        </p:nvSpPr>
        <p:spPr>
          <a:xfrm>
            <a:off x="5012546" y="6224736"/>
            <a:ext cx="1981438" cy="180020"/>
          </a:xfrm>
          <a:prstGeom prst="frame">
            <a:avLst>
              <a:gd name="adj1" fmla="val 0"/>
            </a:avLst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174278" y="6237312"/>
            <a:ext cx="3781908" cy="10696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170191" y="3789041"/>
            <a:ext cx="3753737" cy="35421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Рамка 8"/>
          <p:cNvSpPr/>
          <p:nvPr/>
        </p:nvSpPr>
        <p:spPr>
          <a:xfrm>
            <a:off x="4245247" y="3645023"/>
            <a:ext cx="817637" cy="358879"/>
          </a:xfrm>
          <a:prstGeom prst="frame">
            <a:avLst>
              <a:gd name="adj1" fmla="val 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406" y="2780928"/>
            <a:ext cx="42988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/>
                </a:solidFill>
              </a:rPr>
              <a:t>1</a:t>
            </a:r>
            <a:r>
              <a:rPr lang="ru-RU" dirty="0" smtClean="0"/>
              <a:t>   </a:t>
            </a:r>
            <a:r>
              <a:rPr lang="ru-RU" sz="1600" dirty="0" smtClean="0"/>
              <a:t>Нажмите на баннер </a:t>
            </a:r>
            <a:r>
              <a:rPr lang="ru-RU" sz="1600" b="1" dirty="0" smtClean="0"/>
              <a:t>«Областное методическое объединение школьных библиотекарей»</a:t>
            </a:r>
            <a:endParaRPr lang="ru-RU" sz="1600" b="1" dirty="0"/>
          </a:p>
        </p:txBody>
      </p:sp>
      <p:sp>
        <p:nvSpPr>
          <p:cNvPr id="12" name="Овал 11"/>
          <p:cNvSpPr/>
          <p:nvPr/>
        </p:nvSpPr>
        <p:spPr>
          <a:xfrm>
            <a:off x="140657" y="2800653"/>
            <a:ext cx="360040" cy="36004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83406" y="5400106"/>
            <a:ext cx="40841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/>
                </a:solidFill>
              </a:rPr>
              <a:t>2</a:t>
            </a:r>
            <a:r>
              <a:rPr lang="ru-RU" sz="1600" dirty="0" smtClean="0"/>
              <a:t> </a:t>
            </a:r>
            <a:r>
              <a:rPr lang="ru-RU" dirty="0" smtClean="0"/>
              <a:t>  </a:t>
            </a:r>
            <a:r>
              <a:rPr lang="ru-RU" sz="1600" dirty="0" smtClean="0"/>
              <a:t>Нажмите </a:t>
            </a:r>
            <a:r>
              <a:rPr lang="ru-RU" sz="1600" b="1" dirty="0" smtClean="0"/>
              <a:t>Перейти на сайт РУМО в раздел ОМО школьных библиотекарей</a:t>
            </a:r>
            <a:endParaRPr lang="ru-RU" sz="1600" b="1" dirty="0"/>
          </a:p>
        </p:txBody>
      </p:sp>
      <p:sp>
        <p:nvSpPr>
          <p:cNvPr id="19" name="Овал 18"/>
          <p:cNvSpPr/>
          <p:nvPr/>
        </p:nvSpPr>
        <p:spPr>
          <a:xfrm>
            <a:off x="140657" y="5423271"/>
            <a:ext cx="360040" cy="36004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l="75042" t="55040" r="4168" b="31520"/>
          <a:stretch/>
        </p:blipFill>
        <p:spPr>
          <a:xfrm>
            <a:off x="499691" y="1212210"/>
            <a:ext cx="3098824" cy="1189794"/>
          </a:xfrm>
          <a:prstGeom prst="rect">
            <a:avLst/>
          </a:prstGeom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7328" y="116632"/>
            <a:ext cx="9108504" cy="562074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Руководство для участника ВКС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мероприятий на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базе платформы Webinar.ru в рамках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горячей линии ОМО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школьных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библиотекарей Смоленской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области ГАУ ДПО СОИРО</a:t>
            </a:r>
            <a:endParaRPr lang="ru-RU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053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31350" y="548680"/>
            <a:ext cx="712879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http://www.dpo-smolensk.ru/rumo_new/l-gumanitar/4-bibliotekar/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91" t="14286" r="4642" b="14881"/>
          <a:stretch/>
        </p:blipFill>
        <p:spPr bwMode="auto">
          <a:xfrm>
            <a:off x="231026" y="995427"/>
            <a:ext cx="4270155" cy="29875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Рамка 12"/>
          <p:cNvSpPr/>
          <p:nvPr/>
        </p:nvSpPr>
        <p:spPr>
          <a:xfrm>
            <a:off x="3720894" y="1666107"/>
            <a:ext cx="864096" cy="360040"/>
          </a:xfrm>
          <a:prstGeom prst="frame">
            <a:avLst>
              <a:gd name="adj1" fmla="val 0"/>
            </a:avLst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48064" y="2216985"/>
            <a:ext cx="399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1</a:t>
            </a:r>
            <a:r>
              <a:rPr lang="ru-RU" dirty="0" smtClean="0"/>
              <a:t>    </a:t>
            </a:r>
            <a:r>
              <a:rPr lang="ru-RU" sz="1600" dirty="0" smtClean="0"/>
              <a:t>Нажмите на баннер </a:t>
            </a:r>
            <a:r>
              <a:rPr lang="ru-RU" sz="1600" b="1" dirty="0" smtClean="0"/>
              <a:t>Горячая линия.</a:t>
            </a:r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15006" y="4047445"/>
            <a:ext cx="4300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/>
                </a:solidFill>
              </a:rPr>
              <a:t>2   </a:t>
            </a:r>
            <a:r>
              <a:rPr lang="ru-RU" sz="1600" dirty="0" smtClean="0"/>
              <a:t> График расписания вебинаров на год.</a:t>
            </a:r>
            <a:endParaRPr lang="ru-RU" sz="1600" b="1" dirty="0"/>
          </a:p>
        </p:txBody>
      </p:sp>
      <p:sp>
        <p:nvSpPr>
          <p:cNvPr id="17" name="Овал 16"/>
          <p:cNvSpPr/>
          <p:nvPr/>
        </p:nvSpPr>
        <p:spPr>
          <a:xfrm>
            <a:off x="5110733" y="2214338"/>
            <a:ext cx="360040" cy="36004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74537" y="4062314"/>
            <a:ext cx="360040" cy="36004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75042" t="55040" r="4168" b="31520"/>
          <a:stretch/>
        </p:blipFill>
        <p:spPr>
          <a:xfrm>
            <a:off x="5700004" y="979087"/>
            <a:ext cx="3443996" cy="1322323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>
            <a:off x="4779584" y="1851347"/>
            <a:ext cx="920420" cy="0"/>
          </a:xfrm>
          <a:prstGeom prst="straightConnector1">
            <a:avLst/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8907986" y="2026147"/>
            <a:ext cx="0" cy="463053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540" t="14618" r="24958" b="49240"/>
          <a:stretch/>
        </p:blipFill>
        <p:spPr>
          <a:xfrm>
            <a:off x="4700510" y="2780928"/>
            <a:ext cx="4207476" cy="1660918"/>
          </a:xfrm>
          <a:prstGeom prst="rect">
            <a:avLst/>
          </a:prstGeom>
          <a:ln>
            <a:noFill/>
          </a:ln>
        </p:spPr>
      </p:pic>
      <p:cxnSp>
        <p:nvCxnSpPr>
          <p:cNvPr id="11" name="Прямая со стрелкой 10"/>
          <p:cNvCxnSpPr/>
          <p:nvPr/>
        </p:nvCxnSpPr>
        <p:spPr>
          <a:xfrm>
            <a:off x="374537" y="4501696"/>
            <a:ext cx="4138586" cy="4592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35496" y="58332"/>
            <a:ext cx="9108504" cy="562074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Руководство для участника ВКС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мероприятий на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базе платформы Webinar.ru в рамках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горячей линии ОМО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школьных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библиотекарей Смоленской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области ГАУ ДПО СОИРО</a:t>
            </a:r>
            <a:endParaRPr lang="ru-RU" sz="1600" b="1" dirty="0">
              <a:latin typeface="+mn-lt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068" t="52724" r="30251" b="14197"/>
          <a:stretch/>
        </p:blipFill>
        <p:spPr>
          <a:xfrm>
            <a:off x="37034" y="4663327"/>
            <a:ext cx="4744088" cy="2117897"/>
          </a:xfrm>
          <a:prstGeom prst="rect">
            <a:avLst/>
          </a:prstGeom>
          <a:ln>
            <a:noFill/>
          </a:ln>
        </p:spPr>
      </p:pic>
      <p:sp>
        <p:nvSpPr>
          <p:cNvPr id="27" name="Прямоугольник 26"/>
          <p:cNvSpPr/>
          <p:nvPr/>
        </p:nvSpPr>
        <p:spPr>
          <a:xfrm>
            <a:off x="3571984" y="5683294"/>
            <a:ext cx="297819" cy="4820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/>
          <a:srcRect l="20705" t="40760" r="33935" b="53360"/>
          <a:stretch/>
        </p:blipFill>
        <p:spPr>
          <a:xfrm>
            <a:off x="4646509" y="4274198"/>
            <a:ext cx="4394863" cy="320458"/>
          </a:xfrm>
          <a:prstGeom prst="rect">
            <a:avLst/>
          </a:prstGeom>
        </p:spPr>
      </p:pic>
      <p:sp>
        <p:nvSpPr>
          <p:cNvPr id="22" name="Рамка 21"/>
          <p:cNvSpPr/>
          <p:nvPr/>
        </p:nvSpPr>
        <p:spPr>
          <a:xfrm>
            <a:off x="4639328" y="4245015"/>
            <a:ext cx="4268658" cy="448966"/>
          </a:xfrm>
          <a:prstGeom prst="frame">
            <a:avLst>
              <a:gd name="adj1" fmla="val 0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025" name="Прямая со стрелкой 1024"/>
          <p:cNvCxnSpPr/>
          <p:nvPr/>
        </p:nvCxnSpPr>
        <p:spPr>
          <a:xfrm flipH="1">
            <a:off x="4021510" y="5945358"/>
            <a:ext cx="4973794" cy="208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/>
          <p:cNvSpPr/>
          <p:nvPr/>
        </p:nvSpPr>
        <p:spPr>
          <a:xfrm>
            <a:off x="4427984" y="5015323"/>
            <a:ext cx="360040" cy="36004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9" name="Прямоугольник 1028"/>
          <p:cNvSpPr/>
          <p:nvPr/>
        </p:nvSpPr>
        <p:spPr>
          <a:xfrm>
            <a:off x="7884368" y="2708920"/>
            <a:ext cx="111093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473603" y="5025993"/>
            <a:ext cx="4730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/>
                </a:solidFill>
              </a:rPr>
              <a:t>3</a:t>
            </a:r>
            <a:r>
              <a:rPr lang="ru-RU" sz="1600" dirty="0" smtClean="0"/>
              <a:t>    Ознакомьтесь с требованиями к программному и аппаратному обеспечению вашего персонального компьютера.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4589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7" t="19496" r="21369" b="12256"/>
          <a:stretch/>
        </p:blipFill>
        <p:spPr bwMode="auto">
          <a:xfrm>
            <a:off x="5503831" y="1565339"/>
            <a:ext cx="3568940" cy="517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5496" y="116632"/>
            <a:ext cx="9108504" cy="562074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Руководство для участника ВКС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мероприятий на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базе платформы Webinar.ru в рамках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горячей линии ОМО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школьных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библиотекарей Смоленской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области ГАУ ДПО СОИРО</a:t>
            </a:r>
            <a:endParaRPr lang="ru-RU" sz="1600" b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2428" y="688011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http://dpo-smolensk.ru/rumo_new/p-goryachaya-liniya/index-old.php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4680" y="4952903"/>
            <a:ext cx="54893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1"/>
                </a:solidFill>
              </a:rPr>
              <a:t>3</a:t>
            </a:r>
            <a:r>
              <a:rPr lang="ru-RU" sz="1600" dirty="0" smtClean="0">
                <a:solidFill>
                  <a:srgbClr val="FF0000"/>
                </a:solidFill>
              </a:rPr>
              <a:t>    </a:t>
            </a:r>
            <a:r>
              <a:rPr lang="ru-RU" sz="1600" dirty="0" smtClean="0"/>
              <a:t>Выберите</a:t>
            </a:r>
            <a:r>
              <a:rPr lang="ru-RU" sz="1600" dirty="0"/>
              <a:t> </a:t>
            </a:r>
            <a:r>
              <a:rPr lang="ru-RU" sz="1600" b="1" dirty="0" smtClean="0"/>
              <a:t>«подключение </a:t>
            </a:r>
            <a:r>
              <a:rPr lang="ru-RU" sz="1600" b="1" dirty="0"/>
              <a:t>с помощью браузера</a:t>
            </a:r>
            <a:r>
              <a:rPr lang="ru-RU" sz="1600" b="1" dirty="0" smtClean="0"/>
              <a:t>».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446750" y="1119262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Обязательные требования</a:t>
            </a:r>
            <a:endParaRPr lang="ru-RU" sz="1600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8385323" y="1275828"/>
            <a:ext cx="0" cy="2670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888006" y="1285133"/>
            <a:ext cx="497317" cy="68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067" t="65282" r="29319" b="14197"/>
          <a:stretch/>
        </p:blipFill>
        <p:spPr>
          <a:xfrm>
            <a:off x="35496" y="1542872"/>
            <a:ext cx="5021907" cy="1360301"/>
          </a:xfrm>
          <a:prstGeom prst="rect">
            <a:avLst/>
          </a:prstGeom>
          <a:ln>
            <a:noFill/>
          </a:ln>
        </p:spPr>
      </p:pic>
      <p:sp>
        <p:nvSpPr>
          <p:cNvPr id="14" name="Рамка 13"/>
          <p:cNvSpPr/>
          <p:nvPr/>
        </p:nvSpPr>
        <p:spPr>
          <a:xfrm>
            <a:off x="3688621" y="1749639"/>
            <a:ext cx="252028" cy="502454"/>
          </a:xfrm>
          <a:prstGeom prst="frame">
            <a:avLst>
              <a:gd name="adj1" fmla="val 0"/>
            </a:avLst>
          </a:prstGeom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4035536" y="2252093"/>
            <a:ext cx="137052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99643" y="1905393"/>
            <a:ext cx="27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1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269514" y="1919696"/>
            <a:ext cx="360040" cy="36004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258997" y="3261289"/>
            <a:ext cx="360040" cy="36004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6"/>
          <a:srcRect l="29066" t="38546" r="31441" b="49752"/>
          <a:stretch/>
        </p:blipFill>
        <p:spPr>
          <a:xfrm>
            <a:off x="65426" y="3829865"/>
            <a:ext cx="5063561" cy="84392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7"/>
          <a:srcRect l="25903" t="59240" r="27320" b="26480"/>
          <a:stretch/>
        </p:blipFill>
        <p:spPr>
          <a:xfrm>
            <a:off x="41595" y="5407556"/>
            <a:ext cx="5438405" cy="933868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299643" y="3263943"/>
            <a:ext cx="54893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1"/>
                </a:solidFill>
              </a:rPr>
              <a:t>2</a:t>
            </a:r>
            <a:r>
              <a:rPr lang="ru-RU" sz="1600" dirty="0" smtClean="0">
                <a:solidFill>
                  <a:srgbClr val="FF0000"/>
                </a:solidFill>
              </a:rPr>
              <a:t>    </a:t>
            </a:r>
            <a:r>
              <a:rPr lang="ru-RU" sz="1600" dirty="0" smtClean="0"/>
              <a:t>Нажмите </a:t>
            </a:r>
            <a:r>
              <a:rPr lang="ru-RU" sz="1600" b="1" dirty="0" smtClean="0"/>
              <a:t>перейти по данной ссылке.</a:t>
            </a:r>
            <a:endParaRPr lang="ru-RU" sz="1600" b="1" dirty="0"/>
          </a:p>
        </p:txBody>
      </p:sp>
      <p:sp>
        <p:nvSpPr>
          <p:cNvPr id="43" name="Овал 42"/>
          <p:cNvSpPr/>
          <p:nvPr/>
        </p:nvSpPr>
        <p:spPr>
          <a:xfrm>
            <a:off x="264106" y="4959893"/>
            <a:ext cx="360040" cy="36004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 стрелкой 43"/>
          <p:cNvCxnSpPr/>
          <p:nvPr/>
        </p:nvCxnSpPr>
        <p:spPr>
          <a:xfrm>
            <a:off x="4139952" y="3404174"/>
            <a:ext cx="0" cy="4256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2843809" y="4077072"/>
            <a:ext cx="2088232" cy="17475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3504126" y="5874490"/>
            <a:ext cx="1975874" cy="21261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 стрелкой 47"/>
          <p:cNvCxnSpPr/>
          <p:nvPr/>
        </p:nvCxnSpPr>
        <p:spPr>
          <a:xfrm flipH="1">
            <a:off x="5108275" y="5078686"/>
            <a:ext cx="17532" cy="6401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275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67488" y="476672"/>
            <a:ext cx="42027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https://my.mts-link.ru/soiro/821448534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50" t="8841" r="3695" b="5480"/>
          <a:stretch/>
        </p:blipFill>
        <p:spPr>
          <a:xfrm>
            <a:off x="251520" y="922661"/>
            <a:ext cx="8640960" cy="56746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4056" y="2352383"/>
            <a:ext cx="32038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1    Представьтесь.</a:t>
            </a:r>
          </a:p>
          <a:p>
            <a:endParaRPr lang="ru-RU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356748" y="4788208"/>
            <a:ext cx="29439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2   </a:t>
            </a:r>
            <a:r>
              <a:rPr lang="ru-RU" sz="1600" dirty="0" smtClean="0">
                <a:solidFill>
                  <a:schemeClr val="bg1"/>
                </a:solidFill>
              </a:rPr>
              <a:t> Нажмите </a:t>
            </a:r>
            <a:r>
              <a:rPr lang="ru-RU" sz="1600" b="1" dirty="0">
                <a:solidFill>
                  <a:schemeClr val="bg1"/>
                </a:solidFill>
              </a:rPr>
              <a:t>Присоединиться.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3266381" y="3789040"/>
            <a:ext cx="0" cy="125317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 стрелкой 2"/>
          <p:cNvCxnSpPr/>
          <p:nvPr/>
        </p:nvCxnSpPr>
        <p:spPr>
          <a:xfrm>
            <a:off x="364056" y="2825396"/>
            <a:ext cx="2297832" cy="116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/>
          <p:cNvSpPr txBox="1">
            <a:spLocks/>
          </p:cNvSpPr>
          <p:nvPr/>
        </p:nvSpPr>
        <p:spPr>
          <a:xfrm>
            <a:off x="633329" y="961731"/>
            <a:ext cx="8071073" cy="486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bg1"/>
                </a:solidFill>
                <a:latin typeface="+mn-lt"/>
              </a:rPr>
              <a:t>Регистрация на </a:t>
            </a:r>
            <a:r>
              <a:rPr lang="ru-RU" sz="32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платформе </a:t>
            </a:r>
            <a:r>
              <a:rPr lang="ru-RU" sz="32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Webinar.ru</a:t>
            </a:r>
            <a:endParaRPr lang="ru-RU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17350" y="2352383"/>
            <a:ext cx="360040" cy="36004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17350" y="4788208"/>
            <a:ext cx="360040" cy="36004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37356" y="0"/>
            <a:ext cx="9108504" cy="562074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Руководство для участника ВКС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мероприятий на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базе платформы Webinar.ru в рамках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горячей линии ОМО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школьных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библиотекарей Смоленской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области ГАУ ДПО СОИРО</a:t>
            </a:r>
            <a:endParaRPr lang="ru-RU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721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" r="2171" b="5664"/>
          <a:stretch/>
        </p:blipFill>
        <p:spPr bwMode="auto">
          <a:xfrm>
            <a:off x="236453" y="664756"/>
            <a:ext cx="4799952" cy="2764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5260854" y="757911"/>
            <a:ext cx="2335482" cy="10493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Рамка 7"/>
          <p:cNvSpPr/>
          <p:nvPr/>
        </p:nvSpPr>
        <p:spPr>
          <a:xfrm>
            <a:off x="3657591" y="670940"/>
            <a:ext cx="1374619" cy="211386"/>
          </a:xfrm>
          <a:prstGeom prst="frame">
            <a:avLst>
              <a:gd name="adj1" fmla="val 0"/>
            </a:avLst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9" name="Рамка 8"/>
          <p:cNvSpPr/>
          <p:nvPr/>
        </p:nvSpPr>
        <p:spPr>
          <a:xfrm>
            <a:off x="3495700" y="3726953"/>
            <a:ext cx="247605" cy="157732"/>
          </a:xfrm>
          <a:prstGeom prst="frame">
            <a:avLst>
              <a:gd name="adj1" fmla="val 0"/>
            </a:avLst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4458" y="905936"/>
            <a:ext cx="3296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/>
                </a:solidFill>
              </a:rPr>
              <a:t>1    </a:t>
            </a:r>
            <a:r>
              <a:rPr lang="ru-RU" sz="1600" dirty="0" smtClean="0"/>
              <a:t>Список участников.</a:t>
            </a:r>
            <a:endParaRPr lang="ru-RU" dirty="0"/>
          </a:p>
        </p:txBody>
      </p:sp>
      <p:sp>
        <p:nvSpPr>
          <p:cNvPr id="36" name="Овал 35"/>
          <p:cNvSpPr/>
          <p:nvPr/>
        </p:nvSpPr>
        <p:spPr>
          <a:xfrm>
            <a:off x="5272561" y="5973192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" t="14866" r="37702" b="15241"/>
          <a:stretch/>
        </p:blipFill>
        <p:spPr>
          <a:xfrm>
            <a:off x="258024" y="1037451"/>
            <a:ext cx="3161848" cy="211976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5"/>
          <a:srcRect l="76123" t="55040" r="4167" b="31520"/>
          <a:stretch/>
        </p:blipFill>
        <p:spPr>
          <a:xfrm>
            <a:off x="7668344" y="500694"/>
            <a:ext cx="1475656" cy="597651"/>
          </a:xfrm>
          <a:prstGeom prst="rect">
            <a:avLst/>
          </a:prstGeom>
        </p:spPr>
      </p:pic>
      <p:sp>
        <p:nvSpPr>
          <p:cNvPr id="42" name="Овал 41"/>
          <p:cNvSpPr/>
          <p:nvPr/>
        </p:nvSpPr>
        <p:spPr>
          <a:xfrm>
            <a:off x="5483955" y="892749"/>
            <a:ext cx="360040" cy="36004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Picture 2" descr="http://dpo-smolensk.ru/rumo_new/l-gumanitar/4-bibliotekar/files/22-03-7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40" y="3668758"/>
            <a:ext cx="5703699" cy="29696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Овал 47"/>
          <p:cNvSpPr/>
          <p:nvPr/>
        </p:nvSpPr>
        <p:spPr>
          <a:xfrm>
            <a:off x="6085850" y="6025915"/>
            <a:ext cx="360040" cy="36004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3851920" y="664756"/>
            <a:ext cx="0" cy="2072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3884316" y="712200"/>
            <a:ext cx="45719" cy="144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207594" y="1203746"/>
            <a:ext cx="3811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https://my.mts-link.ru/soiro/821448534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" t="14866" r="36232" b="15241"/>
          <a:stretch/>
        </p:blipFill>
        <p:spPr>
          <a:xfrm>
            <a:off x="263271" y="4053471"/>
            <a:ext cx="3666764" cy="22797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1619" t="23960" r="23540" b="13040"/>
          <a:stretch/>
        </p:blipFill>
        <p:spPr>
          <a:xfrm>
            <a:off x="4618099" y="1705601"/>
            <a:ext cx="2330165" cy="4952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7389909" y="5790861"/>
            <a:ext cx="1974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/>
                </a:solidFill>
              </a:rPr>
              <a:t>2 </a:t>
            </a:r>
            <a:r>
              <a:rPr lang="ru-RU" sz="1600" dirty="0" smtClean="0"/>
              <a:t>   Напишите комментарий.</a:t>
            </a:r>
            <a:endParaRPr lang="ru-RU" sz="1600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5843995" y="2014505"/>
            <a:ext cx="4881" cy="370378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Рамка 48"/>
          <p:cNvSpPr/>
          <p:nvPr/>
        </p:nvSpPr>
        <p:spPr>
          <a:xfrm>
            <a:off x="4620368" y="6323811"/>
            <a:ext cx="2327896" cy="333820"/>
          </a:xfrm>
          <a:prstGeom prst="frame">
            <a:avLst>
              <a:gd name="adj1" fmla="val 0"/>
            </a:avLst>
          </a:prstGeom>
          <a:solidFill>
            <a:srgbClr val="0070C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70C0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7389909" y="6490721"/>
            <a:ext cx="14997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вал 29"/>
          <p:cNvSpPr/>
          <p:nvPr/>
        </p:nvSpPr>
        <p:spPr>
          <a:xfrm>
            <a:off x="7355427" y="5782871"/>
            <a:ext cx="360040" cy="36004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37356" y="0"/>
            <a:ext cx="9108504" cy="562074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Руководство для участника ВКС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мероприятий на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базе платформы Webinar.ru в рамках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горячей линии ОМО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школьных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библиотекарей Смоленской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области ГАУ ДПО СОИР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</a:t>
            </a:r>
            <a:endParaRPr lang="ru-RU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297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po-smolensk.ru/rumo_new/l-gumanitar/4-bibliotekar/files/22-03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71" y="958005"/>
            <a:ext cx="6407854" cy="3530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5042" t="55040" r="4168" b="31520"/>
          <a:stretch/>
        </p:blipFill>
        <p:spPr>
          <a:xfrm>
            <a:off x="7247668" y="538950"/>
            <a:ext cx="1482900" cy="56935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69688" y="509866"/>
            <a:ext cx="3811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https://my.mts-link.ru/soiro/821448534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1418" t="53360" r="41266" b="39920"/>
          <a:stretch/>
        </p:blipFill>
        <p:spPr>
          <a:xfrm>
            <a:off x="3705994" y="3804228"/>
            <a:ext cx="1728192" cy="983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1418" t="53360" r="39132" b="39920"/>
          <a:stretch/>
        </p:blipFill>
        <p:spPr>
          <a:xfrm>
            <a:off x="180371" y="5374181"/>
            <a:ext cx="3167493" cy="1427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6" name="Прямая со стрелкой 15"/>
          <p:cNvCxnSpPr/>
          <p:nvPr/>
        </p:nvCxnSpPr>
        <p:spPr>
          <a:xfrm flipH="1">
            <a:off x="3527884" y="6453336"/>
            <a:ext cx="279724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56337" y="6258905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Увеличить экран просмотра.</a:t>
            </a:r>
            <a:endParaRPr lang="ru-RU" sz="1600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 flipV="1">
            <a:off x="611560" y="4941262"/>
            <a:ext cx="2736304" cy="214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11560" y="4937606"/>
            <a:ext cx="0" cy="4028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19872" y="4817576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Поднимите руку</a:t>
            </a:r>
            <a:r>
              <a:rPr lang="ru-RU" sz="1600" dirty="0" smtClean="0"/>
              <a:t>, чтобы выразить </a:t>
            </a:r>
            <a:r>
              <a:rPr lang="ru-RU" sz="1600" dirty="0"/>
              <a:t>свое желание задать </a:t>
            </a:r>
            <a:r>
              <a:rPr lang="ru-RU" sz="1600" dirty="0" smtClean="0"/>
              <a:t>вопрос.</a:t>
            </a:r>
            <a:br>
              <a:rPr lang="ru-RU" sz="1600" dirty="0" smtClean="0"/>
            </a:br>
            <a:r>
              <a:rPr lang="ru-RU" sz="1600" i="1" dirty="0" smtClean="0"/>
              <a:t>На мобильных устройствах функционал поднятия руки недоступен.</a:t>
            </a:r>
            <a:endParaRPr lang="ru-RU" sz="1600" i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436096" y="4276675"/>
            <a:ext cx="1440160" cy="540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580112" y="4253163"/>
            <a:ext cx="3239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Реакции на трансляцию.</a:t>
            </a:r>
          </a:p>
          <a:p>
            <a:endParaRPr lang="ru-RU" sz="1600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5580112" y="4633449"/>
            <a:ext cx="2232248" cy="163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419872" y="5633092"/>
            <a:ext cx="5256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Поддержать выступающего.</a:t>
            </a:r>
            <a:endParaRPr lang="ru-RU" sz="1600" dirty="0"/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2123728" y="5802369"/>
            <a:ext cx="0" cy="18466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2112665" y="5802369"/>
            <a:ext cx="1224136" cy="28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37356" y="0"/>
            <a:ext cx="9108504" cy="562074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Руководство для участника ВКС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мероприятий на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базе платформы Webinar.ru в рамках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горячей линии ОМО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школьных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библиотекарей Смоленской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области ГАУ ДПО СОИРО</a:t>
            </a:r>
            <a:endParaRPr lang="ru-RU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404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668" y="1052736"/>
            <a:ext cx="9036496" cy="38472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Официальный сайт ГАУ ДПО СОИРО:</a:t>
            </a:r>
          </a:p>
          <a:p>
            <a:pPr algn="ctr"/>
            <a:r>
              <a:rPr lang="ru-RU" sz="2800" b="1" dirty="0" smtClean="0"/>
              <a:t>www.dpo-smolensk.ru </a:t>
            </a:r>
          </a:p>
          <a:p>
            <a:pPr algn="ctr"/>
            <a:endParaRPr lang="ru-RU" sz="3200" b="1" dirty="0"/>
          </a:p>
          <a:p>
            <a:pPr algn="ctr"/>
            <a:r>
              <a:rPr lang="ru-RU" sz="3200" dirty="0"/>
              <a:t>Сайт РИБЦ:</a:t>
            </a:r>
          </a:p>
          <a:p>
            <a:pPr algn="ctr"/>
            <a:r>
              <a:rPr lang="ru-RU" sz="2800" b="1" dirty="0"/>
              <a:t>http://www.dpo-smolensk.ru/l-ribc</a:t>
            </a:r>
            <a:r>
              <a:rPr lang="ru-RU" sz="2800" b="1" dirty="0" smtClean="0"/>
              <a:t>/ </a:t>
            </a:r>
          </a:p>
          <a:p>
            <a:pPr algn="ctr"/>
            <a:endParaRPr lang="ru-RU" sz="3200" b="1" dirty="0"/>
          </a:p>
          <a:p>
            <a:pPr algn="ctr"/>
            <a:r>
              <a:rPr lang="ru-RU" sz="3200" dirty="0" smtClean="0"/>
              <a:t>Чат РИБЦ </a:t>
            </a:r>
            <a:r>
              <a:rPr lang="ru-RU" sz="3200" dirty="0" err="1" smtClean="0"/>
              <a:t>ВКонтакте</a:t>
            </a:r>
            <a:r>
              <a:rPr lang="ru-RU" sz="3200" dirty="0" smtClean="0"/>
              <a:t>:</a:t>
            </a:r>
            <a:endParaRPr lang="ru-RU" sz="3200" dirty="0"/>
          </a:p>
          <a:p>
            <a:pPr algn="ctr"/>
            <a:r>
              <a:rPr lang="ru-RU" sz="2800" b="1" dirty="0"/>
              <a:t>https://</a:t>
            </a:r>
            <a:r>
              <a:rPr lang="ru-RU" sz="2800" b="1" dirty="0" smtClean="0"/>
              <a:t>vk.me/join/AJQ1dzXNIykRc85EBOfrXs7v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8196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8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8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786</TotalTime>
  <Words>349</Words>
  <Application>Microsoft Office PowerPoint</Application>
  <PresentationFormat>Экран (4:3)</PresentationFormat>
  <Paragraphs>49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Руководство для участника ВКС мероприятий на базе платформы Webinar.ru в рамках  горячей линии ОМО школьных библиотекарей  Смоленской области ГАУ ДПО СОИРО </vt:lpstr>
      <vt:lpstr>Руководство для участника ВКС мероприятий на базе платформы Webinar.ru в рамках горячей линии ОМО школьных библиотекарей Смоленской области ГАУ ДПО СОИРО</vt:lpstr>
      <vt:lpstr>Руководство для участника ВКС мероприятий на базе платформы Webinar.ru в рамках горячей линии ОМО школьных библиотекарей Смоленской области ГАУ ДПО СОИРО</vt:lpstr>
      <vt:lpstr>Руководство для участника ВКС мероприятий на базе платформы Webinar.ru в рамках горячей линии ОМО школьных библиотекарей Смоленской области ГАУ ДПО СОИРО</vt:lpstr>
      <vt:lpstr>Руководство для участника ВКС мероприятий на базе платформы Webinar.ru в рамках горячей линии ОМО школьных библиотекарей Смоленской области ГАУ ДПО СОИРО</vt:lpstr>
      <vt:lpstr>Руководство для участника ВКС мероприятий на базе платформы Webinar.ru в рамках горячей линии ОМО школьных библиотекарей Смоленской области ГАУ ДПО СОИРО</vt:lpstr>
      <vt:lpstr>Руководство для участника ВКС мероприятий на базе платформы Webinar.ru в рамках горячей линии ОМО школьных библиотекарей Смоленской области ГАУ ДПО СОИРО</vt:lpstr>
      <vt:lpstr>Руководство для участника ВКС мероприятий на базе платформы Webinar.ru в рамках горячей линии ОМО школьных библиотекарей Смоленской области ГАУ ДПО СОИРО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ВКС мероприятий СОИРО на базе платформы Webinar.ru</dc:title>
  <dc:creator>бюро</dc:creator>
  <cp:lastModifiedBy>bib-1</cp:lastModifiedBy>
  <cp:revision>79</cp:revision>
  <dcterms:created xsi:type="dcterms:W3CDTF">2024-05-22T12:14:57Z</dcterms:created>
  <dcterms:modified xsi:type="dcterms:W3CDTF">2024-06-13T08:25:48Z</dcterms:modified>
</cp:coreProperties>
</file>