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3" r:id="rId3"/>
    <p:sldId id="343" r:id="rId4"/>
    <p:sldId id="344" r:id="rId5"/>
    <p:sldId id="314" r:id="rId6"/>
    <p:sldId id="358" r:id="rId7"/>
    <p:sldId id="316" r:id="rId8"/>
    <p:sldId id="289" r:id="rId9"/>
    <p:sldId id="359" r:id="rId10"/>
    <p:sldId id="298" r:id="rId11"/>
    <p:sldId id="257" r:id="rId12"/>
    <p:sldId id="360" r:id="rId13"/>
    <p:sldId id="270" r:id="rId14"/>
    <p:sldId id="290" r:id="rId15"/>
    <p:sldId id="297" r:id="rId16"/>
    <p:sldId id="299" r:id="rId17"/>
    <p:sldId id="300" r:id="rId18"/>
    <p:sldId id="281" r:id="rId19"/>
    <p:sldId id="282" r:id="rId20"/>
    <p:sldId id="284" r:id="rId21"/>
    <p:sldId id="286" r:id="rId22"/>
    <p:sldId id="285" r:id="rId23"/>
    <p:sldId id="280" r:id="rId24"/>
    <p:sldId id="288" r:id="rId25"/>
    <p:sldId id="301" r:id="rId26"/>
    <p:sldId id="349" r:id="rId27"/>
    <p:sldId id="350" r:id="rId28"/>
    <p:sldId id="357" r:id="rId29"/>
    <p:sldId id="354" r:id="rId30"/>
    <p:sldId id="310" r:id="rId31"/>
    <p:sldId id="351" r:id="rId32"/>
    <p:sldId id="311" r:id="rId33"/>
    <p:sldId id="315" r:id="rId34"/>
    <p:sldId id="318" r:id="rId35"/>
    <p:sldId id="319" r:id="rId36"/>
    <p:sldId id="320" r:id="rId37"/>
    <p:sldId id="304" r:id="rId38"/>
    <p:sldId id="305" r:id="rId39"/>
    <p:sldId id="307" r:id="rId40"/>
    <p:sldId id="309" r:id="rId41"/>
    <p:sldId id="321" r:id="rId42"/>
    <p:sldId id="323" r:id="rId43"/>
    <p:sldId id="322" r:id="rId44"/>
    <p:sldId id="324" r:id="rId45"/>
    <p:sldId id="326" r:id="rId46"/>
    <p:sldId id="327" r:id="rId47"/>
    <p:sldId id="328" r:id="rId48"/>
    <p:sldId id="353" r:id="rId49"/>
    <p:sldId id="308" r:id="rId50"/>
    <p:sldId id="291" r:id="rId51"/>
    <p:sldId id="294" r:id="rId52"/>
    <p:sldId id="292" r:id="rId53"/>
    <p:sldId id="295" r:id="rId54"/>
    <p:sldId id="331" r:id="rId55"/>
    <p:sldId id="338" r:id="rId56"/>
    <p:sldId id="332" r:id="rId57"/>
    <p:sldId id="333" r:id="rId58"/>
    <p:sldId id="334" r:id="rId59"/>
    <p:sldId id="335" r:id="rId60"/>
    <p:sldId id="336" r:id="rId61"/>
    <p:sldId id="339" r:id="rId62"/>
    <p:sldId id="340" r:id="rId63"/>
    <p:sldId id="341" r:id="rId64"/>
    <p:sldId id="342" r:id="rId65"/>
    <p:sldId id="337" r:id="rId66"/>
    <p:sldId id="329" r:id="rId67"/>
    <p:sldId id="330" r:id="rId68"/>
    <p:sldId id="293" r:id="rId69"/>
    <p:sldId id="312" r:id="rId70"/>
    <p:sldId id="296" r:id="rId71"/>
    <p:sldId id="303" r:id="rId72"/>
    <p:sldId id="302" r:id="rId73"/>
    <p:sldId id="355" r:id="rId74"/>
    <p:sldId id="356" r:id="rId75"/>
    <p:sldId id="347" r:id="rId76"/>
    <p:sldId id="348" r:id="rId77"/>
    <p:sldId id="277" r:id="rId78"/>
    <p:sldId id="278" r:id="rId79"/>
    <p:sldId id="361" r:id="rId80"/>
    <p:sldId id="279" r:id="rId8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med"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wipe dir="u"/>
  </p:transition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3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1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gif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gif"/><Relationship Id="rId4" Type="http://schemas.openxmlformats.org/officeDocument/2006/relationships/image" Target="../media/image9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gif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gif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gif"/><Relationship Id="rId4" Type="http://schemas.openxmlformats.org/officeDocument/2006/relationships/image" Target="../media/image10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gif"/><Relationship Id="rId4" Type="http://schemas.openxmlformats.org/officeDocument/2006/relationships/image" Target="../media/image104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13" Type="http://schemas.openxmlformats.org/officeDocument/2006/relationships/image" Target="../media/image116.jpeg"/><Relationship Id="rId18" Type="http://schemas.openxmlformats.org/officeDocument/2006/relationships/image" Target="../media/image120.gif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17" Type="http://schemas.openxmlformats.org/officeDocument/2006/relationships/image" Target="../media/image86.gif"/><Relationship Id="rId2" Type="http://schemas.openxmlformats.org/officeDocument/2006/relationships/image" Target="../media/image105.jpeg"/><Relationship Id="rId16" Type="http://schemas.openxmlformats.org/officeDocument/2006/relationships/image" Target="../media/image119.jpeg"/><Relationship Id="rId20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5" Type="http://schemas.openxmlformats.org/officeDocument/2006/relationships/image" Target="../media/image118.jpeg"/><Relationship Id="rId10" Type="http://schemas.openxmlformats.org/officeDocument/2006/relationships/image" Target="../media/image113.jpeg"/><Relationship Id="rId19" Type="http://schemas.openxmlformats.org/officeDocument/2006/relationships/image" Target="../media/image121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Relationship Id="rId14" Type="http://schemas.openxmlformats.org/officeDocument/2006/relationships/image" Target="../media/image11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gi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13" Type="http://schemas.openxmlformats.org/officeDocument/2006/relationships/image" Target="../media/image136.jpeg"/><Relationship Id="rId18" Type="http://schemas.openxmlformats.org/officeDocument/2006/relationships/image" Target="../media/image141.jpeg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12" Type="http://schemas.openxmlformats.org/officeDocument/2006/relationships/image" Target="../media/image135.jpeg"/><Relationship Id="rId17" Type="http://schemas.openxmlformats.org/officeDocument/2006/relationships/image" Target="../media/image140.jpeg"/><Relationship Id="rId2" Type="http://schemas.openxmlformats.org/officeDocument/2006/relationships/image" Target="../media/image125.jpeg"/><Relationship Id="rId16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11" Type="http://schemas.openxmlformats.org/officeDocument/2006/relationships/image" Target="../media/image134.jpeg"/><Relationship Id="rId5" Type="http://schemas.openxmlformats.org/officeDocument/2006/relationships/image" Target="../media/image128.jpeg"/><Relationship Id="rId15" Type="http://schemas.openxmlformats.org/officeDocument/2006/relationships/image" Target="../media/image138.jpeg"/><Relationship Id="rId10" Type="http://schemas.openxmlformats.org/officeDocument/2006/relationships/image" Target="../media/image133.jpeg"/><Relationship Id="rId19" Type="http://schemas.openxmlformats.org/officeDocument/2006/relationships/image" Target="../media/image142.jpeg"/><Relationship Id="rId4" Type="http://schemas.openxmlformats.org/officeDocument/2006/relationships/image" Target="../media/image127.jpeg"/><Relationship Id="rId9" Type="http://schemas.openxmlformats.org/officeDocument/2006/relationships/image" Target="../media/image132.jpeg"/><Relationship Id="rId14" Type="http://schemas.openxmlformats.org/officeDocument/2006/relationships/image" Target="../media/image13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5085184"/>
            <a:ext cx="3142132" cy="969105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МБОУ ЯСШ №2</a:t>
            </a:r>
            <a:endParaRPr lang="ru-RU" sz="2400" b="1" dirty="0"/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214282" y="2559290"/>
            <a:ext cx="3133582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 ВЫСТУПЛЕНИЯ: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«ОРГАНИЗАЦИЯ ИССЛЕДОВАТЕЛЬСКОЙ И ПРОЕКТНОЙ ДЕЯТЕЛЬНОСТИ ОБУЧАЮЩИХСЯ НА БАЗЕ ИСТОРИКО-КРАЕВЕДЧЕСКОГО МУЗЕЯ МБОУ ЯСШ №2 КАК СРЕДСТВО ФОРМИРОВАНИЯ УУД»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Users\Женя\Downloads\06s1729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89"/>
            <a:ext cx="2702104" cy="2329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4015099" cy="2376708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ШАПОВАЛОВ ЕВГЕНИЙ ВЛАДИМИРОВИЧ -</a:t>
            </a:r>
            <a:br>
              <a:rPr lang="ru-RU" sz="2400" b="1" dirty="0" smtClean="0"/>
            </a:br>
            <a:r>
              <a:rPr lang="ru-RU" sz="2400" b="1" dirty="0" smtClean="0">
                <a:solidFill>
                  <a:srgbClr val="FF0000"/>
                </a:solidFill>
              </a:rPr>
              <a:t>РУКОВОДИТЕЛЬ ШКОЛЬНОГО МУЗЕЯ, УЧИТЕЛЬ ИСТОРИИ И ОБЩЕСТВОЗНАНИЯ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3083962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386162" cy="104401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ОДИН ИЗ СПОСОБОВ РЕШЕНИЯ ПРОБЛЕМ И ВЫПОЛНЕНИЯ ЗАДАЧ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2143116"/>
            <a:ext cx="5885962" cy="3508977"/>
          </a:xfrm>
        </p:spPr>
        <p:txBody>
          <a:bodyPr/>
          <a:lstStyle/>
          <a:p>
            <a:r>
              <a:rPr lang="ru-RU" dirty="0" smtClean="0"/>
              <a:t>Вовлечение обучающихся в исследовательскую и проектную деятельность по краеведческой тематике</a:t>
            </a:r>
            <a:endParaRPr lang="ru-RU" dirty="0"/>
          </a:p>
        </p:txBody>
      </p:sp>
      <p:pic>
        <p:nvPicPr>
          <p:cNvPr id="35842" name="Picture 2" descr="http://i.umc21.ru/u/79/ee27de75ab11e29700af466f6b2996/-/%D0%BB%D0%BE%D0%B3%D0%BE%D1%82%D0%B8%D0%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4000504"/>
            <a:ext cx="2408494" cy="234312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Acer\Desktop\анимационные картинки\смайл реш задачу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038" y="404664"/>
            <a:ext cx="1672582" cy="1656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43490" y="571480"/>
            <a:ext cx="5885964" cy="1214446"/>
          </a:xfrm>
        </p:spPr>
        <p:txBody>
          <a:bodyPr>
            <a:normAutofit/>
          </a:bodyPr>
          <a:lstStyle/>
          <a:p>
            <a:r>
              <a:rPr lang="ru-RU" dirty="0" smtClean="0"/>
              <a:t>Проект это «5 П»</a:t>
            </a:r>
            <a:endParaRPr lang="ru-RU" dirty="0"/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827584" y="1813084"/>
            <a:ext cx="7143800" cy="3578170"/>
          </a:xfrm>
        </p:spPr>
        <p:txBody>
          <a:bodyPr>
            <a:normAutofit/>
          </a:bodyPr>
          <a:lstStyle/>
          <a:p>
            <a:pPr marL="68580" indent="0"/>
            <a:r>
              <a:rPr lang="ru-RU" sz="2800" b="1" dirty="0" smtClean="0"/>
              <a:t>1.ПРОБЛЕМА</a:t>
            </a:r>
          </a:p>
          <a:p>
            <a:pPr marL="68580" indent="0"/>
            <a:r>
              <a:rPr lang="ru-RU" sz="2800" b="1" dirty="0" smtClean="0"/>
              <a:t>2.ПРОЕКТИРОВАНИЕ(ПЛАНИРОВАНИЕ)</a:t>
            </a:r>
          </a:p>
          <a:p>
            <a:pPr marL="68580" indent="0"/>
            <a:r>
              <a:rPr lang="ru-RU" sz="2800" b="1" dirty="0" smtClean="0"/>
              <a:t>3.ПОИСК ИНФОРМАЦИИ</a:t>
            </a:r>
          </a:p>
          <a:p>
            <a:pPr marL="68580" indent="0"/>
            <a:r>
              <a:rPr lang="ru-RU" sz="2800" b="1" dirty="0" smtClean="0"/>
              <a:t>4.ПРОДУКТ(КНИГА, АЛЬБОМ, СТЕНД, СТЕНГАЗЕТА, МАКЕТ, МОДЕЛЬ, СЛАЙД-ШОУ, ВИДЕОФИЛЬМ, БРОШЮРА)</a:t>
            </a:r>
          </a:p>
          <a:p>
            <a:pPr marL="68580" indent="0"/>
            <a:r>
              <a:rPr lang="ru-RU" sz="2800" b="1" dirty="0" smtClean="0"/>
              <a:t>5.ПРЕЗЕНТАЦИЯ(ПРЕДСТАВЛЕНИЕ)</a:t>
            </a:r>
            <a:endParaRPr lang="ru-RU" sz="2800" b="1" dirty="0"/>
          </a:p>
        </p:txBody>
      </p:sp>
    </p:spTree>
    <p:extLst>
      <p:ext uri="{BB962C8B-B14F-4D97-AF65-F5344CB8AC3E}">
        <p14:creationId xmlns="" xmlns:p14="http://schemas.microsoft.com/office/powerpoint/2010/main" val="3313092880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Классификация проектов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57356" y="2500306"/>
            <a:ext cx="4572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dirty="0" smtClean="0"/>
              <a:t>Исследовательские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Творческие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Игровые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Информационные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Практико-ориентированные</a:t>
            </a:r>
            <a:endParaRPr lang="ru-RU" sz="2800" dirty="0"/>
          </a:p>
        </p:txBody>
      </p:sp>
    </p:spTree>
  </p:cSld>
  <p:clrMapOvr>
    <a:masterClrMapping/>
  </p:clrMapOvr>
  <p:transition spd="med">
    <p:wipe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785786" y="5929330"/>
            <a:ext cx="2895600" cy="457200"/>
          </a:xfrm>
        </p:spPr>
        <p:txBody>
          <a:bodyPr/>
          <a:lstStyle/>
          <a:p>
            <a:r>
              <a:rPr lang="ru-RU" dirty="0" smtClean="0"/>
              <a:t>подготовила: Спиридонова Н.Н., учитель МОУ "СОШ №4"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571480"/>
            <a:ext cx="703113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СОЦИАЛЬНЫЕ ПРОЕКТЫ МБОУ ЯСШ№2</a:t>
            </a:r>
            <a:endParaRPr lang="ru-RU" sz="4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1500174"/>
            <a:ext cx="8072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550738" y="2898013"/>
            <a:ext cx="531740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«Чтобы помнили»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                2014-2015 учебный</a:t>
            </a:r>
            <a:r>
              <a:rPr kumimoji="0" lang="ru-RU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год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ru-RU" sz="3200" b="1" i="1" baseline="0" dirty="0" smtClean="0">
                <a:latin typeface="Times New Roman" pitchFamily="18" charset="0"/>
                <a:cs typeface="Times New Roman" pitchFamily="18" charset="0"/>
              </a:rPr>
              <a:t>«Наш музей»</a:t>
            </a:r>
            <a:r>
              <a:rPr lang="ru-RU" sz="3200" baseline="0" dirty="0" smtClean="0">
                <a:latin typeface="Times New Roman" pitchFamily="18" charset="0"/>
                <a:cs typeface="Times New Roman" pitchFamily="18" charset="0"/>
              </a:rPr>
              <a:t>-                               2015-2016 учебный год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2" name="Picture 4" descr="http://cs631527.vk.me/v631527542/100b/fS9h1Kpwc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2348880"/>
            <a:ext cx="3096344" cy="192710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785786" y="5929330"/>
            <a:ext cx="2895600" cy="457200"/>
          </a:xfrm>
        </p:spPr>
        <p:txBody>
          <a:bodyPr/>
          <a:lstStyle/>
          <a:p>
            <a:r>
              <a:rPr lang="ru-RU" dirty="0" smtClean="0"/>
              <a:t>подготовила: Спиридонова Н.Н., учитель МОУ "СОШ №4"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571480"/>
            <a:ext cx="703113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СОЦИАЛЬНЫй</a:t>
            </a:r>
            <a:r>
              <a:rPr lang="ru-RU" sz="4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ПРОЕКТ МБОУ ЯСШ№2 «Чтобы помнили…»</a:t>
            </a:r>
            <a:endParaRPr lang="ru-RU" sz="4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1500174"/>
            <a:ext cx="8072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85786" y="428625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Результат: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обновление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памятного знака на кладбище Станкевич в районе школы, установленного в память о мирных советских гражданах, зверски замученных немецко-фашистскими захватчиками в  годы оккупации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Ярцевского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района…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85786" y="285749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Миссия проекта: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актуализация лучших моральных качеств участников проекта – инициативности, уважения к прошлому нашей Родины,  памяти о погибших в годы ВОВ, любви к родной земле.</a:t>
            </a:r>
          </a:p>
        </p:txBody>
      </p:sp>
    </p:spTree>
    <p:extLst>
      <p:ext uri="{BB962C8B-B14F-4D97-AF65-F5344CB8AC3E}">
        <p14:creationId xmlns="" xmlns:p14="http://schemas.microsoft.com/office/powerpoint/2010/main" val="261764635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1104550" y="8815099"/>
            <a:ext cx="3577681" cy="516613"/>
          </a:xfrm>
        </p:spPr>
        <p:txBody>
          <a:bodyPr/>
          <a:lstStyle/>
          <a:p>
            <a:r>
              <a:rPr lang="ru-RU" dirty="0" smtClean="0"/>
              <a:t>подготовила: Спиридонова Н.Н., учитель МОУ "СОШ №4"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571480"/>
            <a:ext cx="703113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СОЦИАЛЬНЫй</a:t>
            </a:r>
            <a:r>
              <a:rPr lang="ru-RU" sz="28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ПРОЕКТ МБОУ ЯСШ№2 «Чтобы помнили…»</a:t>
            </a:r>
            <a:endParaRPr lang="ru-RU" sz="28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1500174"/>
            <a:ext cx="8072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1026" name="Picture 2" descr="Рисунок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21" y="2117408"/>
            <a:ext cx="4754020" cy="386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SC019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00174"/>
            <a:ext cx="3819207" cy="5095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660537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7024744" cy="61538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ДО И ПОСЛЕ…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F:\ДЛЯ ВЫСТУПЛЕНИЯ В СОИРО-1.12.2016\DSCF15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714356"/>
            <a:ext cx="4464855" cy="5953140"/>
          </a:xfrm>
          <a:prstGeom prst="rect">
            <a:avLst/>
          </a:prstGeom>
          <a:noFill/>
        </p:spPr>
      </p:pic>
      <p:pic>
        <p:nvPicPr>
          <p:cNvPr id="5" name="Picture 4" descr="C:\Users\Женя\Documents\Фото школьной жизни\Фото для печати оригинал\DSC04367.JPG"/>
          <p:cNvPicPr>
            <a:picLocks noChangeAspect="1" noChangeArrowheads="1"/>
          </p:cNvPicPr>
          <p:nvPr/>
        </p:nvPicPr>
        <p:blipFill>
          <a:blip r:embed="rId3"/>
          <a:srcRect l="14696" r="23579"/>
          <a:stretch>
            <a:fillRect/>
          </a:stretch>
        </p:blipFill>
        <p:spPr bwMode="auto">
          <a:xfrm>
            <a:off x="714347" y="1857364"/>
            <a:ext cx="3410753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1104550" y="8815099"/>
            <a:ext cx="3577681" cy="516613"/>
          </a:xfrm>
        </p:spPr>
        <p:txBody>
          <a:bodyPr/>
          <a:lstStyle/>
          <a:p>
            <a:r>
              <a:rPr lang="ru-RU" dirty="0" smtClean="0"/>
              <a:t>подготовила: Спиридонова Н.Н., учитель МОУ "СОШ №4"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571480"/>
            <a:ext cx="703113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СОЦИАЛЬНЫй</a:t>
            </a:r>
            <a:r>
              <a:rPr lang="ru-RU" sz="28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ПРОЕКТ МБОУ ЯСШ№2 «наш музей»</a:t>
            </a:r>
            <a:endParaRPr lang="ru-RU" sz="28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1500174"/>
            <a:ext cx="8072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4348" y="178592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Смысл проекта: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выделение в отдельные таких направлений музейной работы как «Русская старина» и «Советская эпоха»(«Быт советской эпохи» и «Советская школа»).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414338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Миссия проекта: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актуализация лучших моральных качеств участников проекта – инициативности, открытости,  взаимной поддержки, любви к родной земле.</a:t>
            </a:r>
          </a:p>
        </p:txBody>
      </p:sp>
      <p:pic>
        <p:nvPicPr>
          <p:cNvPr id="11" name="Picture 4" descr="http://wallpaper-table.ru/_ph/1/4254942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2000240"/>
            <a:ext cx="3643338" cy="227708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786314" y="4786322"/>
            <a:ext cx="4357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Продукт:</a:t>
            </a:r>
            <a:r>
              <a:rPr lang="ru-RU" dirty="0" smtClean="0"/>
              <a:t> оформление 2-го </a:t>
            </a:r>
          </a:p>
          <a:p>
            <a:r>
              <a:rPr lang="ru-RU" dirty="0" smtClean="0"/>
              <a:t>помещения музея и размещение </a:t>
            </a:r>
          </a:p>
          <a:p>
            <a:r>
              <a:rPr lang="ru-RU" dirty="0" smtClean="0"/>
              <a:t>части фондов  на 4-м этаже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660537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642918"/>
            <a:ext cx="7024744" cy="50006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МУЗЕЙ -5.11.2015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F:\РАЙОННЫЙ КОНКУРС МОЛОДЕЖНЫХ СОЦИАЛЬНЫХ ПРОЕКТОВ МЫ ЭТО ДЕЛАЕМ САМИ\5.11.20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071546"/>
            <a:ext cx="7143773" cy="535783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F:\РАЙОННЫЙ КОНКУРС МОЛОДЕЖНЫХ СОЦИАЛЬНЫХ ПРОЕКТОВ МЫ ЭТО ДЕЛАЕМ САМИ\5.11.2015-музей 4 этаж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142984"/>
            <a:ext cx="6810396" cy="5107797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928662" y="642918"/>
            <a:ext cx="7024744" cy="5000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МУЗЕЙ -5.11.2015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642918"/>
            <a:ext cx="7024744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МБОУ ЯСШ №2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(СРЕДНЯЯ ШКОЛА №2)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428736"/>
            <a:ext cx="6777317" cy="3508977"/>
          </a:xfrm>
        </p:spPr>
        <p:txBody>
          <a:bodyPr/>
          <a:lstStyle/>
          <a:p>
            <a:r>
              <a:rPr lang="ru-RU" dirty="0" smtClean="0"/>
              <a:t>ГОД ОСНОВАНИЯ: 1880</a:t>
            </a:r>
            <a:endParaRPr lang="ru-RU" dirty="0"/>
          </a:p>
        </p:txBody>
      </p:sp>
      <p:pic>
        <p:nvPicPr>
          <p:cNvPr id="2050" name="Picture 2" descr="F:\ДЛЯ ВЫСТУПЛЕНИЯ В СОИРО-1.12.2016\ОВТЕТ НА ЗАПРОС О ДАТЕ ОСНОВАНИЯ ШКОЛЫ.jpg"/>
          <p:cNvPicPr>
            <a:picLocks noChangeAspect="1" noChangeArrowheads="1"/>
          </p:cNvPicPr>
          <p:nvPr/>
        </p:nvPicPr>
        <p:blipFill>
          <a:blip r:embed="rId2"/>
          <a:srcRect l="11479" t="2344" b="27343"/>
          <a:stretch>
            <a:fillRect/>
          </a:stretch>
        </p:blipFill>
        <p:spPr bwMode="auto">
          <a:xfrm>
            <a:off x="4714876" y="1357298"/>
            <a:ext cx="3966238" cy="4286280"/>
          </a:xfrm>
          <a:prstGeom prst="rect">
            <a:avLst/>
          </a:prstGeom>
          <a:noFill/>
        </p:spPr>
      </p:pic>
      <p:pic>
        <p:nvPicPr>
          <p:cNvPr id="2051" name="Picture 3" descr="F:\ДЛЯ ВЫСТУПЛЕНИЯ В СОИРО-1.12.2016\ЗДАНИЕ 2-Й ШКОЛЫ В НАЧАЛЕ XX ВЕ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928802"/>
            <a:ext cx="3743326" cy="2364206"/>
          </a:xfrm>
          <a:prstGeom prst="rect">
            <a:avLst/>
          </a:prstGeom>
          <a:noFill/>
        </p:spPr>
      </p:pic>
      <p:pic>
        <p:nvPicPr>
          <p:cNvPr id="6" name="Рисунок 1" descr="Изображение 107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429132"/>
            <a:ext cx="4500594" cy="214314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072066" y="5715016"/>
            <a:ext cx="3817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ПЕРЕХОД В НЫНЕШНЕЕ ЗДАНИЕ:</a:t>
            </a:r>
          </a:p>
          <a:p>
            <a:pPr algn="ctr"/>
            <a:r>
              <a:rPr lang="ru-RU" dirty="0" smtClean="0"/>
              <a:t>1971 ГОД</a:t>
            </a:r>
            <a:endParaRPr lang="ru-RU" dirty="0"/>
          </a:p>
        </p:txBody>
      </p:sp>
      <p:sp>
        <p:nvSpPr>
          <p:cNvPr id="8" name="Стрелка влево 7"/>
          <p:cNvSpPr/>
          <p:nvPr/>
        </p:nvSpPr>
        <p:spPr>
          <a:xfrm rot="2070344">
            <a:off x="4400669" y="5831377"/>
            <a:ext cx="978408" cy="20339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 spd="med">
    <p:wipe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7" name="Picture 3" descr="F:\РАЙОННЫЙ КОНКУРС МОЛОДЕЖНЫХ СОЦИАЛЬНЫХ ПРОЕКТОВ МЫ ЭТО ДЕЛАЕМ САМИ\19.12.20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071546"/>
            <a:ext cx="6953272" cy="5214954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28662" y="642918"/>
            <a:ext cx="7024744" cy="5000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МУЗЕЙ -19.12.2015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F:\РАЙОННЫЙ КОНКУРС МОЛОДЕЖНЫХ СОЦИАЛЬНЫХ ПРОЕКТОВ МЫ ЭТО ДЕЛАЕМ САМИ\20160220_1242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642918"/>
            <a:ext cx="4411277" cy="5881702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929190" y="714356"/>
            <a:ext cx="3214710" cy="10715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МУЗЕЙ -29.01.2016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F:\РАЙОННЫЙ КОНКУРС МОЛОДЕЖНЫХ СОЦИАЛЬНЫХ ПРОЕКТОВ МЫ ЭТО ДЕЛАЕМ САМИ\29.01.2016..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803652"/>
            <a:ext cx="7310462" cy="5482847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14282" y="357166"/>
            <a:ext cx="7024744" cy="5000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МУЗЕЙ -29.01.2016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9256" y="1027664"/>
            <a:ext cx="2638978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МУЗЕЙ-26.02.2016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F:\РАЙОННЫЙ КОНКУРС МОЛОДЕЖНЫХ СОЦИАЛЬНЫХ ПРОЕКТОВ МЫ ЭТО ДЕЛАЕМ САМИ\26.02.20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428604"/>
            <a:ext cx="4572012" cy="609601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3996300" cy="50006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МУЗЕЙ-26.02.2016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C:\Users\Евгений\Documents\20160226_1222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857232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F:\ДЛЯ ВЫСТУПЛЕНИЯ В СОИРО-1.12.2016\20160608_1150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500174"/>
            <a:ext cx="6810396" cy="5107797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57224" y="785794"/>
            <a:ext cx="7786742" cy="78581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ЭКСКУРСИЯ В МУЗЕЙ-12.05.2016-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4 класс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ДЛЯ ВЫСТУПЛЕНИЯ В СОИРО-1.12.2016\20160901_1038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035786"/>
            <a:ext cx="7000924" cy="5250693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000100" y="714356"/>
            <a:ext cx="7024744" cy="401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ЭКСКУРСИЯ В МУЗЕЙ-1.09.2016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wipe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785794"/>
            <a:ext cx="8286808" cy="829700"/>
          </a:xfrm>
        </p:spPr>
        <p:txBody>
          <a:bodyPr>
            <a:normAutofit fontScale="90000"/>
          </a:bodyPr>
          <a:lstStyle/>
          <a:p>
            <a:pPr algn="ctr"/>
            <a:r>
              <a:rPr lang="ru-RU" smtClean="0"/>
              <a:t>ВЕТЕРАНЫ </a:t>
            </a:r>
            <a:r>
              <a:rPr lang="ru-RU" dirty="0" smtClean="0"/>
              <a:t>ПЕДТРУДА В МУЗЕЕ-5.10.2016</a:t>
            </a:r>
            <a:endParaRPr lang="ru-RU" dirty="0"/>
          </a:p>
        </p:txBody>
      </p:sp>
      <p:pic>
        <p:nvPicPr>
          <p:cNvPr id="2050" name="Picture 2" descr="C:\Users\Евгений\Desktop\ДЛЯ ВЫСТУПЛЕНИЯ В СОИРО\20161005_113638.jpg"/>
          <p:cNvPicPr>
            <a:picLocks noChangeAspect="1" noChangeArrowheads="1"/>
          </p:cNvPicPr>
          <p:nvPr/>
        </p:nvPicPr>
        <p:blipFill>
          <a:blip r:embed="rId2"/>
          <a:srcRect t="14375"/>
          <a:stretch>
            <a:fillRect/>
          </a:stretch>
        </p:blipFill>
        <p:spPr bwMode="auto">
          <a:xfrm>
            <a:off x="285720" y="1643050"/>
            <a:ext cx="4205478" cy="4801268"/>
          </a:xfrm>
          <a:prstGeom prst="rect">
            <a:avLst/>
          </a:prstGeom>
          <a:noFill/>
        </p:spPr>
      </p:pic>
      <p:pic>
        <p:nvPicPr>
          <p:cNvPr id="2051" name="Picture 3" descr="C:\Users\Евгений\Desktop\ДЛЯ ВЫСТУПЛЕНИЯ В СОИРО\20161005_1149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643050"/>
            <a:ext cx="3714756" cy="495300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714356"/>
            <a:ext cx="7715304" cy="7143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22.11.2016-ЭКСКУРСИЯ ДЛЯ УЧАЩИХСЯ ИЗ КАПЫРЕВЩИНЫ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ДЛЯ ВЫСТУПЛЕНИЯ В СОИРО-1.12.2016\Новая папка\20161122_143239.jpg"/>
          <p:cNvPicPr>
            <a:picLocks noChangeAspect="1" noChangeArrowheads="1"/>
          </p:cNvPicPr>
          <p:nvPr/>
        </p:nvPicPr>
        <p:blipFill>
          <a:blip r:embed="rId2"/>
          <a:srcRect r="11236"/>
          <a:stretch>
            <a:fillRect/>
          </a:stretch>
        </p:blipFill>
        <p:spPr bwMode="auto">
          <a:xfrm>
            <a:off x="1285852" y="1714488"/>
            <a:ext cx="5643602" cy="476848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642918"/>
            <a:ext cx="7024744" cy="4010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Статья в «Вестях </a:t>
            </a:r>
            <a:r>
              <a:rPr lang="ru-RU" dirty="0" err="1" smtClean="0"/>
              <a:t>Привопья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F:\ДЛЯ ВЫСТУПЛЕНИЯ В СОИРО-1.12.2016\Новая папка\20161122_094154.jpg"/>
          <p:cNvPicPr>
            <a:picLocks noChangeAspect="1" noChangeArrowheads="1"/>
          </p:cNvPicPr>
          <p:nvPr/>
        </p:nvPicPr>
        <p:blipFill>
          <a:blip r:embed="rId2"/>
          <a:srcRect r="10108" b="5712"/>
          <a:stretch>
            <a:fillRect/>
          </a:stretch>
        </p:blipFill>
        <p:spPr bwMode="auto">
          <a:xfrm>
            <a:off x="714348" y="1071546"/>
            <a:ext cx="5929354" cy="528641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642918"/>
            <a:ext cx="7024744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МБОУ ЯСШ №2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(СРЕДНЯЯ ШКОЛА №2)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5357818" y="1500174"/>
            <a:ext cx="2786082" cy="2176917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С 2000 года школа носит имя </a:t>
            </a:r>
            <a:r>
              <a:rPr lang="ru-RU" b="1" dirty="0" smtClean="0"/>
              <a:t>выпускника школы 1938 года </a:t>
            </a:r>
            <a:r>
              <a:rPr lang="ru-RU" b="1" dirty="0" smtClean="0">
                <a:solidFill>
                  <a:srgbClr val="FF0000"/>
                </a:solidFill>
              </a:rPr>
              <a:t>Героя Советского Союза </a:t>
            </a:r>
            <a:r>
              <a:rPr lang="ru-RU" b="1" dirty="0" err="1" smtClean="0">
                <a:solidFill>
                  <a:srgbClr val="FF0000"/>
                </a:solidFill>
              </a:rPr>
              <a:t>Н.А.Данюшина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F:\ДЛЯ ВЫСТУПЛЕНИЯ В СОИРО-1.12.2016\DSC028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428736"/>
            <a:ext cx="3106755" cy="4625616"/>
          </a:xfrm>
          <a:prstGeom prst="rect">
            <a:avLst/>
          </a:prstGeom>
          <a:noFill/>
        </p:spPr>
      </p:pic>
      <p:pic>
        <p:nvPicPr>
          <p:cNvPr id="11" name="Picture 2" descr="F:\ПРЕЗЕНТАЦИЯ Н.А.ДАНЮШИН\Данюшин Н.А. — копия.jpg"/>
          <p:cNvPicPr>
            <a:picLocks noChangeAspect="1" noChangeArrowheads="1"/>
          </p:cNvPicPr>
          <p:nvPr/>
        </p:nvPicPr>
        <p:blipFill>
          <a:blip r:embed="rId3"/>
          <a:srcRect r="5250"/>
          <a:stretch>
            <a:fillRect/>
          </a:stretch>
        </p:blipFill>
        <p:spPr bwMode="auto">
          <a:xfrm>
            <a:off x="3428992" y="1714488"/>
            <a:ext cx="2071702" cy="29710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12" name="Picture 2" descr="F:\ПРЕЗЕНТАЦИЯ Н.А.ДАНЮШИН\20161111_0922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3786190"/>
            <a:ext cx="3800502" cy="28575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</p:spTree>
  </p:cSld>
  <p:clrMapOvr>
    <a:masterClrMapping/>
  </p:clrMapOvr>
  <p:transition spd="med">
    <p:wipe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1027664"/>
            <a:ext cx="700092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Мини-проект «Портреты известных выпускников 2-й школы»(2014-2015 годы)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29322" y="2323652"/>
            <a:ext cx="2500330" cy="3508977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Автор : </a:t>
            </a:r>
            <a:r>
              <a:rPr lang="ru-RU" dirty="0" smtClean="0"/>
              <a:t>ученица  школы Щербакова Анна</a:t>
            </a:r>
            <a:endParaRPr lang="ru-RU" dirty="0"/>
          </a:p>
        </p:txBody>
      </p:sp>
      <p:pic>
        <p:nvPicPr>
          <p:cNvPr id="2051" name="Picture 3" descr="D:\Documents\МУЗЕЙ 2-Й ШКОЛЫ\ФОТО С ТЕЛЕФОНА\20150219_091842.jpg"/>
          <p:cNvPicPr>
            <a:picLocks noChangeAspect="1" noChangeArrowheads="1"/>
          </p:cNvPicPr>
          <p:nvPr/>
        </p:nvPicPr>
        <p:blipFill>
          <a:blip r:embed="rId2"/>
          <a:srcRect l="13750" t="19062" r="27500" b="14375"/>
          <a:stretch>
            <a:fillRect/>
          </a:stretch>
        </p:blipFill>
        <p:spPr bwMode="auto">
          <a:xfrm>
            <a:off x="357158" y="2214554"/>
            <a:ext cx="2317207" cy="3500462"/>
          </a:xfrm>
          <a:prstGeom prst="rect">
            <a:avLst/>
          </a:prstGeom>
          <a:noFill/>
        </p:spPr>
      </p:pic>
      <p:pic>
        <p:nvPicPr>
          <p:cNvPr id="2052" name="Picture 4" descr="D:\Documents\МУЗЕЙ 2-Й ШКОЛЫ\ФОТО С ТЕЛЕФОНА\20150220_144826.jpg"/>
          <p:cNvPicPr>
            <a:picLocks noChangeAspect="1" noChangeArrowheads="1"/>
          </p:cNvPicPr>
          <p:nvPr/>
        </p:nvPicPr>
        <p:blipFill>
          <a:blip r:embed="rId3" cstate="print"/>
          <a:srcRect b="4141"/>
          <a:stretch>
            <a:fillRect/>
          </a:stretch>
        </p:blipFill>
        <p:spPr bwMode="auto">
          <a:xfrm>
            <a:off x="2500298" y="3500438"/>
            <a:ext cx="2123944" cy="271464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Мини-проект «Портреты известных выпускников 2-й школы»(2014-2015 годы)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ДЛЯ ВЫСТУПЛЕНИЯ В СОИРО-1.12.2016\Новая папка\20161122_094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000240"/>
            <a:ext cx="2581273" cy="3517919"/>
          </a:xfrm>
          <a:prstGeom prst="rect">
            <a:avLst/>
          </a:prstGeom>
          <a:noFill/>
        </p:spPr>
      </p:pic>
      <p:pic>
        <p:nvPicPr>
          <p:cNvPr id="2052" name="Picture 4" descr="F:\ДЛЯ ВЫСТУПЛЕНИЯ В СОИРО-1.12.2016\Новая папка\20161122_0940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357430"/>
            <a:ext cx="2383156" cy="3309939"/>
          </a:xfrm>
          <a:prstGeom prst="rect">
            <a:avLst/>
          </a:prstGeom>
          <a:noFill/>
        </p:spPr>
      </p:pic>
      <p:pic>
        <p:nvPicPr>
          <p:cNvPr id="2053" name="Picture 5" descr="F:\ДЛЯ ВЫСТУПЛЕНИЯ В СОИРО-1.12.2016\Новая папка\20161122_0940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13868" y="2357430"/>
            <a:ext cx="2230132" cy="3257551"/>
          </a:xfrm>
          <a:prstGeom prst="rect">
            <a:avLst/>
          </a:prstGeom>
          <a:noFill/>
        </p:spPr>
      </p:pic>
      <p:pic>
        <p:nvPicPr>
          <p:cNvPr id="2054" name="Picture 6" descr="F:\ДЛЯ ВЫСТУПЛЕНИЯ В СОИРО-1.12.2016\Новая папка\20161122_0941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64" y="2428868"/>
            <a:ext cx="2157411" cy="2941530"/>
          </a:xfrm>
          <a:prstGeom prst="rect">
            <a:avLst/>
          </a:prstGeom>
          <a:noFill/>
        </p:spPr>
      </p:pic>
      <p:pic>
        <p:nvPicPr>
          <p:cNvPr id="2055" name="Picture 7" descr="F:\ДЛЯ ВЫСТУПЛЕНИЯ В СОИРО-1.12.2016\Новая папка\20161122_09410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8" y="2571744"/>
            <a:ext cx="2539122" cy="3509962"/>
          </a:xfrm>
          <a:prstGeom prst="rect">
            <a:avLst/>
          </a:prstGeom>
          <a:noFill/>
        </p:spPr>
      </p:pic>
      <p:pic>
        <p:nvPicPr>
          <p:cNvPr id="2056" name="Picture 8" descr="F:\ДЛЯ ВЫСТУПЛЕНИЯ В СОИРО-1.12.2016\Новая папка\20161122_09404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2643182"/>
            <a:ext cx="2374585" cy="3328986"/>
          </a:xfrm>
          <a:prstGeom prst="rect">
            <a:avLst/>
          </a:prstGeom>
          <a:noFill/>
        </p:spPr>
      </p:pic>
      <p:pic>
        <p:nvPicPr>
          <p:cNvPr id="2051" name="Picture 3" descr="F:\ДЛЯ ВЫСТУПЛЕНИЯ В СОИРО-1.12.2016\Новая папка\20161122_09394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86050" y="2214554"/>
            <a:ext cx="2389269" cy="337661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Мини-проект «Учителя школы-участники ВОВ»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0826" y="1643050"/>
            <a:ext cx="2428892" cy="1676852"/>
          </a:xfrm>
        </p:spPr>
        <p:txBody>
          <a:bodyPr/>
          <a:lstStyle/>
          <a:p>
            <a:r>
              <a:rPr lang="ru-RU" b="1" i="1" dirty="0" smtClean="0"/>
              <a:t>Продукт: </a:t>
            </a:r>
            <a:r>
              <a:rPr lang="ru-RU" dirty="0" smtClean="0"/>
              <a:t>обновление стенда</a:t>
            </a:r>
            <a:endParaRPr lang="ru-RU" dirty="0"/>
          </a:p>
        </p:txBody>
      </p:sp>
      <p:pic>
        <p:nvPicPr>
          <p:cNvPr id="4097" name="Picture 1" descr="F:\ДЛЯ ВЫСТУПЛЕНИЯ В СОИРО-1.12.2016\DSC027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285992"/>
            <a:ext cx="3879869" cy="2909901"/>
          </a:xfrm>
          <a:prstGeom prst="rect">
            <a:avLst/>
          </a:prstGeom>
          <a:noFill/>
        </p:spPr>
      </p:pic>
      <p:pic>
        <p:nvPicPr>
          <p:cNvPr id="3074" name="Picture 2" descr="F:\ДЛЯ ВЫСТУПЛЕНИЯ В СОИРО-1.12.2016\Новая папка\20161122_093817.jpg"/>
          <p:cNvPicPr>
            <a:picLocks noChangeAspect="1" noChangeArrowheads="1"/>
          </p:cNvPicPr>
          <p:nvPr/>
        </p:nvPicPr>
        <p:blipFill>
          <a:blip r:embed="rId3"/>
          <a:srcRect t="6250"/>
          <a:stretch>
            <a:fillRect/>
          </a:stretch>
        </p:blipFill>
        <p:spPr bwMode="auto">
          <a:xfrm>
            <a:off x="3857620" y="2928934"/>
            <a:ext cx="5119670" cy="359976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027664"/>
            <a:ext cx="8143932" cy="68682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МИНИ-ПРОЕКТ «ОНИ СРАЖАЛИСЬ ЗА ЯРЦЕВО…1941»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357950" y="1571612"/>
            <a:ext cx="2786050" cy="1214446"/>
          </a:xfrm>
        </p:spPr>
        <p:txBody>
          <a:bodyPr>
            <a:normAutofit/>
          </a:bodyPr>
          <a:lstStyle/>
          <a:p>
            <a:r>
              <a:rPr lang="ru-RU" sz="2000" b="1" i="1" dirty="0" smtClean="0"/>
              <a:t>ПРОДУКТ: </a:t>
            </a:r>
            <a:r>
              <a:rPr lang="ru-RU" sz="2000" dirty="0" smtClean="0"/>
              <a:t>ОФОРМЛЕННЫЙ СТЕНД В МУЗЕЕ</a:t>
            </a:r>
            <a:endParaRPr lang="ru-RU" sz="2000" dirty="0"/>
          </a:p>
        </p:txBody>
      </p:sp>
      <p:pic>
        <p:nvPicPr>
          <p:cNvPr id="1026" name="Picture 2" descr="F:\ДЛЯ ВЫСТУПЛЕНИЯ В СОИРО-1.12.2016\20150519_085718.jpg"/>
          <p:cNvPicPr>
            <a:picLocks noChangeAspect="1" noChangeArrowheads="1"/>
          </p:cNvPicPr>
          <p:nvPr/>
        </p:nvPicPr>
        <p:blipFill>
          <a:blip r:embed="rId2"/>
          <a:srcRect l="10345"/>
          <a:stretch>
            <a:fillRect/>
          </a:stretch>
        </p:blipFill>
        <p:spPr bwMode="auto">
          <a:xfrm>
            <a:off x="214282" y="1643050"/>
            <a:ext cx="5977796" cy="500066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027664"/>
            <a:ext cx="8143932" cy="68682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МИНИ-ПРОЕКТ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«ДИРЕКТОРА 2-Й ШКОЛЫ»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2000240"/>
            <a:ext cx="2786050" cy="1214446"/>
          </a:xfrm>
        </p:spPr>
        <p:txBody>
          <a:bodyPr>
            <a:normAutofit fontScale="92500" lnSpcReduction="10000"/>
          </a:bodyPr>
          <a:lstStyle/>
          <a:p>
            <a:endParaRPr lang="ru-RU" sz="2000" b="1" i="1" dirty="0" smtClean="0"/>
          </a:p>
          <a:p>
            <a:r>
              <a:rPr lang="ru-RU" sz="2000" b="1" i="1" dirty="0" smtClean="0"/>
              <a:t>ПРОДУКТ: </a:t>
            </a:r>
            <a:r>
              <a:rPr lang="ru-RU" sz="2000" dirty="0" smtClean="0"/>
              <a:t>ОФОРМЛЕННАЯ ПРЕЗЕНТАЦИЯ</a:t>
            </a:r>
            <a:endParaRPr lang="ru-RU" sz="2000" dirty="0"/>
          </a:p>
        </p:txBody>
      </p:sp>
      <p:pic>
        <p:nvPicPr>
          <p:cNvPr id="5" name="Picture 3" descr="F:\ДЛЯ ВЫСТУПЛЕНИЯ В СОИРО-1.12.2016\ЗДАНИЕ 2-Й ШКОЛЫ В НАЧАЛЕ XX ВЕ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357562"/>
            <a:ext cx="3743326" cy="2364206"/>
          </a:xfrm>
          <a:prstGeom prst="rect">
            <a:avLst/>
          </a:prstGeom>
          <a:noFill/>
        </p:spPr>
      </p:pic>
      <p:pic>
        <p:nvPicPr>
          <p:cNvPr id="6" name="Рисунок 1" descr="Изображение 107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286124"/>
            <a:ext cx="4643470" cy="2357454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357166"/>
            <a:ext cx="7024744" cy="785818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ДИРЕКТОРА 2-Й ШКОЛЫ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143248"/>
            <a:ext cx="1857356" cy="71438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1400" b="1" dirty="0" smtClean="0"/>
              <a:t>Поручиков Михаил </a:t>
            </a:r>
            <a:r>
              <a:rPr lang="ru-RU" sz="1400" b="1" dirty="0" err="1" smtClean="0"/>
              <a:t>Лазаревич</a:t>
            </a:r>
            <a:r>
              <a:rPr lang="ru-RU" sz="1400" b="1" dirty="0" smtClean="0"/>
              <a:t> </a:t>
            </a:r>
            <a:r>
              <a:rPr lang="ru-RU" sz="1400" dirty="0" smtClean="0"/>
              <a:t>– заведующий школой в начале </a:t>
            </a:r>
            <a:r>
              <a:rPr lang="en-US" sz="1400" dirty="0" smtClean="0"/>
              <a:t>XX</a:t>
            </a:r>
            <a:r>
              <a:rPr lang="ru-RU" sz="1400" dirty="0" smtClean="0"/>
              <a:t> века</a:t>
            </a:r>
          </a:p>
        </p:txBody>
      </p:sp>
      <p:pic>
        <p:nvPicPr>
          <p:cNvPr id="6" name="Picture 2" descr="20150916_114401"/>
          <p:cNvPicPr>
            <a:picLocks noChangeAspect="1" noChangeArrowheads="1"/>
          </p:cNvPicPr>
          <p:nvPr/>
        </p:nvPicPr>
        <p:blipFill>
          <a:blip r:embed="rId2"/>
          <a:srcRect l="42956" t="32184" r="44770" b="37526"/>
          <a:stretch>
            <a:fillRect/>
          </a:stretch>
        </p:blipFill>
        <p:spPr bwMode="auto">
          <a:xfrm>
            <a:off x="357158" y="1357298"/>
            <a:ext cx="1095383" cy="1714512"/>
          </a:xfrm>
          <a:prstGeom prst="rect">
            <a:avLst/>
          </a:prstGeom>
          <a:noFill/>
          <a:ln w="19050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  <p:pic>
        <p:nvPicPr>
          <p:cNvPr id="13" name="Picture 2" descr="C:\Users\Евгений\Downloads\13206709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928694" cy="1014923"/>
          </a:xfrm>
          <a:prstGeom prst="rect">
            <a:avLst/>
          </a:prstGeom>
          <a:noFill/>
        </p:spPr>
      </p:pic>
      <p:pic>
        <p:nvPicPr>
          <p:cNvPr id="7" name="Picture 2" descr="20150916_114401"/>
          <p:cNvPicPr>
            <a:picLocks noChangeAspect="1" noChangeArrowheads="1"/>
          </p:cNvPicPr>
          <p:nvPr/>
        </p:nvPicPr>
        <p:blipFill>
          <a:blip r:embed="rId2"/>
          <a:srcRect l="31217" t="37840" r="57043" b="37526"/>
          <a:stretch>
            <a:fillRect/>
          </a:stretch>
        </p:blipFill>
        <p:spPr bwMode="auto">
          <a:xfrm>
            <a:off x="1857356" y="1285860"/>
            <a:ext cx="1288325" cy="1714512"/>
          </a:xfrm>
          <a:prstGeom prst="rect">
            <a:avLst/>
          </a:prstGeom>
          <a:noFill/>
          <a:ln w="19050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1643042" y="3000372"/>
            <a:ext cx="1928826" cy="928694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Глаголев Василий Александрович </a:t>
            </a: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– заведующий школой в начале </a:t>
            </a: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XX</a:t>
            </a: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 века.</a:t>
            </a:r>
          </a:p>
        </p:txBody>
      </p:sp>
      <p:pic>
        <p:nvPicPr>
          <p:cNvPr id="9" name="Picture 2" descr="F:\К ЮБИЛЕЮ  ШКОЛЫ ФОТО\Отсканировано 30.11.2015 10-06_000 — коп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1214422"/>
            <a:ext cx="1166866" cy="192882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3357554" y="3143248"/>
            <a:ext cx="2428892" cy="7572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Лагутин Дмитрий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Онисифорович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–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директор школы в 1925-1927гг.,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учитель истории и географии.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2" descr="F:\К ЮБИЛЕЮ  ШКОЛЫ ФОТО\Отсканировано 30.11.2015 10-09_000 — копия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1285859"/>
            <a:ext cx="1714512" cy="173005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  <p:sp>
        <p:nvSpPr>
          <p:cNvPr id="14" name="Содержимое 2"/>
          <p:cNvSpPr txBox="1">
            <a:spLocks/>
          </p:cNvSpPr>
          <p:nvPr/>
        </p:nvSpPr>
        <p:spPr>
          <a:xfrm>
            <a:off x="5429256" y="3071810"/>
            <a:ext cx="1685908" cy="857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   Рябчиков Семен </a:t>
            </a: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Макарович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–директор школы  в 1927-1933гг.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2" descr="F:\К ЮБИЛЕЮ  ШКОЛЫ ФОТО\20151126_1147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69" y="1214422"/>
            <a:ext cx="1241186" cy="1714512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</p:pic>
      <p:sp>
        <p:nvSpPr>
          <p:cNvPr id="16" name="Содержимое 2"/>
          <p:cNvSpPr txBox="1">
            <a:spLocks/>
          </p:cNvSpPr>
          <p:nvPr/>
        </p:nvSpPr>
        <p:spPr>
          <a:xfrm>
            <a:off x="7000892" y="3071810"/>
            <a:ext cx="1857388" cy="7858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Плетнев Дмитрий Иванович – </a:t>
            </a:r>
            <a:r>
              <a:rPr kumimoji="0" lang="ru-RU" sz="11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директор школы  1935-1940гг., учитель химии.</a:t>
            </a:r>
            <a:endParaRPr kumimoji="0" lang="ru-RU" sz="11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Picture 2" descr="F:\К ЮБИЛЕЮ  ШКОЛЫ ФОТО\Отсканировано 30.11.2015 10-06_000 — копия (2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3786190"/>
            <a:ext cx="1490292" cy="192880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  <p:sp>
        <p:nvSpPr>
          <p:cNvPr id="18" name="Содержимое 2"/>
          <p:cNvSpPr txBox="1">
            <a:spLocks/>
          </p:cNvSpPr>
          <p:nvPr/>
        </p:nvSpPr>
        <p:spPr>
          <a:xfrm>
            <a:off x="142844" y="5715016"/>
            <a:ext cx="1857388" cy="1000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Сличкин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Спиридон Григорьевич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– директор школы в 1940-1941гг.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" name="Picture 2" descr="F:\К ЮБИЛЕЮ  ШКОЛЫ ФОТО\5.ГИРС Ю.П..jpg"/>
          <p:cNvPicPr>
            <a:picLocks noChangeAspect="1" noChangeArrowheads="1"/>
          </p:cNvPicPr>
          <p:nvPr/>
        </p:nvPicPr>
        <p:blipFill>
          <a:blip r:embed="rId8" cstate="print"/>
          <a:srcRect b="20127"/>
          <a:stretch>
            <a:fillRect/>
          </a:stretch>
        </p:blipFill>
        <p:spPr bwMode="auto">
          <a:xfrm>
            <a:off x="2000233" y="3857628"/>
            <a:ext cx="1357322" cy="186412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</p:pic>
      <p:sp>
        <p:nvSpPr>
          <p:cNvPr id="20" name="Содержимое 2"/>
          <p:cNvSpPr txBox="1">
            <a:spLocks/>
          </p:cNvSpPr>
          <p:nvPr/>
        </p:nvSpPr>
        <p:spPr>
          <a:xfrm>
            <a:off x="1857356" y="5714992"/>
            <a:ext cx="1573916" cy="1143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Гирс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Юрий Павлович – </a:t>
            </a:r>
            <a:r>
              <a:rPr kumimoji="0" lang="ru-RU" sz="11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директор школы  в 1944-1945гг., учитель биологии.</a:t>
            </a:r>
            <a:endParaRPr kumimoji="0" lang="ru-RU" sz="11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" name="Picture 1" descr="F:\К ЮБИЛЕЮ  ШКОЛЫ ФОТО\Отсканировано 27.11.2015 10-45_0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868" y="3857628"/>
            <a:ext cx="1314922" cy="1785950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</p:pic>
      <p:sp>
        <p:nvSpPr>
          <p:cNvPr id="22" name="Содержимое 2"/>
          <p:cNvSpPr txBox="1">
            <a:spLocks/>
          </p:cNvSpPr>
          <p:nvPr/>
        </p:nvSpPr>
        <p:spPr>
          <a:xfrm>
            <a:off x="3500430" y="5643578"/>
            <a:ext cx="1716792" cy="1000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Подвальная Софья Семеновна- </a:t>
            </a:r>
            <a:r>
              <a:rPr kumimoji="0" lang="ru-RU" sz="11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директор школы  в 1944-1950гг.</a:t>
            </a:r>
            <a:endParaRPr kumimoji="0" lang="ru-RU" sz="11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" name="Picture 2" descr="F:\К ЮБИЛЕЮ  ШКОЛЫ ФОТО\Отсканировано 27.11.2015 10-42_000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14942" y="3857628"/>
            <a:ext cx="1404753" cy="1901366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</p:pic>
      <p:sp>
        <p:nvSpPr>
          <p:cNvPr id="24" name="Содержимое 2"/>
          <p:cNvSpPr txBox="1">
            <a:spLocks/>
          </p:cNvSpPr>
          <p:nvPr/>
        </p:nvSpPr>
        <p:spPr>
          <a:xfrm>
            <a:off x="5072066" y="5786454"/>
            <a:ext cx="1928826" cy="954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Морозова Анна Яковлевна – </a:t>
            </a:r>
            <a:r>
              <a:rPr kumimoji="0" lang="ru-RU" sz="11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директор школы в 1951-1971гг., учитель  математики.</a:t>
            </a:r>
            <a:endParaRPr kumimoji="0" lang="ru-RU" sz="11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5" name="Picture 2" descr="F:\К ЮБИЛЕЮ  ШКОЛЫ ФОТО\20151126_11322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72330" y="3857628"/>
            <a:ext cx="1439088" cy="1976430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</p:pic>
      <p:sp>
        <p:nvSpPr>
          <p:cNvPr id="26" name="Содержимое 2"/>
          <p:cNvSpPr txBox="1">
            <a:spLocks/>
          </p:cNvSpPr>
          <p:nvPr/>
        </p:nvSpPr>
        <p:spPr>
          <a:xfrm>
            <a:off x="7072330" y="5857868"/>
            <a:ext cx="2071670" cy="1000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Зиновьев Михаил </a:t>
            </a: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Никонович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kumimoji="0" lang="ru-RU" sz="11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директор школы  в 1971-1987гг., учитель истории.</a:t>
            </a:r>
            <a:endParaRPr kumimoji="0" lang="ru-RU" sz="11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7" name="Picture 2" descr="http://cs5469.userapi.com/u44833463/-6/x_fc2fa34f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43835" y="142853"/>
            <a:ext cx="1214446" cy="912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К ЮБИЛЕЮ  ШКОЛЫ ФОТО\20151126_115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14488"/>
            <a:ext cx="1843137" cy="208120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9600" y="427038"/>
            <a:ext cx="8229600" cy="787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ДИРЕКТОРА 2-Й ШКОЛЫ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357158" y="3786190"/>
            <a:ext cx="1716792" cy="1357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Васенкова Полина Даниловна –</a:t>
            </a:r>
            <a:r>
              <a:rPr kumimoji="0" lang="ru-RU" sz="1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директор школы в  1989-1990гг., учитель русского языка и литературы.</a:t>
            </a:r>
            <a:endParaRPr kumimoji="0" lang="ru-RU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 descr="F:\К ЮБИЛЕЮ  ШКОЛЫ ФОТО\20151126_1143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1571612"/>
            <a:ext cx="2062247" cy="2633661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</p:pic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2357422" y="4214818"/>
            <a:ext cx="1645354" cy="1071570"/>
          </a:xfrm>
        </p:spPr>
        <p:txBody>
          <a:bodyPr>
            <a:noAutofit/>
          </a:bodyPr>
          <a:lstStyle/>
          <a:p>
            <a:r>
              <a:rPr lang="ru-RU" sz="1200" b="1" dirty="0" smtClean="0"/>
              <a:t>Павлова Нина Дмитриевна – </a:t>
            </a:r>
            <a:r>
              <a:rPr lang="ru-RU" sz="1200" dirty="0" smtClean="0"/>
              <a:t>директор школы в 1990-1993гг., учитель математики</a:t>
            </a:r>
            <a:endParaRPr lang="ru-RU" sz="1200" dirty="0"/>
          </a:p>
        </p:txBody>
      </p:sp>
      <p:pic>
        <p:nvPicPr>
          <p:cNvPr id="9" name="Picture 2" descr="F:\К ЮБИЛЕЮ  ШКОЛЫ ФОТО\10.ЛЫКАШЕВ.jpg"/>
          <p:cNvPicPr>
            <a:picLocks noChangeAspect="1" noChangeArrowheads="1"/>
          </p:cNvPicPr>
          <p:nvPr/>
        </p:nvPicPr>
        <p:blipFill>
          <a:blip r:embed="rId4" cstate="print"/>
          <a:srcRect b="4624"/>
          <a:stretch>
            <a:fillRect/>
          </a:stretch>
        </p:blipFill>
        <p:spPr bwMode="auto">
          <a:xfrm>
            <a:off x="5742648" y="1214423"/>
            <a:ext cx="1972623" cy="2214578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5572132" y="3429000"/>
            <a:ext cx="2643206" cy="7858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Лыкашев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Юрий Александрович – </a:t>
            </a:r>
            <a:r>
              <a:rPr kumimoji="0" lang="ru-RU" sz="1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директор школы  в 1993-1998гг., учитель истории.</a:t>
            </a:r>
            <a:endParaRPr kumimoji="0" lang="ru-RU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F:\ДЛЯ ВЫСТУПЛЕНИЯ В СОИРО-1.12.2016\DSC_088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4143380"/>
            <a:ext cx="1857388" cy="242750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500827" y="5143512"/>
            <a:ext cx="2357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Киселева Валентина Владимировна</a:t>
            </a:r>
            <a:r>
              <a:rPr lang="ru-RU" sz="1200" dirty="0" smtClean="0"/>
              <a:t>-директор школы с 1998 года, учитель физики.</a:t>
            </a:r>
            <a:endParaRPr lang="ru-RU" sz="1200" dirty="0"/>
          </a:p>
        </p:txBody>
      </p:sp>
      <p:pic>
        <p:nvPicPr>
          <p:cNvPr id="12" name="Picture 8" descr="http://homestudios.ucoz.ru/_bl/0/800920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43868" y="142852"/>
            <a:ext cx="1000132" cy="1071570"/>
          </a:xfrm>
          <a:prstGeom prst="rect">
            <a:avLst/>
          </a:prstGeom>
          <a:noFill/>
        </p:spPr>
      </p:pic>
      <p:pic>
        <p:nvPicPr>
          <p:cNvPr id="13" name="Picture 2" descr="http://cs5469.userapi.com/u44833463/-6/x_fc2fa34f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214290"/>
            <a:ext cx="1214446" cy="912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571480"/>
            <a:ext cx="7024744" cy="78581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Исследовательские работы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643050"/>
            <a:ext cx="6777317" cy="385765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i="1" dirty="0" smtClean="0"/>
              <a:t>Структура работы: </a:t>
            </a:r>
          </a:p>
          <a:p>
            <a:r>
              <a:rPr lang="ru-RU" dirty="0" smtClean="0"/>
              <a:t>Введение(актуальность темы, цель, задачи,  объект,  предмет, гипотеза, методы исследования);</a:t>
            </a:r>
          </a:p>
          <a:p>
            <a:r>
              <a:rPr lang="ru-RU" dirty="0" smtClean="0"/>
              <a:t>Основная часть(подпункты, раскрывающие тему, мини-выводы)</a:t>
            </a:r>
          </a:p>
          <a:p>
            <a:r>
              <a:rPr lang="ru-RU" dirty="0" smtClean="0"/>
              <a:t>Заключение(общие выводы, перспективы продолжения работы, возможность использования в урочной и внеурочной деятельности)</a:t>
            </a:r>
          </a:p>
          <a:p>
            <a:r>
              <a:rPr lang="ru-RU" dirty="0" smtClean="0"/>
              <a:t>Источники</a:t>
            </a:r>
          </a:p>
          <a:p>
            <a:r>
              <a:rPr lang="ru-RU" dirty="0" smtClean="0"/>
              <a:t>Приложения</a:t>
            </a:r>
            <a:endParaRPr lang="ru-RU" dirty="0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642918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Объем исследования и выбор темы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785926"/>
            <a:ext cx="6777317" cy="4572032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ru-RU" dirty="0" smtClean="0"/>
              <a:t>Не пытаться объять необъятное(не увлекаться глобализмом);</a:t>
            </a:r>
          </a:p>
          <a:p>
            <a:pPr lvl="0"/>
            <a:r>
              <a:rPr lang="ru-RU" dirty="0" smtClean="0"/>
              <a:t>Не стремиться к большому объему(количеству страниц), здесь важнее качество  собранного материала;</a:t>
            </a:r>
          </a:p>
          <a:p>
            <a:pPr lvl="0"/>
            <a:r>
              <a:rPr lang="ru-RU" dirty="0" smtClean="0"/>
              <a:t>Название должно отражать содержание;</a:t>
            </a:r>
          </a:p>
          <a:p>
            <a:pPr lvl="0"/>
            <a:r>
              <a:rPr lang="ru-RU" dirty="0" smtClean="0"/>
              <a:t>Включать в работу действительно важные факты;</a:t>
            </a:r>
          </a:p>
          <a:p>
            <a:pPr lvl="0"/>
            <a:r>
              <a:rPr lang="ru-RU" dirty="0" smtClean="0"/>
              <a:t>Возможность проведения мини-исследований;</a:t>
            </a:r>
          </a:p>
          <a:p>
            <a:pPr lvl="0"/>
            <a:r>
              <a:rPr lang="ru-RU" dirty="0" smtClean="0"/>
              <a:t>Тема должна быть посильной(не замахиваться на монографические исследования);</a:t>
            </a:r>
          </a:p>
          <a:p>
            <a:pPr lvl="0"/>
            <a:r>
              <a:rPr lang="ru-RU" dirty="0" smtClean="0"/>
              <a:t>Различать источники и библиографию(«Краевед начинается там, где кончаются сведения о крае из книг»-В.Бианки); </a:t>
            </a:r>
          </a:p>
          <a:p>
            <a:pPr lvl="0"/>
            <a:r>
              <a:rPr lang="ru-RU" dirty="0" smtClean="0"/>
              <a:t>Начинать готовить к подобной работе обучающихся с мини-исследований;</a:t>
            </a:r>
          </a:p>
          <a:p>
            <a:pPr lvl="0"/>
            <a:r>
              <a:rPr lang="ru-RU" dirty="0" smtClean="0"/>
              <a:t>Речь простая, понятная, избегать сложно-заумных фраз, текст должен быть понятен обычному человеку(ученику).  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357166"/>
            <a:ext cx="6568068" cy="68682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Мини-исследование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14612" y="1000108"/>
            <a:ext cx="3571900" cy="1080109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Сравнить карты Ярцево 1944 года и 2016 года, что общее, что изменилось?</a:t>
            </a:r>
            <a:endParaRPr lang="ru-RU" dirty="0"/>
          </a:p>
        </p:txBody>
      </p:sp>
      <p:pic>
        <p:nvPicPr>
          <p:cNvPr id="1026" name="Picture 2" descr="F:\15х20-Аэрофотосьемка Ярцево 1944 год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428868"/>
            <a:ext cx="4090983" cy="4115677"/>
          </a:xfrm>
          <a:prstGeom prst="rect">
            <a:avLst/>
          </a:prstGeom>
          <a:noFill/>
        </p:spPr>
      </p:pic>
      <p:pic>
        <p:nvPicPr>
          <p:cNvPr id="1027" name="Picture 3" descr="F:\ДЛЯ ВЫСТУПЛЕНИЯ В СОИРО-1.12.2016\ПЛАН ЯРЦЕВО.png"/>
          <p:cNvPicPr>
            <a:picLocks noChangeAspect="1" noChangeArrowheads="1"/>
          </p:cNvPicPr>
          <p:nvPr/>
        </p:nvPicPr>
        <p:blipFill>
          <a:blip r:embed="rId3"/>
          <a:srcRect r="34843"/>
          <a:stretch>
            <a:fillRect/>
          </a:stretch>
        </p:blipFill>
        <p:spPr bwMode="auto">
          <a:xfrm>
            <a:off x="4429124" y="2357430"/>
            <a:ext cx="4359882" cy="414340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14942" y="1357298"/>
            <a:ext cx="3692517" cy="5000660"/>
          </a:xfrm>
        </p:spPr>
        <p:txBody>
          <a:bodyPr rtlCol="0">
            <a:noAutofit/>
          </a:bodyPr>
          <a:lstStyle/>
          <a:p>
            <a:pPr lvl="0"/>
            <a:r>
              <a:rPr lang="ru-RU" sz="2000" dirty="0" smtClean="0"/>
              <a:t>В Таганроге в 2000 году на доме 62/3 по улице Фрунзе, в котором с 1957 по 1992 г. жил Н. А. </a:t>
            </a:r>
            <a:r>
              <a:rPr lang="ru-RU" sz="2000" dirty="0" err="1" smtClean="0"/>
              <a:t>Данюшин</a:t>
            </a:r>
            <a:r>
              <a:rPr lang="ru-RU" sz="2000" dirty="0" smtClean="0"/>
              <a:t>, была установлена мемориальная доска в память о Герое. </a:t>
            </a:r>
          </a:p>
          <a:p>
            <a:pPr lvl="0"/>
            <a:r>
              <a:rPr lang="ru-RU" sz="2000" dirty="0" smtClean="0"/>
              <a:t>На здании  2-й школы в 2010-м году установлена памятная табличка с упоминанием выпускников школы Героев Советского Союза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cs5469.userapi.com/u44833463/-6/x_fc2fa34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357166"/>
            <a:ext cx="1338709" cy="1005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7" name="Picture 2" descr="F:\подарочный с курсов 2011\Анимашки\Флаги\6fdcd09f13cb176bde1748eb3cf320f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25" y="404813"/>
            <a:ext cx="127635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Заголовок 1"/>
          <p:cNvSpPr>
            <a:spLocks noGrp="1"/>
          </p:cNvSpPr>
          <p:nvPr>
            <p:ph type="title"/>
          </p:nvPr>
        </p:nvSpPr>
        <p:spPr>
          <a:xfrm>
            <a:off x="1500166" y="274638"/>
            <a:ext cx="5572164" cy="79690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ЕГО ИМЯ НОСИТ 2-Я ШКОЛА-Н.А.ДАНЮШИН</a:t>
            </a:r>
          </a:p>
        </p:txBody>
      </p:sp>
      <p:pic>
        <p:nvPicPr>
          <p:cNvPr id="3074" name="Picture 2" descr="F:\ПРЕЗЕНТАЦИЯ Н.А.ДАНЮШИН\Danushin_NA_m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285860"/>
            <a:ext cx="4214842" cy="2620865"/>
          </a:xfrm>
          <a:prstGeom prst="rect">
            <a:avLst/>
          </a:prstGeom>
          <a:noFill/>
        </p:spPr>
      </p:pic>
      <p:pic>
        <p:nvPicPr>
          <p:cNvPr id="7" name="Picture 12" descr="http://kak2z.ru/my_img/img/2016/04/22/67e2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4" y="285751"/>
            <a:ext cx="1329268" cy="78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&amp;Kcy;&amp;acy;&amp;rcy;&amp;tcy;&amp;icy;&amp;ncy;&amp;kcy;&amp;icy; &amp;pcy;&amp;ocy; &amp;zcy;&amp;acy;&amp;pcy;&amp;rcy;&amp;ocy;&amp;scy;&amp;ucy; &amp;ncy;&amp;icy;&amp;kcy;&amp;ocy;&amp;lcy;&amp;acy;&amp;jcy; &amp;acy;&amp;lcy;&amp;iecy;&amp;kcy;&amp;scy;&amp;iecy;&amp;iecy;&amp;vcy;&amp;icy;&amp;chcy; &amp;dcy;&amp;acy;&amp;ncy;&amp;yucy;&amp;shcy;&amp;icy;&amp;ncy;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24" y="3714752"/>
            <a:ext cx="3857652" cy="29177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357166"/>
            <a:ext cx="6568068" cy="68682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Мини-исследование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14612" y="1000108"/>
            <a:ext cx="3571900" cy="1080109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Улица Гагарина, на которой находится  2-я школа…ее прошлое и настоящее</a:t>
            </a:r>
            <a:endParaRPr lang="ru-RU" dirty="0"/>
          </a:p>
        </p:txBody>
      </p:sp>
      <p:pic>
        <p:nvPicPr>
          <p:cNvPr id="1026" name="Picture 2" descr="F:\ДЛЯ ВЫСТУПЛЕНИЯ В СОИРО-1.12.2016\20161121_111203.jpg"/>
          <p:cNvPicPr>
            <a:picLocks noChangeAspect="1" noChangeArrowheads="1"/>
          </p:cNvPicPr>
          <p:nvPr/>
        </p:nvPicPr>
        <p:blipFill>
          <a:blip r:embed="rId2"/>
          <a:srcRect l="20210" t="6490" r="10179" b="26992"/>
          <a:stretch>
            <a:fillRect/>
          </a:stretch>
        </p:blipFill>
        <p:spPr bwMode="auto">
          <a:xfrm>
            <a:off x="500034" y="2071678"/>
            <a:ext cx="3214710" cy="4251713"/>
          </a:xfrm>
          <a:prstGeom prst="rect">
            <a:avLst/>
          </a:prstGeom>
          <a:noFill/>
        </p:spPr>
      </p:pic>
      <p:pic>
        <p:nvPicPr>
          <p:cNvPr id="4098" name="Picture 2" descr="F:\ДЛЯ ВЫСТУПЛЕНИЯ В СОИРО-1.12.2016\Новая папка\20161122_093734.jpg"/>
          <p:cNvPicPr>
            <a:picLocks noChangeAspect="1" noChangeArrowheads="1"/>
          </p:cNvPicPr>
          <p:nvPr/>
        </p:nvPicPr>
        <p:blipFill>
          <a:blip r:embed="rId3"/>
          <a:srcRect t="10603"/>
          <a:stretch>
            <a:fillRect/>
          </a:stretch>
        </p:blipFill>
        <p:spPr bwMode="auto">
          <a:xfrm>
            <a:off x="3615496" y="3000372"/>
            <a:ext cx="5528504" cy="301149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357166"/>
            <a:ext cx="6568068" cy="68682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Мини-исследование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14612" y="1000108"/>
            <a:ext cx="3571900" cy="1080109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Улица Гагарина, на которой находится  2-я школа-НАЧАЛО УЛИЦЫ</a:t>
            </a:r>
            <a:endParaRPr lang="ru-RU" dirty="0"/>
          </a:p>
        </p:txBody>
      </p:sp>
      <p:pic>
        <p:nvPicPr>
          <p:cNvPr id="1028" name="Picture 4" descr="F:\ДЛЯ ВЫСТУПЛЕНИЯ В СОИРО-1.12.2016\20161121_1113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000240"/>
            <a:ext cx="5144942" cy="455304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357166"/>
            <a:ext cx="6568068" cy="68682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Мини-исследование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1000108"/>
            <a:ext cx="7072362" cy="1080109"/>
          </a:xfrm>
        </p:spPr>
        <p:txBody>
          <a:bodyPr>
            <a:normAutofit/>
          </a:bodyPr>
          <a:lstStyle/>
          <a:p>
            <a:r>
              <a:rPr lang="ru-RU" dirty="0" smtClean="0"/>
              <a:t>Улица Гагарина, на которой находится   2-я школа-ДВОРЕЦ КУЛЬТУРЫ</a:t>
            </a:r>
            <a:endParaRPr lang="ru-RU" dirty="0"/>
          </a:p>
        </p:txBody>
      </p:sp>
      <p:pic>
        <p:nvPicPr>
          <p:cNvPr id="3074" name="Picture 2" descr="F:\ДЛЯ ВЫСТУПЛЕНИЯ В СОИРО-1.12.2016\20161121_111907.jpg"/>
          <p:cNvPicPr>
            <a:picLocks noChangeAspect="1" noChangeArrowheads="1"/>
          </p:cNvPicPr>
          <p:nvPr/>
        </p:nvPicPr>
        <p:blipFill>
          <a:blip r:embed="rId2"/>
          <a:srcRect t="5000" b="32187"/>
          <a:stretch>
            <a:fillRect/>
          </a:stretch>
        </p:blipFill>
        <p:spPr bwMode="auto">
          <a:xfrm>
            <a:off x="1643042" y="1785926"/>
            <a:ext cx="5715000" cy="478632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357166"/>
            <a:ext cx="6568068" cy="68682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Мини-исследование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28794" y="1000108"/>
            <a:ext cx="6715172" cy="1080109"/>
          </a:xfrm>
        </p:spPr>
        <p:txBody>
          <a:bodyPr>
            <a:normAutofit/>
          </a:bodyPr>
          <a:lstStyle/>
          <a:p>
            <a:r>
              <a:rPr lang="ru-RU" dirty="0" smtClean="0"/>
              <a:t>Улица Гагарина, на которой находится  2-я школа-ПЕРЕКРЕСТОК(«КРЕСТ»)</a:t>
            </a:r>
            <a:endParaRPr lang="ru-RU" dirty="0"/>
          </a:p>
        </p:txBody>
      </p:sp>
      <p:pic>
        <p:nvPicPr>
          <p:cNvPr id="2050" name="Picture 2" descr="F:\ДЛЯ ВЫСТУПЛЕНИЯ В СОИРО-1.12.2016\20161121_112121.jpg"/>
          <p:cNvPicPr>
            <a:picLocks noChangeAspect="1" noChangeArrowheads="1"/>
          </p:cNvPicPr>
          <p:nvPr/>
        </p:nvPicPr>
        <p:blipFill>
          <a:blip r:embed="rId2"/>
          <a:srcRect t="12188" b="29375"/>
          <a:stretch>
            <a:fillRect/>
          </a:stretch>
        </p:blipFill>
        <p:spPr bwMode="auto">
          <a:xfrm>
            <a:off x="1571604" y="1928802"/>
            <a:ext cx="5715000" cy="445294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85728"/>
            <a:ext cx="6568068" cy="68682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Мини-исследование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43042" y="1000109"/>
            <a:ext cx="5357850" cy="57150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Улица Гагарина, на которой находится  2-я школа-МУЗЕЙ И СБЕРБАНК</a:t>
            </a:r>
            <a:endParaRPr lang="ru-RU" dirty="0"/>
          </a:p>
        </p:txBody>
      </p:sp>
      <p:pic>
        <p:nvPicPr>
          <p:cNvPr id="4098" name="Picture 2" descr="F:\ДЛЯ ВЫСТУПЛЕНИЯ В СОИРО-1.12.2016\20161121_112422.jpg"/>
          <p:cNvPicPr>
            <a:picLocks noChangeAspect="1" noChangeArrowheads="1"/>
          </p:cNvPicPr>
          <p:nvPr/>
        </p:nvPicPr>
        <p:blipFill>
          <a:blip r:embed="rId2"/>
          <a:srcRect b="15000"/>
          <a:stretch>
            <a:fillRect/>
          </a:stretch>
        </p:blipFill>
        <p:spPr bwMode="auto">
          <a:xfrm>
            <a:off x="571472" y="1571612"/>
            <a:ext cx="7620000" cy="485776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85728"/>
            <a:ext cx="6568068" cy="68682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Мини-исследование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43042" y="1000109"/>
            <a:ext cx="5357850" cy="571504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Улица Гагарина, на которой находится  2-я школа-ЗДАНИЕ АДМИНИСТРАЦИИ РАЙОНА</a:t>
            </a:r>
            <a:endParaRPr lang="ru-RU" dirty="0"/>
          </a:p>
        </p:txBody>
      </p:sp>
      <p:pic>
        <p:nvPicPr>
          <p:cNvPr id="5122" name="Picture 2" descr="F:\ДЛЯ ВЫСТУПЛЕНИЯ В СОИРО-1.12.2016\20161121_112303.jpg"/>
          <p:cNvPicPr>
            <a:picLocks noChangeAspect="1" noChangeArrowheads="1"/>
          </p:cNvPicPr>
          <p:nvPr/>
        </p:nvPicPr>
        <p:blipFill>
          <a:blip r:embed="rId2"/>
          <a:srcRect b="21250"/>
          <a:stretch>
            <a:fillRect/>
          </a:stretch>
        </p:blipFill>
        <p:spPr bwMode="auto">
          <a:xfrm>
            <a:off x="714348" y="1571612"/>
            <a:ext cx="7620000" cy="450057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85728"/>
            <a:ext cx="6568068" cy="68682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Мини-исследование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43042" y="1000109"/>
            <a:ext cx="5357850" cy="57150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Улица Гагарина, на которой находится  2-я школа-КАФЕ(НЕДОСТРОЙ)</a:t>
            </a:r>
            <a:endParaRPr lang="ru-RU" dirty="0"/>
          </a:p>
        </p:txBody>
      </p:sp>
      <p:pic>
        <p:nvPicPr>
          <p:cNvPr id="6146" name="Picture 2" descr="F:\ДЛЯ ВЫСТУПЛЕНИЯ В СОИРО-1.12.2016\20161121_112654.jpg"/>
          <p:cNvPicPr>
            <a:picLocks noChangeAspect="1" noChangeArrowheads="1"/>
          </p:cNvPicPr>
          <p:nvPr/>
        </p:nvPicPr>
        <p:blipFill>
          <a:blip r:embed="rId2"/>
          <a:srcRect t="14063" b="25625"/>
          <a:stretch>
            <a:fillRect/>
          </a:stretch>
        </p:blipFill>
        <p:spPr bwMode="auto">
          <a:xfrm>
            <a:off x="1500166" y="1643050"/>
            <a:ext cx="5715000" cy="459581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85728"/>
            <a:ext cx="6568068" cy="68682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Мини-исследование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43042" y="1000109"/>
            <a:ext cx="5357850" cy="57150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Улица Гагарина, на которой находится  2-я школа –ДОМ БЫТА</a:t>
            </a:r>
            <a:endParaRPr lang="ru-RU" dirty="0"/>
          </a:p>
        </p:txBody>
      </p:sp>
      <p:pic>
        <p:nvPicPr>
          <p:cNvPr id="7170" name="Picture 2" descr="F:\ДЛЯ ВЫСТУПЛЕНИЯ В СОИРО-1.12.2016\20161121_112641.jpg"/>
          <p:cNvPicPr>
            <a:picLocks noChangeAspect="1" noChangeArrowheads="1"/>
          </p:cNvPicPr>
          <p:nvPr/>
        </p:nvPicPr>
        <p:blipFill>
          <a:blip r:embed="rId2"/>
          <a:srcRect b="31250"/>
          <a:stretch>
            <a:fillRect/>
          </a:stretch>
        </p:blipFill>
        <p:spPr bwMode="auto">
          <a:xfrm>
            <a:off x="1571604" y="1541810"/>
            <a:ext cx="5357850" cy="491137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85728"/>
            <a:ext cx="6568068" cy="68682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Мини-исследование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43042" y="1000109"/>
            <a:ext cx="5357850" cy="571504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Улица Гагарина, д.52, 2-я школа </a:t>
            </a:r>
            <a:endParaRPr lang="ru-RU" dirty="0"/>
          </a:p>
        </p:txBody>
      </p:sp>
      <p:pic>
        <p:nvPicPr>
          <p:cNvPr id="5122" name="Picture 2" descr="F:\ДЛЯ ВЫСТУПЛЕНИЯ В СОИРО-1.12.2016\Новая папка\20161122_0906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571612"/>
            <a:ext cx="6310330" cy="473274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857232"/>
            <a:ext cx="7024744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Возможные темы мини-исследований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714488"/>
            <a:ext cx="3500462" cy="4714908"/>
          </a:xfrm>
        </p:spPr>
        <p:txBody>
          <a:bodyPr>
            <a:noAutofit/>
          </a:bodyPr>
          <a:lstStyle/>
          <a:p>
            <a:r>
              <a:rPr lang="ru-RU" sz="2000" dirty="0" smtClean="0"/>
              <a:t>Моя семья(мой прадед, прабабушка) в ВОВ</a:t>
            </a:r>
          </a:p>
          <a:p>
            <a:r>
              <a:rPr lang="ru-RU" sz="2000" dirty="0" smtClean="0"/>
              <a:t>Судьба школьного выпуска…года</a:t>
            </a:r>
          </a:p>
          <a:p>
            <a:r>
              <a:rPr lang="ru-RU" sz="2000" dirty="0" smtClean="0"/>
              <a:t>Периодическая печать о 2-й школе в …годы</a:t>
            </a:r>
          </a:p>
          <a:p>
            <a:r>
              <a:rPr lang="ru-RU" sz="2000" dirty="0" smtClean="0"/>
              <a:t>Улица, на которой я живу(архитектура, происхождение названия, известные жители)</a:t>
            </a:r>
          </a:p>
          <a:p>
            <a:r>
              <a:rPr lang="ru-RU" sz="2000" dirty="0" smtClean="0"/>
              <a:t>Известный выпускник школы</a:t>
            </a:r>
            <a:endParaRPr lang="ru-RU" sz="2000" dirty="0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571480"/>
            <a:ext cx="7024744" cy="758262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МУЗЕЙ МБОУ ЯСШ №2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14422"/>
            <a:ext cx="6777317" cy="3508977"/>
          </a:xfrm>
        </p:spPr>
        <p:txBody>
          <a:bodyPr/>
          <a:lstStyle/>
          <a:p>
            <a:r>
              <a:rPr lang="ru-RU" dirty="0" smtClean="0"/>
              <a:t>ГОД ОТКРЫТИЯ: 1974</a:t>
            </a:r>
          </a:p>
          <a:p>
            <a:r>
              <a:rPr lang="ru-RU" dirty="0" smtClean="0"/>
              <a:t>ОФИЦИАЛЬНЫЙ СТАТУС: 1976</a:t>
            </a:r>
            <a:endParaRPr lang="ru-RU" dirty="0"/>
          </a:p>
        </p:txBody>
      </p:sp>
      <p:pic>
        <p:nvPicPr>
          <p:cNvPr id="8194" name="Picture 2" descr="F:\ДЛЯ ВЫСТУПЛЕНИЯ В СОИРО-1.12.2016\DSC028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3116"/>
            <a:ext cx="3108330" cy="4474924"/>
          </a:xfrm>
          <a:prstGeom prst="rect">
            <a:avLst/>
          </a:prstGeom>
          <a:noFill/>
        </p:spPr>
      </p:pic>
      <p:pic>
        <p:nvPicPr>
          <p:cNvPr id="1026" name="Picture 2" descr="C:\Users\Евгений\Desktop\20161124_1025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2214554"/>
            <a:ext cx="5715040" cy="4349284"/>
          </a:xfrm>
          <a:prstGeom prst="rect">
            <a:avLst/>
          </a:prstGeom>
          <a:noFill/>
        </p:spPr>
      </p:pic>
      <p:pic>
        <p:nvPicPr>
          <p:cNvPr id="1027" name="Picture 3" descr="C:\Users\Евгений\Desktop\20161124_1026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5" y="2285992"/>
            <a:ext cx="5676555" cy="421484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2" y="548680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Исследовательские работы на базе музея МБОУ ЯСШ №2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91680"/>
            <a:ext cx="8208912" cy="4140949"/>
          </a:xfrm>
        </p:spPr>
        <p:txBody>
          <a:bodyPr>
            <a:noAutofit/>
          </a:bodyPr>
          <a:lstStyle/>
          <a:p>
            <a:pPr lvl="0"/>
            <a:r>
              <a:rPr lang="ru-RU" sz="2000" b="1" dirty="0"/>
              <a:t>«История одного подвига</a:t>
            </a:r>
            <a:r>
              <a:rPr lang="ru-RU" sz="2000" b="1" dirty="0" smtClean="0"/>
              <a:t>» </a:t>
            </a:r>
            <a:r>
              <a:rPr lang="ru-RU" sz="2000" dirty="0" smtClean="0"/>
              <a:t>(</a:t>
            </a:r>
            <a:r>
              <a:rPr lang="ru-RU" sz="2000" dirty="0"/>
              <a:t>о судьбе </a:t>
            </a:r>
            <a:r>
              <a:rPr lang="ru-RU" sz="2000" dirty="0" err="1"/>
              <a:t>ярцевчанина</a:t>
            </a:r>
            <a:r>
              <a:rPr lang="ru-RU" sz="2000" dirty="0"/>
              <a:t> </a:t>
            </a:r>
            <a:r>
              <a:rPr lang="ru-RU" sz="2000" dirty="0" err="1"/>
              <a:t>Захаренкова</a:t>
            </a:r>
            <a:r>
              <a:rPr lang="ru-RU" sz="2000" dirty="0"/>
              <a:t> М.И., весной 1945 года бывшим среди тех, кто в составе 150-й стрелковой дивизии штурмовал рейхстаг, над которым смолянин Михаил Егоров водрузил Знамя Победы) - ученик 10 класса Серебряков Юрий;</a:t>
            </a:r>
          </a:p>
          <a:p>
            <a:pPr lvl="0"/>
            <a:r>
              <a:rPr lang="ru-RU" sz="2000" b="1" dirty="0"/>
              <a:t>«Стоит в городе деревенька</a:t>
            </a:r>
            <a:r>
              <a:rPr lang="ru-RU" sz="2000" b="1" dirty="0" smtClean="0"/>
              <a:t>» </a:t>
            </a:r>
            <a:r>
              <a:rPr lang="ru-RU" sz="2000" dirty="0" smtClean="0"/>
              <a:t>(</a:t>
            </a:r>
            <a:r>
              <a:rPr lang="ru-RU" sz="2000" dirty="0"/>
              <a:t>о истории деревни </a:t>
            </a:r>
            <a:r>
              <a:rPr lang="ru-RU" sz="2000" dirty="0" err="1"/>
              <a:t>Старозавопье</a:t>
            </a:r>
            <a:r>
              <a:rPr lang="ru-RU" sz="2000" dirty="0"/>
              <a:t>, ставшей частью города)-ученица 10 класса Хомякова Мария;</a:t>
            </a:r>
          </a:p>
          <a:p>
            <a:pPr lvl="0"/>
            <a:r>
              <a:rPr lang="ru-RU" sz="2000" b="1" dirty="0"/>
              <a:t>«Английский период в истории Ярцево»-</a:t>
            </a:r>
            <a:r>
              <a:rPr lang="ru-RU" sz="2000" dirty="0"/>
              <a:t>ученица 9 б класса </a:t>
            </a:r>
            <a:r>
              <a:rPr lang="ru-RU" sz="2000" dirty="0" err="1"/>
              <a:t>Мамашукурова</a:t>
            </a:r>
            <a:r>
              <a:rPr lang="ru-RU" sz="2000" dirty="0"/>
              <a:t> Татьяна;</a:t>
            </a:r>
          </a:p>
          <a:p>
            <a:pPr lvl="0"/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2093616718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2" y="548680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Исследовательские работы на базе музея МБОУ ЯСШ №2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91680"/>
            <a:ext cx="8208912" cy="4140949"/>
          </a:xfrm>
        </p:spPr>
        <p:txBody>
          <a:bodyPr>
            <a:noAutofit/>
          </a:bodyPr>
          <a:lstStyle/>
          <a:p>
            <a:pPr lvl="0"/>
            <a:r>
              <a:rPr lang="ru-RU" sz="2000" b="1" dirty="0" smtClean="0"/>
              <a:t>«</a:t>
            </a:r>
            <a:r>
              <a:rPr lang="ru-RU" sz="2000" b="1" dirty="0"/>
              <a:t>Академик </a:t>
            </a:r>
            <a:r>
              <a:rPr lang="ru-RU" sz="2000" b="1" dirty="0" err="1"/>
              <a:t>А.Г.Ромашин</a:t>
            </a:r>
            <a:r>
              <a:rPr lang="ru-RU" sz="2000" b="1" dirty="0" smtClean="0"/>
              <a:t>» </a:t>
            </a:r>
            <a:r>
              <a:rPr lang="ru-RU" sz="2000" dirty="0" smtClean="0"/>
              <a:t>(</a:t>
            </a:r>
            <a:r>
              <a:rPr lang="ru-RU" sz="2000" dirty="0"/>
              <a:t>о личности выпускника школы 1952 года, известного ученого) – ученица 10 класса </a:t>
            </a:r>
            <a:r>
              <a:rPr lang="ru-RU" sz="2000" dirty="0" err="1"/>
              <a:t>Понкратова</a:t>
            </a:r>
            <a:r>
              <a:rPr lang="ru-RU" sz="2000" dirty="0"/>
              <a:t> Евгения;</a:t>
            </a:r>
          </a:p>
          <a:p>
            <a:pPr lvl="0"/>
            <a:r>
              <a:rPr lang="ru-RU" sz="2000" b="1" dirty="0"/>
              <a:t>«История БПК «Адмирал </a:t>
            </a:r>
            <a:r>
              <a:rPr lang="ru-RU" sz="2000" b="1" dirty="0" err="1"/>
              <a:t>Исаченков</a:t>
            </a:r>
            <a:r>
              <a:rPr lang="ru-RU" sz="2000" b="1" dirty="0" smtClean="0"/>
              <a:t>» </a:t>
            </a:r>
            <a:r>
              <a:rPr lang="ru-RU" sz="2000" dirty="0"/>
              <a:t>– ученица 10 класса </a:t>
            </a:r>
            <a:r>
              <a:rPr lang="ru-RU" sz="2000" dirty="0" err="1"/>
              <a:t>Понкратова</a:t>
            </a:r>
            <a:r>
              <a:rPr lang="ru-RU" sz="2000" dirty="0"/>
              <a:t> Евгения;</a:t>
            </a:r>
          </a:p>
          <a:p>
            <a:pPr lvl="0"/>
            <a:r>
              <a:rPr lang="ru-RU" sz="2000" b="1" dirty="0"/>
              <a:t>«Солдатская слава смолян</a:t>
            </a:r>
            <a:r>
              <a:rPr lang="ru-RU" sz="2000" b="1" dirty="0" smtClean="0"/>
              <a:t>» </a:t>
            </a:r>
            <a:r>
              <a:rPr lang="ru-RU" sz="2000" dirty="0" smtClean="0"/>
              <a:t>(</a:t>
            </a:r>
            <a:r>
              <a:rPr lang="ru-RU" sz="2000" b="1" dirty="0" smtClean="0"/>
              <a:t> </a:t>
            </a:r>
            <a:r>
              <a:rPr lang="ru-RU" sz="2000" dirty="0"/>
              <a:t>к 90-летию со дня рождения  выпускника школы 1938 года Героя Советского Союза  </a:t>
            </a:r>
            <a:r>
              <a:rPr lang="ru-RU" sz="2000" dirty="0" err="1"/>
              <a:t>Н.А.Данюшина</a:t>
            </a:r>
            <a:r>
              <a:rPr lang="ru-RU" sz="2000" dirty="0"/>
              <a:t>) – ученица 10 класса </a:t>
            </a:r>
            <a:r>
              <a:rPr lang="ru-RU" sz="2000" dirty="0" err="1"/>
              <a:t>Вырьева</a:t>
            </a:r>
            <a:r>
              <a:rPr lang="ru-RU" sz="2000" dirty="0"/>
              <a:t> Элина;</a:t>
            </a:r>
          </a:p>
          <a:p>
            <a:pPr lvl="0"/>
            <a:r>
              <a:rPr lang="ru-RU" sz="2000" b="1" dirty="0"/>
              <a:t>«</a:t>
            </a:r>
            <a:r>
              <a:rPr lang="ru-RU" sz="2000" b="1" dirty="0" err="1"/>
              <a:t>А.Я.Очкин</a:t>
            </a:r>
            <a:r>
              <a:rPr lang="ru-RU" sz="2000" b="1" dirty="0"/>
              <a:t>-страницы подвига</a:t>
            </a:r>
            <a:r>
              <a:rPr lang="ru-RU" sz="2000" b="1" dirty="0" smtClean="0"/>
              <a:t>» </a:t>
            </a:r>
            <a:r>
              <a:rPr lang="ru-RU" sz="2000" dirty="0" smtClean="0"/>
              <a:t>( </a:t>
            </a:r>
            <a:r>
              <a:rPr lang="ru-RU" sz="2000" dirty="0"/>
              <a:t>о выпускнике школы предвоенных лет, герое Сталинградской и Курской битв) – ученица 10 класса </a:t>
            </a:r>
            <a:r>
              <a:rPr lang="ru-RU" sz="2000" dirty="0" err="1"/>
              <a:t>Мамашукурова</a:t>
            </a:r>
            <a:r>
              <a:rPr lang="ru-RU" sz="2000" dirty="0"/>
              <a:t> Татьяна;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927948749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2" y="548680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Исследовательские работы на базе музея МБОУ ЯСШ №2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691680"/>
            <a:ext cx="7920880" cy="4140949"/>
          </a:xfrm>
        </p:spPr>
        <p:txBody>
          <a:bodyPr>
            <a:noAutofit/>
          </a:bodyPr>
          <a:lstStyle/>
          <a:p>
            <a:pPr lvl="0"/>
            <a:r>
              <a:rPr lang="ru-RU" sz="2000" b="1" dirty="0" smtClean="0"/>
              <a:t>«</a:t>
            </a:r>
            <a:r>
              <a:rPr lang="ru-RU" sz="2000" b="1" dirty="0"/>
              <a:t>Война детскими глазами</a:t>
            </a:r>
            <a:r>
              <a:rPr lang="ru-RU" sz="2000" b="1" dirty="0" smtClean="0"/>
              <a:t>» </a:t>
            </a:r>
            <a:r>
              <a:rPr lang="ru-RU" sz="2000" dirty="0" smtClean="0"/>
              <a:t>(</a:t>
            </a:r>
            <a:r>
              <a:rPr lang="ru-RU" sz="2000" dirty="0"/>
              <a:t>к  70-летию боев на </a:t>
            </a:r>
            <a:r>
              <a:rPr lang="ru-RU" sz="2000" dirty="0" err="1"/>
              <a:t>ярцевской</a:t>
            </a:r>
            <a:r>
              <a:rPr lang="ru-RU" sz="2000" dirty="0"/>
              <a:t> земле в рамках Смоленского сражения на основе воспоминаний выпускника школы 1951 года, полковника в отставке </a:t>
            </a:r>
            <a:r>
              <a:rPr lang="ru-RU" sz="2000" dirty="0" err="1"/>
              <a:t>Ю.В.Панфилова</a:t>
            </a:r>
            <a:r>
              <a:rPr lang="ru-RU" sz="2000" dirty="0"/>
              <a:t>) – ученица 11 класса Захарова Мария;</a:t>
            </a:r>
          </a:p>
          <a:p>
            <a:pPr lvl="0"/>
            <a:r>
              <a:rPr lang="ru-RU" sz="2000" b="1" dirty="0"/>
              <a:t>«И станут возвращаться </a:t>
            </a:r>
            <a:r>
              <a:rPr lang="ru-RU" sz="2000" b="1" dirty="0" smtClean="0"/>
              <a:t>имена…» </a:t>
            </a:r>
            <a:r>
              <a:rPr lang="ru-RU" sz="2000" dirty="0" smtClean="0"/>
              <a:t>(</a:t>
            </a:r>
            <a:r>
              <a:rPr lang="ru-RU" sz="2000" dirty="0"/>
              <a:t>о трагической судьбе дореволюционного выпускника школы </a:t>
            </a:r>
            <a:r>
              <a:rPr lang="ru-RU" sz="2000" dirty="0" err="1"/>
              <a:t>С.А.Бергавинова</a:t>
            </a:r>
            <a:r>
              <a:rPr lang="ru-RU" sz="2000" dirty="0"/>
              <a:t>) – ученица 10 класса Карпова Анастасия;</a:t>
            </a:r>
          </a:p>
          <a:p>
            <a:pPr lvl="0"/>
            <a:r>
              <a:rPr lang="ru-RU" sz="2000" b="1" dirty="0"/>
              <a:t>«Забытые имена: контр-адмирал </a:t>
            </a:r>
            <a:r>
              <a:rPr lang="ru-RU" sz="2000" b="1" dirty="0" err="1"/>
              <a:t>А.Ф.Аржавкин</a:t>
            </a:r>
            <a:r>
              <a:rPr lang="ru-RU" sz="2000" b="1" dirty="0" smtClean="0"/>
              <a:t>» </a:t>
            </a:r>
            <a:r>
              <a:rPr lang="ru-RU" sz="2000" dirty="0" smtClean="0"/>
              <a:t>( </a:t>
            </a:r>
            <a:r>
              <a:rPr lang="ru-RU" sz="2000" dirty="0"/>
              <a:t>о выпускнике школы 20-х годов) – ученики 10 класса </a:t>
            </a:r>
            <a:r>
              <a:rPr lang="ru-RU" sz="2000" dirty="0" err="1"/>
              <a:t>Фрейган</a:t>
            </a:r>
            <a:r>
              <a:rPr lang="ru-RU" sz="2000" dirty="0"/>
              <a:t> Антон и Ершов Александр;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1200227796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2" y="548680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Исследовательские работы на базе музея МБОУ ЯСШ №2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691680"/>
            <a:ext cx="7920880" cy="4401616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«Капитан Кузнецов…чтобы помнили» </a:t>
            </a:r>
            <a:r>
              <a:rPr lang="ru-RU" sz="2000" dirty="0" smtClean="0"/>
              <a:t>(к 70-летию освобождения </a:t>
            </a:r>
            <a:r>
              <a:rPr lang="ru-RU" sz="2000" dirty="0" err="1" smtClean="0"/>
              <a:t>ярцевской</a:t>
            </a:r>
            <a:r>
              <a:rPr lang="ru-RU" sz="2000" dirty="0" smtClean="0"/>
              <a:t> земли от немецко-фашистских захватчиков) – ученик 10 класса </a:t>
            </a:r>
            <a:r>
              <a:rPr lang="ru-RU" sz="2000" dirty="0" err="1" smtClean="0"/>
              <a:t>Теняев</a:t>
            </a:r>
            <a:r>
              <a:rPr lang="ru-RU" sz="2000" dirty="0" smtClean="0"/>
              <a:t> Антон;</a:t>
            </a:r>
          </a:p>
          <a:p>
            <a:pPr lvl="0"/>
            <a:r>
              <a:rPr lang="ru-RU" sz="2000" b="1" dirty="0" smtClean="0"/>
              <a:t>«</a:t>
            </a:r>
            <a:r>
              <a:rPr lang="ru-RU" sz="2000" b="1" dirty="0"/>
              <a:t>Здесь оживает время</a:t>
            </a:r>
            <a:r>
              <a:rPr lang="ru-RU" sz="2000" b="1" dirty="0" smtClean="0"/>
              <a:t>» </a:t>
            </a:r>
            <a:r>
              <a:rPr lang="ru-RU" sz="2000" dirty="0" smtClean="0"/>
              <a:t>(</a:t>
            </a:r>
            <a:r>
              <a:rPr lang="ru-RU" sz="2000" dirty="0"/>
              <a:t>о роли школьного музея в формировании гражданина современной России)-ученик 8 класса Клименков Евгений;</a:t>
            </a:r>
          </a:p>
          <a:p>
            <a:pPr lvl="0"/>
            <a:r>
              <a:rPr lang="ru-RU" sz="2000" b="1" dirty="0" smtClean="0"/>
              <a:t>«Ученые-выпускники 2-й школы»</a:t>
            </a:r>
            <a:r>
              <a:rPr lang="ru-RU" sz="2000" dirty="0" smtClean="0"/>
              <a:t> - ученик 11 класса </a:t>
            </a:r>
            <a:r>
              <a:rPr lang="ru-RU" sz="2000" dirty="0" err="1" smtClean="0"/>
              <a:t>Теняев</a:t>
            </a:r>
            <a:r>
              <a:rPr lang="ru-RU" sz="2000" dirty="0" smtClean="0"/>
              <a:t> Антон;</a:t>
            </a:r>
          </a:p>
          <a:p>
            <a:pPr lvl="0"/>
            <a:r>
              <a:rPr lang="ru-RU" sz="2000" b="1" dirty="0" smtClean="0"/>
              <a:t>«2-я школа в дореволюционный период» </a:t>
            </a:r>
            <a:r>
              <a:rPr lang="ru-RU" sz="2000" dirty="0" smtClean="0"/>
              <a:t>- ученица 10 класса Захарова Виктория;</a:t>
            </a:r>
          </a:p>
          <a:p>
            <a:pPr lvl="0"/>
            <a:r>
              <a:rPr lang="ru-RU" sz="2000" b="1" dirty="0" smtClean="0"/>
              <a:t>«Они не вернулись из боя…» </a:t>
            </a:r>
            <a:r>
              <a:rPr lang="ru-RU" sz="2000" dirty="0" smtClean="0"/>
              <a:t>(о выпускниках 2-й школы, погибших на войне 1941-1945гг.)-ученица 9 класса </a:t>
            </a:r>
            <a:r>
              <a:rPr lang="ru-RU" sz="2000" dirty="0" err="1" smtClean="0"/>
              <a:t>Дадеркина</a:t>
            </a:r>
            <a:r>
              <a:rPr lang="ru-RU" sz="2000" dirty="0" smtClean="0"/>
              <a:t> Влада</a:t>
            </a:r>
            <a:endParaRPr lang="ru-RU" sz="2000" dirty="0"/>
          </a:p>
          <a:p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3184231653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714356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Фрагмент презентации исследовательской работы «Они не вернулись из боя…»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12" descr="C:\Users\Евгений\Downloads\vladimir_visotskij_on_vchera_ne_vernulsja_iz_boja_pesni_o_voj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071677"/>
            <a:ext cx="5286412" cy="394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428604"/>
            <a:ext cx="6615130" cy="479446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002060"/>
                </a:solidFill>
              </a:rPr>
              <a:t>Содержание: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3075" name="Picture 12" descr="http://kak2z.ru/my_img/img/2016/04/22/67e2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500042"/>
            <a:ext cx="1852214" cy="1095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357188" y="1643063"/>
            <a:ext cx="2071687" cy="1428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I</a:t>
            </a:r>
            <a:r>
              <a:rPr lang="ru-RU" b="1" dirty="0"/>
              <a:t>. Введение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214688" y="1643063"/>
            <a:ext cx="2071687" cy="142875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1. Потери г.Ярцево за годы ВОВ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857875" y="1643063"/>
            <a:ext cx="2071688" cy="142875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2. Выпускники и ученики 2-й школы не вернувшиеся с войны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28625" y="3857625"/>
            <a:ext cx="2143125" cy="1500188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3. Семья Арефьевых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214688" y="3857625"/>
            <a:ext cx="2214562" cy="1500188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4. Надо помнить…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000750" y="3786188"/>
            <a:ext cx="2357464" cy="142875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III</a:t>
            </a:r>
            <a:r>
              <a:rPr lang="ru-RU" b="1" dirty="0"/>
              <a:t>. Заключение.</a:t>
            </a:r>
          </a:p>
          <a:p>
            <a:pPr algn="ctr">
              <a:defRPr/>
            </a:pPr>
            <a:r>
              <a:rPr lang="ru-RU" b="1" dirty="0"/>
              <a:t>Общие выводы </a:t>
            </a:r>
          </a:p>
        </p:txBody>
      </p:sp>
    </p:spTree>
  </p:cSld>
  <p:clrMapOvr>
    <a:masterClrMapping/>
  </p:clrMapOvr>
  <p:transition spd="med" advClick="0">
    <p:wipe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3357554" y="1027664"/>
            <a:ext cx="4710680" cy="61538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b="1" dirty="0" smtClean="0">
                <a:solidFill>
                  <a:srgbClr val="002060"/>
                </a:solidFill>
              </a:rPr>
              <a:t>Введение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785926"/>
            <a:ext cx="8229600" cy="3784593"/>
          </a:xfrm>
        </p:spPr>
        <p:txBody>
          <a:bodyPr rtlCol="0">
            <a:normAutofit lnSpcReduction="10000"/>
          </a:bodyPr>
          <a:lstStyle/>
          <a:p>
            <a:pPr>
              <a:defRPr/>
            </a:pPr>
            <a:r>
              <a:rPr lang="ru-RU" b="1" dirty="0" smtClean="0"/>
              <a:t>Цель работы</a:t>
            </a:r>
            <a:r>
              <a:rPr lang="ru-RU" dirty="0" smtClean="0"/>
              <a:t>: сохранение в исторической летописи  имен выпускников 2-й школы, погибших в ВОВ</a:t>
            </a:r>
          </a:p>
          <a:p>
            <a:pPr>
              <a:defRPr/>
            </a:pPr>
            <a:r>
              <a:rPr lang="ru-RU" b="1" dirty="0" smtClean="0"/>
              <a:t>Задачи исследования</a:t>
            </a:r>
            <a:r>
              <a:rPr lang="ru-RU" dirty="0" smtClean="0"/>
              <a:t>: </a:t>
            </a:r>
          </a:p>
          <a:p>
            <a:pPr>
              <a:defRPr/>
            </a:pPr>
            <a:r>
              <a:rPr lang="ru-RU" dirty="0" smtClean="0"/>
              <a:t>1.Выявить, используя  краеведческий материал,  имена, не вернувшихся с войны, выпускников школы.                                                                                                                                        2. Выяснить обстоятельства их гибели. 3.Узнать новые и ранее неизвестные сведения об их мирной и военной жизни. 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124" name="Picture 12" descr="http://kak2z.ru/my_img/img/2016/04/22/67e2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85750"/>
            <a:ext cx="18573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002060"/>
                </a:solidFill>
              </a:rPr>
              <a:t>Введение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 smtClean="0"/>
              <a:t>Объект исследования</a:t>
            </a:r>
            <a:r>
              <a:rPr lang="ru-RU" dirty="0" smtClean="0"/>
              <a:t>: история ВОВ через призму жизненного пути выпускников 2-й школы, не вернувшихся домой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 smtClean="0"/>
              <a:t>Предмет исследования</a:t>
            </a:r>
            <a:r>
              <a:rPr lang="ru-RU" dirty="0" smtClean="0"/>
              <a:t>: подвиг выпускников 2-й школы.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 smtClean="0"/>
              <a:t>Гипотезы</a:t>
            </a:r>
            <a:r>
              <a:rPr lang="ru-RU" dirty="0" smtClean="0"/>
              <a:t>: 1. Советские люди были готовы отдать жизнь за Родину. 2.Погибавшие в начале войны зачастую оставались похороненными в безымянных могилах, не  будучи отмеченными  орденами и медалями.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148" name="Picture 12" descr="http://kak2z.ru/my_img/img/2016/04/22/67e2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85750"/>
            <a:ext cx="18573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571625" y="274638"/>
            <a:ext cx="5643563" cy="1143000"/>
          </a:xfrm>
        </p:spPr>
        <p:txBody>
          <a:bodyPr/>
          <a:lstStyle/>
          <a:p>
            <a:pPr eaLnBrk="1" hangingPunct="1"/>
            <a:r>
              <a:rPr lang="ru-RU" altLang="ru-RU" sz="2800" b="1" dirty="0" smtClean="0">
                <a:solidFill>
                  <a:srgbClr val="002060"/>
                </a:solidFill>
              </a:rPr>
              <a:t>Выпускники 2-й школы, </a:t>
            </a:r>
            <a:br>
              <a:rPr lang="ru-RU" altLang="ru-RU" sz="2800" b="1" dirty="0" smtClean="0">
                <a:solidFill>
                  <a:srgbClr val="002060"/>
                </a:solidFill>
              </a:rPr>
            </a:br>
            <a:r>
              <a:rPr lang="ru-RU" altLang="ru-RU" sz="2800" b="1" dirty="0" smtClean="0">
                <a:solidFill>
                  <a:srgbClr val="002060"/>
                </a:solidFill>
              </a:rPr>
              <a:t>не вернувшиеся с войны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625" y="2000250"/>
            <a:ext cx="3963988" cy="4524375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Волков Сергей Павлович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Родился в 1922 году, выпускник школы 1941 года(окончил 10 классов).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Погиб 17 августа 1943 года .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Награжден медалью «За отвагу» и посмертно  орденом «Красной Звезды».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Похоронен: станция </a:t>
            </a:r>
            <a:r>
              <a:rPr lang="ru-RU" sz="2400" dirty="0" err="1" smtClean="0"/>
              <a:t>Назья</a:t>
            </a:r>
            <a:r>
              <a:rPr lang="ru-RU" sz="2400" dirty="0" smtClean="0"/>
              <a:t> местечко Поречье </a:t>
            </a:r>
            <a:r>
              <a:rPr lang="ru-RU" sz="2400" dirty="0" err="1" smtClean="0"/>
              <a:t>Мгинского</a:t>
            </a:r>
            <a:r>
              <a:rPr lang="ru-RU" sz="2400" dirty="0" smtClean="0"/>
              <a:t> района Ленинградской области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2" descr="C:\Users\Женя\Downloads\bel_schoo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75" y="214313"/>
            <a:ext cx="2571750" cy="18161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2293" name="Picture 12" descr="http://kak2z.ru/my_img/img/2016/04/22/67e2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428603"/>
            <a:ext cx="1352318" cy="80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2" descr="&amp;zcy;&amp;vcy;&amp;iocy;&amp;zcy;&amp;dcy;&amp;ycy;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35850" y="0"/>
            <a:ext cx="170815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8" descr="D:\Documents\СТАРТ В НАУКУ-2016\Отсканировано 23.09.2016 11-13.bmp"/>
          <p:cNvPicPr>
            <a:picLocks noChangeAspect="1" noChangeArrowheads="1"/>
          </p:cNvPicPr>
          <p:nvPr/>
        </p:nvPicPr>
        <p:blipFill>
          <a:blip r:embed="rId5"/>
          <a:srcRect t="4167" r="6216" b="2777"/>
          <a:stretch>
            <a:fillRect/>
          </a:stretch>
        </p:blipFill>
        <p:spPr bwMode="auto">
          <a:xfrm>
            <a:off x="714375" y="1571625"/>
            <a:ext cx="3071813" cy="47863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1571625" y="274638"/>
            <a:ext cx="5643563" cy="1143000"/>
          </a:xfrm>
        </p:spPr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rgbClr val="002060"/>
                </a:solidFill>
              </a:rPr>
              <a:t>Выпускники 2-й школы, </a:t>
            </a:r>
            <a:br>
              <a:rPr lang="ru-RU" altLang="ru-RU" sz="2800" b="1" smtClean="0">
                <a:solidFill>
                  <a:srgbClr val="002060"/>
                </a:solidFill>
              </a:rPr>
            </a:br>
            <a:r>
              <a:rPr lang="ru-RU" altLang="ru-RU" sz="2800" b="1" smtClean="0">
                <a:solidFill>
                  <a:srgbClr val="002060"/>
                </a:solidFill>
              </a:rPr>
              <a:t>не вернувшиеся с войны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625" y="2000250"/>
            <a:ext cx="3963988" cy="8572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Волков Сергей Павлович</a:t>
            </a:r>
          </a:p>
        </p:txBody>
      </p:sp>
      <p:pic>
        <p:nvPicPr>
          <p:cNvPr id="13316" name="Picture 2" descr="C:\Users\Женя\Downloads\bel_schoo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75" y="214313"/>
            <a:ext cx="2571750" cy="18161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3317" name="Picture 12" descr="http://kak2z.ru/my_img/img/2016/04/22/67e2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14313"/>
            <a:ext cx="1357291" cy="80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2" descr="D:\Documents\СТАРТ В НАУКУ-2016\ФОТО\АТТЕСТАТ ВОЛКОВ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7" y="1622604"/>
            <a:ext cx="3000396" cy="459244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3319" name="Picture 3" descr="D:\Documents\СТАРТ В НАУКУ-2016\ФОТО\МОГИЛА ВОЛКОВ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0" y="3000375"/>
            <a:ext cx="3635375" cy="25161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20" name="TextBox 8"/>
          <p:cNvSpPr txBox="1">
            <a:spLocks noChangeArrowheads="1"/>
          </p:cNvSpPr>
          <p:nvPr/>
        </p:nvSpPr>
        <p:spPr bwMode="auto">
          <a:xfrm>
            <a:off x="2143125" y="6215063"/>
            <a:ext cx="19383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/>
              <a:t>Аттестат Сергея</a:t>
            </a:r>
          </a:p>
        </p:txBody>
      </p:sp>
      <p:sp>
        <p:nvSpPr>
          <p:cNvPr id="13321" name="TextBox 9"/>
          <p:cNvSpPr txBox="1">
            <a:spLocks noChangeArrowheads="1"/>
          </p:cNvSpPr>
          <p:nvPr/>
        </p:nvSpPr>
        <p:spPr bwMode="auto">
          <a:xfrm>
            <a:off x="6357938" y="5572125"/>
            <a:ext cx="18049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/>
              <a:t>Могила Сергея</a:t>
            </a:r>
          </a:p>
        </p:txBody>
      </p:sp>
      <p:pic>
        <p:nvPicPr>
          <p:cNvPr id="13322" name="Picture 2" descr="&amp;zcy;&amp;vcy;&amp;iocy;&amp;zcy;&amp;dcy;&amp;ycy;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35850" y="0"/>
            <a:ext cx="170815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8" descr="D:\Documents\СТАРТ В НАУКУ-2016\Отсканировано 23.09.2016 11-13.bmp"/>
          <p:cNvPicPr>
            <a:picLocks noChangeAspect="1" noChangeArrowheads="1"/>
          </p:cNvPicPr>
          <p:nvPr/>
        </p:nvPicPr>
        <p:blipFill>
          <a:blip r:embed="rId7" cstate="print"/>
          <a:srcRect t="4167" r="6216" b="2777"/>
          <a:stretch>
            <a:fillRect/>
          </a:stretch>
        </p:blipFill>
        <p:spPr bwMode="auto">
          <a:xfrm>
            <a:off x="428625" y="1571625"/>
            <a:ext cx="1512888" cy="23574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428604"/>
            <a:ext cx="7024744" cy="758262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МУЗЕЙ МБОУ ЯСШ №2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142984"/>
            <a:ext cx="6777317" cy="1357322"/>
          </a:xfrm>
        </p:spPr>
        <p:txBody>
          <a:bodyPr/>
          <a:lstStyle/>
          <a:p>
            <a:r>
              <a:rPr lang="ru-RU" dirty="0" smtClean="0"/>
              <a:t>ГЛАВНЫЕ НАПРАВЛЕНИЯ РАБОТЫ : ИСТОРИЯ ЩКОЛЫ И ИСТОРИЯ ВОВ НА ЯРЦЕВСКОЙ ЗЕМЛЕ</a:t>
            </a:r>
            <a:endParaRPr lang="ru-RU" dirty="0"/>
          </a:p>
        </p:txBody>
      </p:sp>
      <p:pic>
        <p:nvPicPr>
          <p:cNvPr id="3074" name="Picture 2" descr="F:\ДЛЯ ВЫСТУПЛЕНИЯ В СОИРО-1.12.2016\МУЗЕЙ ЯСШ №2..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500306"/>
            <a:ext cx="5238760" cy="3929070"/>
          </a:xfrm>
          <a:prstGeom prst="rect">
            <a:avLst/>
          </a:prstGeom>
          <a:noFill/>
        </p:spPr>
      </p:pic>
      <p:pic>
        <p:nvPicPr>
          <p:cNvPr id="6" name="Picture 2" descr="F:\ДЛЯ ВЫСТУПЛЕНИЯ В СОИРО-1.12.2016\ФОТО ДЛЯ ВЫСТУПЛЕНИЯ\МУЗЕЙ ЯСШ №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2321691"/>
            <a:ext cx="5857916" cy="43934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1571625" y="274638"/>
            <a:ext cx="5643563" cy="1143000"/>
          </a:xfrm>
        </p:spPr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rgbClr val="002060"/>
                </a:solidFill>
              </a:rPr>
              <a:t>Выпускники 2-й школы, </a:t>
            </a:r>
            <a:br>
              <a:rPr lang="ru-RU" altLang="ru-RU" sz="2800" b="1" smtClean="0">
                <a:solidFill>
                  <a:srgbClr val="002060"/>
                </a:solidFill>
              </a:rPr>
            </a:br>
            <a:r>
              <a:rPr lang="ru-RU" altLang="ru-RU" sz="2800" b="1" smtClean="0">
                <a:solidFill>
                  <a:srgbClr val="002060"/>
                </a:solidFill>
              </a:rPr>
              <a:t>не вернувшиеся с войны</a:t>
            </a:r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>
          <a:xfrm>
            <a:off x="5000625" y="2000250"/>
            <a:ext cx="3963988" cy="1071563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Волков Сергей Павлович</a:t>
            </a:r>
          </a:p>
        </p:txBody>
      </p:sp>
      <p:pic>
        <p:nvPicPr>
          <p:cNvPr id="14340" name="Picture 2" descr="C:\Users\Женя\Downloads\bel_schoo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75" y="214313"/>
            <a:ext cx="2571750" cy="18161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4341" name="Picture 12" descr="http://kak2z.ru/my_img/img/2016/04/22/67e2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14313"/>
            <a:ext cx="1214415" cy="71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4" descr="D:\Documents\СТАРТ В НАУКУ-2016\ФОТО\ПОХОРОНКА НА ВОЛКОВ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88" y="3000375"/>
            <a:ext cx="4500562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TextBox 7"/>
          <p:cNvSpPr txBox="1">
            <a:spLocks noChangeArrowheads="1"/>
          </p:cNvSpPr>
          <p:nvPr/>
        </p:nvSpPr>
        <p:spPr bwMode="auto">
          <a:xfrm>
            <a:off x="4071938" y="6143625"/>
            <a:ext cx="32083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/>
              <a:t>Извещение о гибели Сергея</a:t>
            </a:r>
          </a:p>
        </p:txBody>
      </p:sp>
      <p:pic>
        <p:nvPicPr>
          <p:cNvPr id="14344" name="Picture 2" descr="&amp;zcy;&amp;vcy;&amp;iocy;&amp;zcy;&amp;dcy;&amp;ycy;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35850" y="0"/>
            <a:ext cx="170815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8" descr="D:\Documents\СТАРТ В НАУКУ-2016\Отсканировано 23.09.2016 11-13.bmp"/>
          <p:cNvPicPr>
            <a:picLocks noChangeAspect="1" noChangeArrowheads="1"/>
          </p:cNvPicPr>
          <p:nvPr/>
        </p:nvPicPr>
        <p:blipFill>
          <a:blip r:embed="rId6"/>
          <a:srcRect t="4167" r="6216" b="2777"/>
          <a:stretch>
            <a:fillRect/>
          </a:stretch>
        </p:blipFill>
        <p:spPr bwMode="auto">
          <a:xfrm>
            <a:off x="428625" y="1500188"/>
            <a:ext cx="3071813" cy="47863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1571625" y="274638"/>
            <a:ext cx="5643563" cy="1143000"/>
          </a:xfrm>
        </p:spPr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rgbClr val="002060"/>
                </a:solidFill>
              </a:rPr>
              <a:t>Выпускники 2-й школы, </a:t>
            </a:r>
            <a:br>
              <a:rPr lang="ru-RU" altLang="ru-RU" sz="2800" b="1" smtClean="0">
                <a:solidFill>
                  <a:srgbClr val="002060"/>
                </a:solidFill>
              </a:rPr>
            </a:br>
            <a:r>
              <a:rPr lang="ru-RU" altLang="ru-RU" sz="2800" b="1" smtClean="0">
                <a:solidFill>
                  <a:srgbClr val="002060"/>
                </a:solidFill>
              </a:rPr>
              <a:t>не вернувшиеся с войны</a:t>
            </a:r>
          </a:p>
        </p:txBody>
      </p:sp>
      <p:sp>
        <p:nvSpPr>
          <p:cNvPr id="28675" name="Содержимое 2"/>
          <p:cNvSpPr>
            <a:spLocks noGrp="1"/>
          </p:cNvSpPr>
          <p:nvPr>
            <p:ph idx="1"/>
          </p:nvPr>
        </p:nvSpPr>
        <p:spPr>
          <a:xfrm>
            <a:off x="5000625" y="2357438"/>
            <a:ext cx="3963988" cy="4167187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Куликов Юрий Алексеевич</a:t>
            </a:r>
          </a:p>
          <a:p>
            <a:pPr eaLnBrk="1" hangingPunct="1"/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Родился в 1921 году. Пошел в школу в 8 лет. Окончил 10 классов 2-й школы в 1939 году.</a:t>
            </a:r>
          </a:p>
          <a:p>
            <a:pPr eaLnBrk="1" hangingPunct="1"/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Юрий погиб в  сентябре 1941-го года на Украине в Полтавской области.</a:t>
            </a:r>
            <a:endParaRPr lang="ru-RU" altLang="ru-RU" sz="2000" b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altLang="ru-RU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6" name="Picture 2" descr="C:\Users\Женя\Downloads\bel_schoo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75" y="214313"/>
            <a:ext cx="2571750" cy="18161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8677" name="Picture 12" descr="http://kak2z.ru/my_img/img/2016/04/22/67e2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14313"/>
            <a:ext cx="1207365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D:\Documents\СТАРТ В НАУКУ-2016\ФОТО\КУЛИКОВ — коп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1571625"/>
            <a:ext cx="2635250" cy="3619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9" name="Picture 7" descr="D:\Documents\СТАРТ В НАУКУ-2016\ФОТО\КУЛИКОВ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50" y="1571625"/>
            <a:ext cx="17303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2" descr="&amp;zcy;&amp;vcy;&amp;iocy;&amp;zcy;&amp;dcy;&amp;ycy;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35850" y="0"/>
            <a:ext cx="170815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1571625" y="274638"/>
            <a:ext cx="5643563" cy="1143000"/>
          </a:xfrm>
        </p:spPr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rgbClr val="002060"/>
                </a:solidFill>
              </a:rPr>
              <a:t>Выпускники 2-й школы, </a:t>
            </a:r>
            <a:br>
              <a:rPr lang="ru-RU" altLang="ru-RU" sz="2800" b="1" smtClean="0">
                <a:solidFill>
                  <a:srgbClr val="002060"/>
                </a:solidFill>
              </a:rPr>
            </a:br>
            <a:r>
              <a:rPr lang="ru-RU" altLang="ru-RU" sz="2800" b="1" smtClean="0">
                <a:solidFill>
                  <a:srgbClr val="002060"/>
                </a:solidFill>
              </a:rPr>
              <a:t>не вернувшиеся с войны</a:t>
            </a:r>
          </a:p>
        </p:txBody>
      </p:sp>
      <p:pic>
        <p:nvPicPr>
          <p:cNvPr id="29699" name="Picture 2" descr="C:\Users\Женя\Downloads\bel_schoo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75" y="214313"/>
            <a:ext cx="2571750" cy="18161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9700" name="Picture 12" descr="http://kak2z.ru/my_img/img/2016/04/22/67e2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14312"/>
            <a:ext cx="1328105" cy="78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 descr="D:\Documents\СТАРТ В НАУКУ-2016\ФОТО\АТТЕСТАТ КУЛИКОВА.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63" y="1428750"/>
            <a:ext cx="2714625" cy="397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1357313" y="5500688"/>
            <a:ext cx="2468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/>
              <a:t>Аттестат Ю.Куликова</a:t>
            </a:r>
          </a:p>
        </p:txBody>
      </p:sp>
      <p:pic>
        <p:nvPicPr>
          <p:cNvPr id="29703" name="Picture 7" descr="D:\Documents\СТАРТ В НАУКУ-2016\ФОТО\КУЛИКОВ С ДРУГОМ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3786188" y="2428875"/>
            <a:ext cx="4514850" cy="3000375"/>
          </a:xfrm>
          <a:noFill/>
        </p:spPr>
      </p:pic>
      <p:sp>
        <p:nvSpPr>
          <p:cNvPr id="29704" name="TextBox 8"/>
          <p:cNvSpPr txBox="1">
            <a:spLocks noChangeArrowheads="1"/>
          </p:cNvSpPr>
          <p:nvPr/>
        </p:nvSpPr>
        <p:spPr bwMode="auto">
          <a:xfrm>
            <a:off x="5214938" y="5143500"/>
            <a:ext cx="1787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/>
              <a:t>Юрий с другом</a:t>
            </a:r>
          </a:p>
        </p:txBody>
      </p:sp>
      <p:pic>
        <p:nvPicPr>
          <p:cNvPr id="29705" name="Picture 2" descr="&amp;zcy;&amp;vcy;&amp;iocy;&amp;zcy;&amp;dcy;&amp;ycy;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35850" y="0"/>
            <a:ext cx="170815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1571625" y="274638"/>
            <a:ext cx="5643563" cy="1143000"/>
          </a:xfrm>
        </p:spPr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rgbClr val="002060"/>
                </a:solidFill>
              </a:rPr>
              <a:t>Выпускники 2-й школы, </a:t>
            </a:r>
            <a:br>
              <a:rPr lang="ru-RU" altLang="ru-RU" sz="2800" b="1" smtClean="0">
                <a:solidFill>
                  <a:srgbClr val="002060"/>
                </a:solidFill>
              </a:rPr>
            </a:br>
            <a:r>
              <a:rPr lang="ru-RU" altLang="ru-RU" sz="2800" b="1" smtClean="0">
                <a:solidFill>
                  <a:srgbClr val="002060"/>
                </a:solidFill>
              </a:rPr>
              <a:t>не вернувшиеся с войны</a:t>
            </a:r>
          </a:p>
        </p:txBody>
      </p:sp>
      <p:sp>
        <p:nvSpPr>
          <p:cNvPr id="30723" name="Содержимое 2"/>
          <p:cNvSpPr>
            <a:spLocks noGrp="1"/>
          </p:cNvSpPr>
          <p:nvPr>
            <p:ph idx="1"/>
          </p:nvPr>
        </p:nvSpPr>
        <p:spPr>
          <a:xfrm>
            <a:off x="5000625" y="2357438"/>
            <a:ext cx="3963988" cy="114300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Куликов Юрий Алексеевич</a:t>
            </a:r>
          </a:p>
          <a:p>
            <a:pPr eaLnBrk="1" hangingPunct="1"/>
            <a:endParaRPr lang="ru-RU" altLang="ru-RU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4" name="Picture 2" descr="C:\Users\Женя\Downloads\bel_schoo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75" y="214313"/>
            <a:ext cx="2571750" cy="18161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0725" name="Picture 12" descr="http://kak2z.ru/my_img/img/2016/04/22/67e2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14313"/>
            <a:ext cx="1214415" cy="71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8" descr="D:\Documents\СТАРТ В НАУКУ-2016\ФОТО\КУЛИКОВ ОСОАВИАХИМ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1285875"/>
            <a:ext cx="459581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8" descr="D:\Documents\СТАРТ В НАУКУ-2016\ФОТО\КУЛИКОВ ПРИЕМНЫЕ ИСПЫТАНИЯ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8" y="3643313"/>
            <a:ext cx="4652962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TextBox 9"/>
          <p:cNvSpPr txBox="1">
            <a:spLocks noChangeArrowheads="1"/>
          </p:cNvSpPr>
          <p:nvPr/>
        </p:nvSpPr>
        <p:spPr bwMode="auto">
          <a:xfrm>
            <a:off x="4929188" y="3500438"/>
            <a:ext cx="3251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/>
              <a:t>Удостоверение Ю.Куликова</a:t>
            </a:r>
          </a:p>
          <a:p>
            <a:pPr algn="ctr"/>
            <a:r>
              <a:rPr lang="ru-RU" altLang="ru-RU"/>
              <a:t>о сдаче ном ОСОАВИАХИМ</a:t>
            </a:r>
          </a:p>
        </p:txBody>
      </p:sp>
      <p:sp>
        <p:nvSpPr>
          <p:cNvPr id="30729" name="TextBox 10"/>
          <p:cNvSpPr txBox="1">
            <a:spLocks noChangeArrowheads="1"/>
          </p:cNvSpPr>
          <p:nvPr/>
        </p:nvSpPr>
        <p:spPr bwMode="auto">
          <a:xfrm>
            <a:off x="5072063" y="5643563"/>
            <a:ext cx="3873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/>
              <a:t>Документ о вступительных </a:t>
            </a:r>
          </a:p>
          <a:p>
            <a:pPr algn="ctr"/>
            <a:r>
              <a:rPr lang="ru-RU" altLang="ru-RU"/>
              <a:t>испытаниях Ю.Куликова на курсы </a:t>
            </a:r>
          </a:p>
          <a:p>
            <a:pPr algn="ctr"/>
            <a:r>
              <a:rPr lang="ru-RU" altLang="ru-RU"/>
              <a:t>младших лейтенантов</a:t>
            </a: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1571625" y="274638"/>
            <a:ext cx="5643563" cy="1143000"/>
          </a:xfrm>
        </p:spPr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rgbClr val="002060"/>
                </a:solidFill>
              </a:rPr>
              <a:t>Выпускники 2-й школы, </a:t>
            </a:r>
            <a:br>
              <a:rPr lang="ru-RU" altLang="ru-RU" sz="2800" b="1" smtClean="0">
                <a:solidFill>
                  <a:srgbClr val="002060"/>
                </a:solidFill>
              </a:rPr>
            </a:br>
            <a:r>
              <a:rPr lang="ru-RU" altLang="ru-RU" sz="2800" b="1" smtClean="0">
                <a:solidFill>
                  <a:srgbClr val="002060"/>
                </a:solidFill>
              </a:rPr>
              <a:t>не вернувшиеся с войны</a:t>
            </a:r>
          </a:p>
        </p:txBody>
      </p:sp>
      <p:sp>
        <p:nvSpPr>
          <p:cNvPr id="31747" name="Содержимое 2"/>
          <p:cNvSpPr>
            <a:spLocks noGrp="1"/>
          </p:cNvSpPr>
          <p:nvPr>
            <p:ph idx="1"/>
          </p:nvPr>
        </p:nvSpPr>
        <p:spPr>
          <a:xfrm>
            <a:off x="6500813" y="2286000"/>
            <a:ext cx="2286000" cy="1000125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Куликов Юрий</a:t>
            </a:r>
          </a:p>
          <a:p>
            <a:pPr eaLnBrk="1" hangingPunct="1"/>
            <a:endParaRPr lang="ru-RU" altLang="ru-RU" smtClean="0"/>
          </a:p>
        </p:txBody>
      </p:sp>
      <p:pic>
        <p:nvPicPr>
          <p:cNvPr id="31748" name="Picture 2" descr="C:\Users\Женя\Downloads\bel_schoo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75" y="214313"/>
            <a:ext cx="2571750" cy="18161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1749" name="Picture 12" descr="http://kak2z.ru/my_img/img/2016/04/22/67e2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14313"/>
            <a:ext cx="1207365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2" descr="D:\Documents\СТАРТ В НАУКУ-2016\ФОТО\ВЫПУСК 1939 ГОД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1643063"/>
            <a:ext cx="6000750" cy="45005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1751" name="TextBox 7"/>
          <p:cNvSpPr txBox="1">
            <a:spLocks noChangeArrowheads="1"/>
          </p:cNvSpPr>
          <p:nvPr/>
        </p:nvSpPr>
        <p:spPr bwMode="auto">
          <a:xfrm>
            <a:off x="428625" y="6215063"/>
            <a:ext cx="7742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/>
              <a:t>Выпуск 2-й школы 1939 года(Куликов Юрий - верхний ряд, 3-й справа)</a:t>
            </a:r>
          </a:p>
        </p:txBody>
      </p:sp>
      <p:pic>
        <p:nvPicPr>
          <p:cNvPr id="31752" name="Picture 2" descr="&amp;zcy;&amp;vcy;&amp;iocy;&amp;zcy;&amp;dcy;&amp;ycy;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35850" y="0"/>
            <a:ext cx="170815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571625" y="274638"/>
            <a:ext cx="5643563" cy="1143000"/>
          </a:xfrm>
        </p:spPr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rgbClr val="002060"/>
                </a:solidFill>
              </a:rPr>
              <a:t>Выпускники 2-й школы, </a:t>
            </a:r>
            <a:br>
              <a:rPr lang="ru-RU" altLang="ru-RU" sz="2800" b="1" smtClean="0">
                <a:solidFill>
                  <a:srgbClr val="002060"/>
                </a:solidFill>
              </a:rPr>
            </a:br>
            <a:r>
              <a:rPr lang="ru-RU" altLang="ru-RU" sz="2800" b="1" smtClean="0">
                <a:solidFill>
                  <a:srgbClr val="002060"/>
                </a:solidFill>
              </a:rPr>
              <a:t>не вернувшиеся с войны</a:t>
            </a:r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>
          <a:xfrm>
            <a:off x="6429375" y="2928938"/>
            <a:ext cx="2714625" cy="1428750"/>
          </a:xfrm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Волков Сергей Павлович</a:t>
            </a:r>
          </a:p>
          <a:p>
            <a:pPr eaLnBrk="1" hangingPunct="1"/>
            <a:endParaRPr lang="ru-RU" altLang="ru-RU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4" name="Picture 2" descr="C:\Users\Женя\Downloads\bel_schoo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75" y="214313"/>
            <a:ext cx="2571750" cy="18161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5365" name="Picture 12" descr="http://kak2z.ru/my_img/img/2016/04/22/67e2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14313"/>
            <a:ext cx="1086624" cy="64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2" descr="D:\Documents\СТАРТ В НАУКУ-2016\ФОТО\20160913_1001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3" y="1571625"/>
            <a:ext cx="5953125" cy="4322763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5367" name="TextBox 7"/>
          <p:cNvSpPr txBox="1">
            <a:spLocks noChangeArrowheads="1"/>
          </p:cNvSpPr>
          <p:nvPr/>
        </p:nvSpPr>
        <p:spPr bwMode="auto">
          <a:xfrm>
            <a:off x="571500" y="5857875"/>
            <a:ext cx="4365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/>
              <a:t>Выпускной класс 2-й школы 1941 года-</a:t>
            </a:r>
          </a:p>
          <a:p>
            <a:pPr algn="ctr"/>
            <a:r>
              <a:rPr lang="ru-RU" altLang="ru-RU"/>
              <a:t>Волков Сергей(2-й ряд снизу, справа)</a:t>
            </a:r>
          </a:p>
        </p:txBody>
      </p:sp>
      <p:pic>
        <p:nvPicPr>
          <p:cNvPr id="15368" name="Picture 2" descr="&amp;zcy;&amp;vcy;&amp;iocy;&amp;zcy;&amp;dcy;&amp;ycy;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35850" y="0"/>
            <a:ext cx="170815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1928793" y="142875"/>
            <a:ext cx="6729431" cy="654050"/>
          </a:xfrm>
        </p:spPr>
        <p:txBody>
          <a:bodyPr/>
          <a:lstStyle/>
          <a:p>
            <a:r>
              <a:rPr lang="ru-RU" altLang="ru-RU" sz="2800" b="1" dirty="0" smtClean="0">
                <a:solidFill>
                  <a:srgbClr val="002060"/>
                </a:solidFill>
              </a:rPr>
              <a:t>Надо помнить…</a:t>
            </a:r>
            <a:endParaRPr lang="ru-RU" altLang="ru-RU" sz="2800" dirty="0" smtClean="0"/>
          </a:p>
        </p:txBody>
      </p:sp>
      <p:pic>
        <p:nvPicPr>
          <p:cNvPr id="43012" name="Picture 12" descr="http://kak2z.ru/my_img/img/2016/04/22/67e2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0"/>
            <a:ext cx="1714500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6" descr="D:\Documents\СТАРТ В НАУКУ-2016\ФОТО\БАДУДИ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1071563"/>
            <a:ext cx="1071563" cy="16922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4" name="Picture 3" descr="D:\Documents\СТАРТ В НАУКУ-2016\ФОТО\БУРДЕЛОВ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63" y="1071563"/>
            <a:ext cx="1254125" cy="1704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5" name="Picture 1" descr="D:\Documents\СТАРТ В НАУКУ-2016\ФОТО\20130913_15080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13" y="1071563"/>
            <a:ext cx="1090612" cy="1714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6" name="Picture 2" descr="D:\Documents\СТАРТ В НАУКУ-2016\ФОТО\ВОРОНКОВ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7688" y="1000125"/>
            <a:ext cx="1300162" cy="18335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7" name="Picture 1" descr="D:\Documents\СТАРТ В НАУКУ-2016\ФОТО\ГОРЮНОВА ...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57875" y="1071563"/>
            <a:ext cx="1219200" cy="17192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8" name="Picture 1" descr="D:\Documents\СТАРТ В НАУКУ-2016\ФОТО\ИВЧЕНКОВ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86625" y="928688"/>
            <a:ext cx="1481138" cy="19573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9" name="Picture 1" descr="D:\Documents\СТАРТ В НАУКУ-2016\ФОТО\КЛЮЕВ ФОТО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7188" y="3000375"/>
            <a:ext cx="1285875" cy="16859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20" name="Picture 6" descr="D:\Documents\СТАРТ В НАУКУ-2016\ФОТО\КРИШТАПЕНКОВ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57375" y="3000375"/>
            <a:ext cx="1428750" cy="17938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21" name="Picture 6" descr="20160913_10055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429000" y="3000375"/>
            <a:ext cx="1543050" cy="17859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22" name="Picture 6" descr="D:\Documents\СТАРТ В НАУКУ-2016\ФОТО\КУЛИКОВ — копия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072063" y="3000375"/>
            <a:ext cx="1344612" cy="18462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23" name="Picture 6" descr="D:\Documents\СТАРТ В НАУКУ-2016\ФОТО\МУРАВЬЕВ ФОТО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42938" y="4929188"/>
            <a:ext cx="1150937" cy="17700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24" name="Picture 6" descr="D:\Documents\СТАРТ В НАУКУ-2016\ФОТО\РУЖЕНЦЕВА.jpg"/>
          <p:cNvPicPr>
            <a:picLocks noChangeAspect="1" noChangeArrowheads="1"/>
          </p:cNvPicPr>
          <p:nvPr/>
        </p:nvPicPr>
        <p:blipFill>
          <a:blip r:embed="rId14"/>
          <a:srcRect l="24138" b="46640"/>
          <a:stretch>
            <a:fillRect/>
          </a:stretch>
        </p:blipFill>
        <p:spPr bwMode="auto">
          <a:xfrm>
            <a:off x="2000250" y="4857750"/>
            <a:ext cx="1571625" cy="18526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25" name="Picture 6" descr="D:\Documents\СТАРТ В НАУКУ-2016\ФОТО\НЕЧАЕВ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929063" y="4929188"/>
            <a:ext cx="1181100" cy="18002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26" name="Picture 2" descr="D:\Documents\РАБОТА СТАРТ В НАУКУ-2015\ФОТО\12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429250" y="4929188"/>
            <a:ext cx="1285875" cy="17716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27" name="Picture 2" descr="&amp;zcy;&amp;vcy;&amp;iocy;&amp;zcy;&amp;dcy;&amp;ycy;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435850" y="0"/>
            <a:ext cx="1350963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8" name="Picture 2" descr="&amp;Vcy;&amp;iecy;&amp;chcy;&amp;ncy;&amp;ycy;&amp;jcy; &amp;ocy;&amp;gcy;&amp;ocy;&amp;ncy;&amp;softcy;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072313" y="5214938"/>
            <a:ext cx="1143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9" name="Picture 2" descr="20160923_135058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643688" y="3143250"/>
            <a:ext cx="1084262" cy="16176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30" name="Picture 2" descr="20160923_135143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800975" y="3143250"/>
            <a:ext cx="1343025" cy="19288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Click="0">
    <p:wipe dir="u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2000232" y="274638"/>
            <a:ext cx="6686568" cy="777875"/>
          </a:xfrm>
        </p:spPr>
        <p:txBody>
          <a:bodyPr/>
          <a:lstStyle/>
          <a:p>
            <a:pPr eaLnBrk="1" hangingPunct="1"/>
            <a:r>
              <a:rPr lang="ru-RU" altLang="ru-RU" dirty="0" smtClean="0">
                <a:solidFill>
                  <a:srgbClr val="002060"/>
                </a:solidFill>
              </a:rPr>
              <a:t>Общие выводы</a:t>
            </a:r>
          </a:p>
        </p:txBody>
      </p:sp>
      <p:sp>
        <p:nvSpPr>
          <p:cNvPr id="44035" name="Содержимое 2"/>
          <p:cNvSpPr>
            <a:spLocks noGrp="1"/>
          </p:cNvSpPr>
          <p:nvPr>
            <p:ph idx="1"/>
          </p:nvPr>
        </p:nvSpPr>
        <p:spPr>
          <a:xfrm>
            <a:off x="857250" y="1196975"/>
            <a:ext cx="6929438" cy="5400675"/>
          </a:xfrm>
        </p:spPr>
        <p:txBody>
          <a:bodyPr/>
          <a:lstStyle/>
          <a:p>
            <a:r>
              <a:rPr lang="ru-RU" altLang="ru-RU" sz="1600" b="1" smtClean="0">
                <a:latin typeface="Times New Roman" pitchFamily="18" charset="0"/>
                <a:cs typeface="Times New Roman" pitchFamily="18" charset="0"/>
              </a:rPr>
              <a:t>1.Выявлены имена 20 выпускников и учеников 2-й школы, погибших в годы ВОВ.                     </a:t>
            </a:r>
          </a:p>
          <a:p>
            <a:r>
              <a:rPr lang="ru-RU" altLang="ru-RU" sz="1600" b="1" smtClean="0">
                <a:latin typeface="Times New Roman" pitchFamily="18" charset="0"/>
                <a:cs typeface="Times New Roman" pitchFamily="18" charset="0"/>
              </a:rPr>
              <a:t>2. Найдены наградные листы 6 из них.  </a:t>
            </a:r>
          </a:p>
          <a:p>
            <a:r>
              <a:rPr lang="ru-RU" altLang="ru-RU" sz="1600" b="1" smtClean="0">
                <a:latin typeface="Times New Roman" pitchFamily="18" charset="0"/>
                <a:cs typeface="Times New Roman" pitchFamily="18" charset="0"/>
              </a:rPr>
              <a:t>3. Каждый из четырех  годов войны пополнял скорбный список погибших: трагический 1941-й –  забрал четыре жизни; трудный 1942-й – три; переломный 1943-й – четыре; 1944-й – пять; победный 1945-й – три… </a:t>
            </a:r>
          </a:p>
          <a:p>
            <a:r>
              <a:rPr lang="ru-RU" altLang="ru-RU" sz="1600" b="1" smtClean="0">
                <a:latin typeface="Times New Roman" pitchFamily="18" charset="0"/>
                <a:cs typeface="Times New Roman" pitchFamily="18" charset="0"/>
              </a:rPr>
              <a:t>4. Лишь память о Иване Иллиадоровиче  Фомченкове увековечена в родном городе(в названии улицы).</a:t>
            </a:r>
            <a:r>
              <a:rPr lang="ru-RU" altLang="ru-RU" sz="1600" b="1" i="1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altLang="ru-RU" sz="1600" b="1" smtClean="0">
                <a:latin typeface="Times New Roman" pitchFamily="18" charset="0"/>
                <a:cs typeface="Times New Roman" pitchFamily="18" charset="0"/>
              </a:rPr>
              <a:t>5.Несомненно количество погибших выпускников более значительно, а значит есть  смысл продолжить выявление их имен.</a:t>
            </a:r>
          </a:p>
          <a:p>
            <a:r>
              <a:rPr lang="ru-RU" altLang="ru-RU" sz="1600" b="1" smtClean="0">
                <a:latin typeface="Times New Roman" pitchFamily="18" charset="0"/>
                <a:cs typeface="Times New Roman" pitchFamily="18" charset="0"/>
              </a:rPr>
              <a:t>6.Двое ребят из выпуска 1941 года не вернулись домой(Криштапенков Александр и Волков Сергей).</a:t>
            </a:r>
          </a:p>
          <a:p>
            <a:r>
              <a:rPr lang="ru-RU" altLang="ru-RU" sz="1600" b="1" smtClean="0">
                <a:latin typeface="Times New Roman" pitchFamily="18" charset="0"/>
                <a:cs typeface="Times New Roman" pitchFamily="18" charset="0"/>
              </a:rPr>
              <a:t>7. Обращает на себя внимание тот факт, что те, кто погиб в 41-42-годах не были по достоинству оценены медалями и орденами(войска отступали, несли тяжелые потери) и лишь с 43-го года с началом крупных успехов ситуация меняется</a:t>
            </a:r>
            <a:r>
              <a:rPr lang="ru-RU" altLang="ru-RU" sz="1600" b="1" i="1" smtClean="0">
                <a:latin typeface="Times New Roman" pitchFamily="18" charset="0"/>
                <a:cs typeface="Times New Roman" pitchFamily="18" charset="0"/>
              </a:rPr>
              <a:t>…                  </a:t>
            </a:r>
          </a:p>
          <a:p>
            <a:r>
              <a:rPr lang="ru-RU" altLang="ru-RU" sz="1600" b="1" smtClean="0">
                <a:latin typeface="Times New Roman" pitchFamily="18" charset="0"/>
                <a:cs typeface="Times New Roman" pitchFamily="18" charset="0"/>
              </a:rPr>
              <a:t>8.О некоторых  погибших выпускниках информации почти нет(Бадудин Георгий, Бурделов Юрий, Воронков Николай, Кузнецов Игорь, Маслов Борис, Марченков Виктор)…</a:t>
            </a:r>
          </a:p>
          <a:p>
            <a:endParaRPr lang="ru-RU" altLang="ru-RU" sz="1100" smtClean="0"/>
          </a:p>
        </p:txBody>
      </p:sp>
      <p:pic>
        <p:nvPicPr>
          <p:cNvPr id="44036" name="Picture 12" descr="http://kak2z.ru/my_img/img/2016/04/22/67e2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69081"/>
            <a:ext cx="1428730" cy="84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2" descr="&amp;zcy;&amp;vcy;&amp;iocy;&amp;zcy;&amp;dcy;&amp;ycy;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35850" y="0"/>
            <a:ext cx="170815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3" descr="F:\подарочный с курсов 2011\Анимашки\Свечи\0fb476a41c58a4a707b778a9887f342a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43875" y="5572125"/>
            <a:ext cx="7715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3" descr="F:\подарочный с курсов 2011\Анимашки\Свечи\0fb476a41c58a4a707b778a9887f342a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5572125"/>
            <a:ext cx="7715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2" y="548680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Результативность исследовательских работ на базе музея МБОУ ЯСШ №2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691680"/>
            <a:ext cx="7920880" cy="4140949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ru-RU" sz="2000" dirty="0"/>
              <a:t>Все эти исследования представлялись  на </a:t>
            </a:r>
            <a:r>
              <a:rPr lang="ru-RU" sz="2000" dirty="0" smtClean="0"/>
              <a:t>мероприятиях </a:t>
            </a:r>
            <a:r>
              <a:rPr lang="ru-RU" sz="2000" dirty="0"/>
              <a:t>школьников различных уровней, в том </a:t>
            </a:r>
            <a:r>
              <a:rPr lang="ru-RU" sz="2000" dirty="0" smtClean="0"/>
              <a:t>числе на  муниципальных научно-практических конференциях  </a:t>
            </a:r>
            <a:r>
              <a:rPr lang="ru-RU" sz="2000" i="1" dirty="0" smtClean="0"/>
              <a:t>«Старт </a:t>
            </a:r>
            <a:r>
              <a:rPr lang="ru-RU" sz="2000" i="1" dirty="0"/>
              <a:t>в науку</a:t>
            </a:r>
            <a:r>
              <a:rPr lang="ru-RU" sz="2000" i="1" dirty="0" smtClean="0"/>
              <a:t>»:</a:t>
            </a:r>
          </a:p>
          <a:p>
            <a:pPr>
              <a:buNone/>
            </a:pPr>
            <a:r>
              <a:rPr lang="ru-RU" sz="2000" dirty="0" smtClean="0"/>
              <a:t> </a:t>
            </a:r>
            <a:r>
              <a:rPr lang="ru-RU" sz="2000" b="1" dirty="0" smtClean="0"/>
              <a:t>8 </a:t>
            </a:r>
            <a:r>
              <a:rPr lang="ru-RU" sz="2000" b="1" dirty="0"/>
              <a:t>из них стали </a:t>
            </a:r>
            <a:r>
              <a:rPr lang="ru-RU" sz="2000" b="1" dirty="0" smtClean="0"/>
              <a:t>призерами</a:t>
            </a:r>
          </a:p>
          <a:p>
            <a:r>
              <a:rPr lang="ru-RU" sz="2000" b="1" dirty="0" smtClean="0"/>
              <a:t>3-первых места</a:t>
            </a:r>
            <a:r>
              <a:rPr lang="ru-RU" sz="2000" b="1" dirty="0"/>
              <a:t>;</a:t>
            </a:r>
            <a:endParaRPr lang="ru-RU" sz="2000" b="1" dirty="0" smtClean="0"/>
          </a:p>
          <a:p>
            <a:r>
              <a:rPr lang="ru-RU" sz="2000" b="1" dirty="0" smtClean="0"/>
              <a:t>4-вторых места;</a:t>
            </a:r>
          </a:p>
          <a:p>
            <a:r>
              <a:rPr lang="ru-RU" sz="2000" b="1" dirty="0" smtClean="0"/>
              <a:t>1-третье.</a:t>
            </a:r>
          </a:p>
          <a:p>
            <a:pPr marL="68580" indent="0">
              <a:buNone/>
            </a:pPr>
            <a:r>
              <a:rPr lang="ru-RU" sz="2000" dirty="0" smtClean="0"/>
              <a:t>  На Районном </a:t>
            </a:r>
            <a:r>
              <a:rPr lang="ru-RU" sz="2000" dirty="0" err="1"/>
              <a:t>православно</a:t>
            </a:r>
            <a:r>
              <a:rPr lang="ru-RU" sz="2000" dirty="0"/>
              <a:t>-краеведческом марафоне </a:t>
            </a:r>
            <a:r>
              <a:rPr lang="ru-RU" sz="2000" i="1" dirty="0"/>
              <a:t>«Моя православная Родина</a:t>
            </a:r>
            <a:r>
              <a:rPr lang="ru-RU" sz="2000" i="1" dirty="0" smtClean="0"/>
              <a:t>» </a:t>
            </a:r>
            <a:r>
              <a:rPr lang="ru-RU" sz="2000" dirty="0" smtClean="0"/>
              <a:t>в секции «Краеведение»:</a:t>
            </a:r>
          </a:p>
          <a:p>
            <a:r>
              <a:rPr lang="ru-RU" sz="2000" b="1" dirty="0" smtClean="0"/>
              <a:t>1-первое место;</a:t>
            </a:r>
          </a:p>
          <a:p>
            <a:r>
              <a:rPr lang="ru-RU" sz="2000" b="1" dirty="0" smtClean="0"/>
              <a:t>1-третье место. </a:t>
            </a:r>
            <a:endParaRPr lang="ru-RU" sz="2000" b="1" dirty="0"/>
          </a:p>
        </p:txBody>
      </p:sp>
    </p:spTree>
    <p:extLst>
      <p:ext uri="{BB962C8B-B14F-4D97-AF65-F5344CB8AC3E}">
        <p14:creationId xmlns="" xmlns:p14="http://schemas.microsoft.com/office/powerpoint/2010/main" val="2621867697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642918"/>
            <a:ext cx="7572428" cy="68682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Успехи обучающихся и музея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 descr="D:\Documents\МУЗЕЙ 2-Й ШКОЛЫ\ФОТО\Верешкина В. Награждение Смоленск\DSCF6864 - копия.JPG"/>
          <p:cNvPicPr>
            <a:picLocks noChangeAspect="1" noChangeArrowheads="1"/>
          </p:cNvPicPr>
          <p:nvPr/>
        </p:nvPicPr>
        <p:blipFill>
          <a:blip r:embed="rId2"/>
          <a:srcRect l="10449" r="13965"/>
          <a:stretch>
            <a:fillRect/>
          </a:stretch>
        </p:blipFill>
        <p:spPr bwMode="auto">
          <a:xfrm>
            <a:off x="6208897" y="3786190"/>
            <a:ext cx="2935103" cy="2912330"/>
          </a:xfrm>
          <a:prstGeom prst="rect">
            <a:avLst/>
          </a:prstGeom>
          <a:noFill/>
        </p:spPr>
      </p:pic>
      <p:pic>
        <p:nvPicPr>
          <p:cNvPr id="1026" name="Picture 2" descr="F:\ДЛЯ ВЫСТУПЛЕНИЯ В СОИРО-1.12.2016\DSCF73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702" y="1357298"/>
            <a:ext cx="2307430" cy="2714624"/>
          </a:xfrm>
          <a:prstGeom prst="rect">
            <a:avLst/>
          </a:prstGeom>
          <a:noFill/>
        </p:spPr>
      </p:pic>
      <p:pic>
        <p:nvPicPr>
          <p:cNvPr id="4" name="Picture 2" descr="F:\ДЛЯ ВЫСТУПЛЕНИЯ В СОИРО-1.12.2016\Новая папка\20161122_0938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357298"/>
            <a:ext cx="1876426" cy="3752852"/>
          </a:xfrm>
          <a:prstGeom prst="rect">
            <a:avLst/>
          </a:prstGeom>
          <a:noFill/>
        </p:spPr>
      </p:pic>
      <p:pic>
        <p:nvPicPr>
          <p:cNvPr id="1037" name="Picture 13" descr="F:\ДЛЯ ВЫСТУПЛЕНИЯ В СОИРО-1.12.2016\Новая папка\20161122_09472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1357298"/>
            <a:ext cx="3280661" cy="4829183"/>
          </a:xfrm>
          <a:prstGeom prst="rect">
            <a:avLst/>
          </a:prstGeom>
          <a:noFill/>
        </p:spPr>
      </p:pic>
      <p:pic>
        <p:nvPicPr>
          <p:cNvPr id="1036" name="Picture 12" descr="F:\ДЛЯ ВЫСТУПЛЕНИЯ В СОИРО-1.12.2016\Новая папка\20161122_09474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1538" y="1357298"/>
            <a:ext cx="3273646" cy="4643470"/>
          </a:xfrm>
          <a:prstGeom prst="rect">
            <a:avLst/>
          </a:prstGeom>
          <a:noFill/>
        </p:spPr>
      </p:pic>
      <p:pic>
        <p:nvPicPr>
          <p:cNvPr id="1035" name="Picture 11" descr="F:\ДЛЯ ВЫСТУПЛЕНИЯ В СОИРО-1.12.2016\Новая папка\20161122_09480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14414" y="1428736"/>
            <a:ext cx="3352037" cy="4752984"/>
          </a:xfrm>
          <a:prstGeom prst="rect">
            <a:avLst/>
          </a:prstGeom>
          <a:noFill/>
        </p:spPr>
      </p:pic>
      <p:pic>
        <p:nvPicPr>
          <p:cNvPr id="1034" name="Picture 10" descr="F:\ДЛЯ ВЫСТУПЛЕНИЯ В СОИРО-1.12.2016\Новая папка\20161122_09483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4414" y="1428736"/>
            <a:ext cx="3071834" cy="4284698"/>
          </a:xfrm>
          <a:prstGeom prst="rect">
            <a:avLst/>
          </a:prstGeom>
          <a:noFill/>
        </p:spPr>
      </p:pic>
      <p:pic>
        <p:nvPicPr>
          <p:cNvPr id="1033" name="Picture 9" descr="F:\ДЛЯ ВЫСТУПЛЕНИЯ В СОИРО-1.12.2016\Новая папка\20161122_09484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42976" y="1357298"/>
            <a:ext cx="3143272" cy="4361291"/>
          </a:xfrm>
          <a:prstGeom prst="rect">
            <a:avLst/>
          </a:prstGeom>
          <a:noFill/>
        </p:spPr>
      </p:pic>
      <p:pic>
        <p:nvPicPr>
          <p:cNvPr id="1032" name="Picture 8" descr="F:\ДЛЯ ВЫСТУПЛЕНИЯ В СОИРО-1.12.2016\Новая папка\20161122_094917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14414" y="1285860"/>
            <a:ext cx="3392994" cy="4691071"/>
          </a:xfrm>
          <a:prstGeom prst="rect">
            <a:avLst/>
          </a:prstGeom>
          <a:noFill/>
        </p:spPr>
      </p:pic>
      <p:pic>
        <p:nvPicPr>
          <p:cNvPr id="1031" name="Picture 7" descr="F:\ДЛЯ ВЫСТУПЛЕНИЯ В СОИРО-1.12.2016\Новая папка\20161122_094921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85852" y="1428735"/>
            <a:ext cx="3003124" cy="4694325"/>
          </a:xfrm>
          <a:prstGeom prst="rect">
            <a:avLst/>
          </a:prstGeom>
          <a:noFill/>
        </p:spPr>
      </p:pic>
      <p:pic>
        <p:nvPicPr>
          <p:cNvPr id="1030" name="Picture 6" descr="F:\ДЛЯ ВЫСТУПЛЕНИЯ В СОИРО-1.12.2016\Новая папка\20161122_094957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214414" y="1285860"/>
            <a:ext cx="3209248" cy="4726120"/>
          </a:xfrm>
          <a:prstGeom prst="rect">
            <a:avLst/>
          </a:prstGeom>
          <a:noFill/>
        </p:spPr>
      </p:pic>
      <p:pic>
        <p:nvPicPr>
          <p:cNvPr id="1029" name="Picture 5" descr="F:\ДЛЯ ВЫСТУПЛЕНИЯ В СОИРО-1.12.2016\Новая папка\20161122_095019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14414" y="1357298"/>
            <a:ext cx="3251929" cy="4738694"/>
          </a:xfrm>
          <a:prstGeom prst="rect">
            <a:avLst/>
          </a:prstGeom>
          <a:noFill/>
        </p:spPr>
      </p:pic>
      <p:pic>
        <p:nvPicPr>
          <p:cNvPr id="1028" name="Picture 4" descr="F:\ДЛЯ ВЫСТУПЛЕНИЯ В СОИРО-1.12.2016\Новая папка\20161122_095044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14414" y="1500174"/>
            <a:ext cx="3190678" cy="4572009"/>
          </a:xfrm>
          <a:prstGeom prst="rect">
            <a:avLst/>
          </a:prstGeom>
          <a:noFill/>
        </p:spPr>
      </p:pic>
      <p:pic>
        <p:nvPicPr>
          <p:cNvPr id="5" name="Picture 3" descr="F:\ДЛЯ ВЫСТУПЛЕНИЯ В СОИРО-1.12.2016\Новая папка\20161122_095049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142976" y="1500174"/>
            <a:ext cx="3245081" cy="4452942"/>
          </a:xfrm>
          <a:prstGeom prst="rect">
            <a:avLst/>
          </a:prstGeom>
          <a:noFill/>
        </p:spPr>
      </p:pic>
      <p:pic>
        <p:nvPicPr>
          <p:cNvPr id="1027" name="Picture 3" descr="D:\Documents\ФОТО\ФОТО 29.04.2016\20160426_150554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2910" y="2928934"/>
            <a:ext cx="3913347" cy="2705101"/>
          </a:xfrm>
          <a:prstGeom prst="rect">
            <a:avLst/>
          </a:prstGeom>
          <a:noFill/>
        </p:spPr>
      </p:pic>
      <p:pic>
        <p:nvPicPr>
          <p:cNvPr id="3078" name="Picture 6" descr="F:\ДЛЯ ВЫСТУПЛЕНИЯ В СОИРО-1.12.2016\DSC02825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428728" y="1714488"/>
            <a:ext cx="2616413" cy="3779848"/>
          </a:xfrm>
          <a:prstGeom prst="rect">
            <a:avLst/>
          </a:prstGeom>
          <a:noFill/>
        </p:spPr>
      </p:pic>
      <p:pic>
        <p:nvPicPr>
          <p:cNvPr id="3077" name="Picture 5" descr="F:\ДЛЯ ВЫСТУПЛЕНИЯ В СОИРО-1.12.2016\DSC02827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428728" y="1571612"/>
            <a:ext cx="2857680" cy="4214842"/>
          </a:xfrm>
          <a:prstGeom prst="rect">
            <a:avLst/>
          </a:prstGeom>
          <a:noFill/>
        </p:spPr>
      </p:pic>
      <p:pic>
        <p:nvPicPr>
          <p:cNvPr id="3074" name="Picture 2" descr="D:\Documents\МУЗЕЙ 2-Й ШКОЛЫ\МУЗЕЙ-2015\ФОТО\20140424_131544.jpg"/>
          <p:cNvPicPr>
            <a:picLocks noChangeAspect="1" noChangeArrowheads="1"/>
          </p:cNvPicPr>
          <p:nvPr/>
        </p:nvPicPr>
        <p:blipFill>
          <a:blip r:embed="rId19" cstate="print"/>
          <a:srcRect l="4445" t="2222" r="11111" b="6667"/>
          <a:stretch>
            <a:fillRect/>
          </a:stretch>
        </p:blipFill>
        <p:spPr bwMode="auto">
          <a:xfrm>
            <a:off x="1214414" y="1500174"/>
            <a:ext cx="2979486" cy="428628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311790"/>
          </a:xfrm>
        </p:spPr>
        <p:txBody>
          <a:bodyPr>
            <a:normAutofit fontScale="92500" lnSpcReduction="10000"/>
          </a:bodyPr>
          <a:lstStyle/>
          <a:p>
            <a:r>
              <a:rPr lang="ru-RU" sz="1800" b="1" dirty="0" smtClean="0"/>
              <a:t>Цель:  </a:t>
            </a:r>
            <a:r>
              <a:rPr lang="ru-RU" sz="1800" dirty="0" smtClean="0"/>
              <a:t>Формирование личности патриота с присущими ему ценностями, взглядами, ориентациями, установками, мотивами поведения.</a:t>
            </a:r>
          </a:p>
          <a:p>
            <a:r>
              <a:rPr lang="ru-RU" sz="1800" b="1" dirty="0" smtClean="0"/>
              <a:t>Задачи:                                                                                                                                           </a:t>
            </a:r>
            <a:r>
              <a:rPr lang="ru-RU" sz="1800" dirty="0" smtClean="0"/>
              <a:t>1.Проведение обоснованной организаторской деятельности по созданию условий для эффективного патриотического воспитания учащихся на основе местного материала и фондов школьного музея.                                                                                                            2.Обеспечение оптимальных условий развития каждого ребенка, готовности приносить пользу обществу.                                                                                                                           3.Воспитание у учащихся уважения к культурному и историческому прошлому родного края, к его традициям.                                                                                                                     4.Развитие у учащихся потребности в познании культурно-исторических ценностей, стимулирование к исследовательской деятельности.                                                                                             5.Привлечение учащихся к работе по возрождению и сохранению культурных и духовно-нравственных ценностей родного края. </a:t>
            </a:r>
            <a:r>
              <a:rPr lang="ru-RU" sz="1800" b="1" dirty="0" smtClean="0"/>
              <a:t>                                                                             </a:t>
            </a:r>
            <a:r>
              <a:rPr lang="ru-RU" sz="1800" dirty="0" smtClean="0"/>
              <a:t>6.Формирование и сохранение семейных ценностей и традиций.                                                    7. </a:t>
            </a:r>
            <a:r>
              <a:rPr lang="ru-RU" sz="1800" b="1" dirty="0" smtClean="0"/>
              <a:t>Активизация </a:t>
            </a:r>
            <a:r>
              <a:rPr lang="ru-RU" sz="1800" b="1" dirty="0" smtClean="0"/>
              <a:t>поисковой, исследовательской и проектной </a:t>
            </a:r>
            <a:r>
              <a:rPr lang="ru-RU" sz="1800" b="1" dirty="0" smtClean="0"/>
              <a:t>деятельности учащихся.</a:t>
            </a:r>
          </a:p>
          <a:p>
            <a:endParaRPr lang="ru-RU" sz="18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928662" y="428604"/>
            <a:ext cx="703113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ДЕЯТЕЛЬНОСТЬ МУЗЕЯ</a:t>
            </a:r>
            <a:endParaRPr lang="ru-RU" sz="32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7314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Источники информации для исследовательских работ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31840" y="1744082"/>
            <a:ext cx="2304256" cy="10584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Фонды школьного музея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3000372"/>
            <a:ext cx="2357454" cy="1357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Фонды городского и других музеев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3093999"/>
            <a:ext cx="2776154" cy="11228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Районная и областная библиотеки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40152" y="3093999"/>
            <a:ext cx="2592288" cy="11228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Архивы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4789286"/>
            <a:ext cx="2808312" cy="10584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Периодическая печать  и другие СМИ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31840" y="4789286"/>
            <a:ext cx="2632138" cy="10584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Интернет-ресурсы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40152" y="4797152"/>
            <a:ext cx="2304256" cy="10584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Встречи с очевидцами событий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9600685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500042"/>
            <a:ext cx="7024744" cy="901138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Фонды школьного музея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ДЛЯ ВЫСТУПЛЕНИЯ В СОИРО-1.12.2016\МУЗЕЙ ЯСШ №2..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428736"/>
            <a:ext cx="6881834" cy="51613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5857916" cy="68682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Посетители музея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ДЛЯ ВЫСТУПЛЕНИЯ В СОИРО-1.12.2016\2.2013г.-СЫН А.Я.ОЧКИНА В МУЗЕЕ.jpg"/>
          <p:cNvPicPr>
            <a:picLocks noChangeAspect="1" noChangeArrowheads="1"/>
          </p:cNvPicPr>
          <p:nvPr/>
        </p:nvPicPr>
        <p:blipFill>
          <a:blip r:embed="rId2"/>
          <a:srcRect l="19062" t="5000" r="21875"/>
          <a:stretch>
            <a:fillRect/>
          </a:stretch>
        </p:blipFill>
        <p:spPr bwMode="auto">
          <a:xfrm>
            <a:off x="285720" y="642918"/>
            <a:ext cx="4357718" cy="5256911"/>
          </a:xfrm>
          <a:prstGeom prst="rect">
            <a:avLst/>
          </a:prstGeom>
          <a:noFill/>
        </p:spPr>
      </p:pic>
      <p:pic>
        <p:nvPicPr>
          <p:cNvPr id="3075" name="Picture 3" descr="F:\ДЛЯ ВЫСТУПЛЕНИЯ В СОИРО-1.12.2016\20151211_193054.jpg"/>
          <p:cNvPicPr>
            <a:picLocks noChangeAspect="1" noChangeArrowheads="1"/>
          </p:cNvPicPr>
          <p:nvPr/>
        </p:nvPicPr>
        <p:blipFill>
          <a:blip r:embed="rId3"/>
          <a:srcRect t="7895"/>
          <a:stretch>
            <a:fillRect/>
          </a:stretch>
        </p:blipFill>
        <p:spPr bwMode="auto">
          <a:xfrm>
            <a:off x="4929190" y="714356"/>
            <a:ext cx="4034818" cy="5116616"/>
          </a:xfrm>
          <a:prstGeom prst="rect">
            <a:avLst/>
          </a:prstGeom>
          <a:noFill/>
        </p:spPr>
      </p:pic>
      <p:pic>
        <p:nvPicPr>
          <p:cNvPr id="3076" name="Picture 4" descr="F:\ДЛЯ ВЫСТУПЛЕНИЯ В СОИРО-1.12.2016\1.2012г.-ПОСЕЩЕНИЕ МУЗЕЯ ПРЕДСТАВИТЕЛЕМ ПРЕЗИДЕНТ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61330" y="1071546"/>
            <a:ext cx="3982669" cy="5310225"/>
          </a:xfrm>
          <a:prstGeom prst="rect">
            <a:avLst/>
          </a:prstGeom>
          <a:noFill/>
        </p:spPr>
      </p:pic>
      <p:pic>
        <p:nvPicPr>
          <p:cNvPr id="3077" name="Picture 5" descr="F:\ДЛЯ ВЫСТУПЛЕНИЯ В СОИРО-1.12.2016\4.И.Г.КОВАЛЕВ  ПЕРЕДАЕТ МУЗЕЮ  ВОЕННУЮ ФОРМУ СЫНА 6.02.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928670"/>
            <a:ext cx="5072098" cy="4703646"/>
          </a:xfrm>
          <a:prstGeom prst="rect">
            <a:avLst/>
          </a:prstGeom>
          <a:noFill/>
        </p:spPr>
      </p:pic>
      <p:pic>
        <p:nvPicPr>
          <p:cNvPr id="3078" name="Picture 6" descr="F:\ФОТОПЕЧАТЬ-17.11.2016\10х1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1071546"/>
            <a:ext cx="5069573" cy="4071946"/>
          </a:xfrm>
          <a:prstGeom prst="rect">
            <a:avLst/>
          </a:prstGeom>
          <a:noFill/>
        </p:spPr>
      </p:pic>
      <p:pic>
        <p:nvPicPr>
          <p:cNvPr id="4098" name="Picture 2" descr="F:\ДЛЯ ВЫСТУПЛЕНИЯ В СОИРО-1.12.2016\Ковалев В. вып.7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86380" y="1071546"/>
            <a:ext cx="3643338" cy="485778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428604"/>
            <a:ext cx="7024744" cy="4010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Статья о музее</a:t>
            </a:r>
            <a:endParaRPr lang="ru-RU" dirty="0"/>
          </a:p>
        </p:txBody>
      </p:sp>
      <p:pic>
        <p:nvPicPr>
          <p:cNvPr id="7170" name="Picture 2" descr="F:\ДЛЯ ВЫСТУПЛЕНИЯ В СОИРО-1.12.2016\Новая папка\20161122_0944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785794"/>
            <a:ext cx="4943475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785794"/>
            <a:ext cx="7024744" cy="47251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Статья в газете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ДЛЯ ВЫСТУПЛЕНИЯ В СОИРО-1.12.2016\Новая папка\20161122_0945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4875" y="1535893"/>
            <a:ext cx="6167455" cy="466964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857232"/>
            <a:ext cx="7024744" cy="40107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ПОЧЕТНЫЙ КАРАУЛ ПОСТ №1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5" name="Picture 3" descr="F:\ДЛЯ ВЫСТУПЛЕНИЯ В СОИРО-1.12.2016\ФОТО ДЛЯ ВЫСТУПЛЕНИЯ\DSCF16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357298"/>
            <a:ext cx="6715172" cy="503637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F:\ДЛЯ ВЫСТУПЛЕНИЯ В СОИРО-1.12.2016\6. Экскурсия в школьный музе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500174"/>
            <a:ext cx="7072362" cy="4968334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42976" y="857232"/>
            <a:ext cx="7024744" cy="401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ПОЧЕТНЫЙ КАРАУЛ ПОСТ №1 И ЮНЫЕ</a:t>
            </a:r>
            <a:r>
              <a:rPr kumimoji="0" lang="ru-RU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ГАГАРИНЦЫ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500042"/>
            <a:ext cx="7024744" cy="167062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Результаты и ключевые показатели эффективности исследовательской и проектной деятельности: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492" y="2214554"/>
            <a:ext cx="6777317" cy="4071966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1.Повышенная социальная активность учащихся, их готовность принять личное практическое участие в осуществлении проекта и проведении исследования поможет пробудить историческую память.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2.Положительные изменения в сознании детей и подростков, повышение уровня общей культуры воспитанников.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3.Наличие у членов проектных групп сформированных навыков коллективной работы по подготовке и реализации собственными силами реально социально полезного дела.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500042"/>
            <a:ext cx="7024744" cy="167062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Результаты и ключевые показатели эффективности исследовательской и проектной деятельности: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492" y="2214554"/>
            <a:ext cx="6777317" cy="407196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4.Получение школьниками опыта переживания  и позитивного отношения к базовым ценностям общества, ценностного отношения к социальной реальности в целом на краеведческом материале. 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5.Овладение краеведческими знаниями,  умениями и навыками проведения исследования, более широкое  знакомство с родным краем,  понимание и принятие особенностей народной культуры.      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окончании проекта и исследования его участники не только осознают  социальную значимость   подобной деятельности, но и приобретут потребность быть активным участником общественной, учебной, трудовой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досуговой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сфер жизни. </a:t>
            </a:r>
          </a:p>
          <a:p>
            <a:endParaRPr lang="ru-RU" sz="1100" dirty="0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071546"/>
            <a:ext cx="8286808" cy="64294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ФОРМИРОВАНИЕ </a:t>
            </a:r>
            <a:r>
              <a:rPr lang="ru-RU" sz="2400" b="1" dirty="0" smtClean="0">
                <a:solidFill>
                  <a:srgbClr val="FF0000"/>
                </a:solidFill>
              </a:rPr>
              <a:t>УУД  у </a:t>
            </a:r>
            <a:r>
              <a:rPr lang="ru-RU" sz="2400" b="1" dirty="0" smtClean="0">
                <a:solidFill>
                  <a:srgbClr val="FF0000"/>
                </a:solidFill>
              </a:rPr>
              <a:t>ОБУЧАЮЩИХСЯ, ЗАНЯТЫХ ПРОЕКТНОЙ И ИССЛЕДОВАТЕЛЬСКОЙ РАБОТОЙ 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НА БАЗЕ ШКОЛЬНОГО МУЗЕЯ :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500174"/>
            <a:ext cx="8501122" cy="535782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/>
              <a:t>                  </a:t>
            </a:r>
          </a:p>
          <a:p>
            <a:r>
              <a:rPr lang="ru-RU" b="1" dirty="0" smtClean="0"/>
              <a:t> личностные</a:t>
            </a:r>
            <a:r>
              <a:rPr lang="ru-RU" dirty="0" smtClean="0"/>
              <a:t> — личностное </a:t>
            </a:r>
            <a:r>
              <a:rPr lang="ru-RU" dirty="0" smtClean="0"/>
              <a:t>самоопределение(«</a:t>
            </a:r>
            <a:r>
              <a:rPr lang="ru-RU" dirty="0" err="1" smtClean="0"/>
              <a:t>я-гражданин</a:t>
            </a:r>
            <a:r>
              <a:rPr lang="ru-RU" dirty="0" smtClean="0"/>
              <a:t> и патриот России и Смоленщины»), </a:t>
            </a:r>
            <a:r>
              <a:rPr lang="ru-RU" dirty="0" smtClean="0"/>
              <a:t>ценностно-смысловая ориентация учащихся и нравственно-этическое оценивание (то есть умение ответить на вопрос: «Что такое хорошо, что такое плохо?»), </a:t>
            </a:r>
            <a:r>
              <a:rPr lang="ru-RU" dirty="0" err="1" smtClean="0"/>
              <a:t>смыслообразование</a:t>
            </a:r>
            <a:r>
              <a:rPr lang="ru-RU" dirty="0" smtClean="0"/>
              <a:t> (соотношение цели действия и его результата, то есть умение ответить на вопрос: «Какое значение, смысл имеет для меня учение?») и ориентация в социальных ролях и межличностных отношениях; </a:t>
            </a:r>
          </a:p>
          <a:p>
            <a:r>
              <a:rPr lang="ru-RU" b="1" dirty="0" smtClean="0"/>
              <a:t>познавательные - </a:t>
            </a:r>
            <a:r>
              <a:rPr lang="ru-RU" dirty="0" smtClean="0"/>
              <a:t>общие учебные действия — умение поставить учебную задачу, выбрать способы и найти информацию для её решения, уметь работать с информацией, структурировать полученные </a:t>
            </a:r>
            <a:r>
              <a:rPr lang="ru-RU" dirty="0" smtClean="0"/>
              <a:t>знания(отсекать ненужное, выбирать главное);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 логические учебные действия — умение анализировать и синтезировать новые знания, устанавливать причинно-следственные связи, доказывать свои суждения; постановка и решение проблемы — умение сформулировать проблему и найти способ её решения;</a:t>
            </a:r>
          </a:p>
          <a:p>
            <a:r>
              <a:rPr lang="ru-RU" b="1" dirty="0" smtClean="0"/>
              <a:t>коммуникативные</a:t>
            </a:r>
            <a:r>
              <a:rPr lang="ru-RU" dirty="0" smtClean="0"/>
              <a:t> — умение вступать в диалог и вести </a:t>
            </a:r>
            <a:r>
              <a:rPr lang="ru-RU" dirty="0" smtClean="0"/>
              <a:t>его(защита проекта, представление результатов исследования,  умение ответить на вопросы)учитывая </a:t>
            </a:r>
            <a:r>
              <a:rPr lang="ru-RU" dirty="0" smtClean="0"/>
              <a:t>особенности общения с различными группами людей или текстом (книгой); </a:t>
            </a:r>
          </a:p>
          <a:p>
            <a:r>
              <a:rPr lang="ru-RU" b="1" dirty="0" smtClean="0"/>
              <a:t>регулятивные </a:t>
            </a:r>
            <a:r>
              <a:rPr lang="ru-RU" dirty="0" smtClean="0"/>
              <a:t>— </a:t>
            </a:r>
            <a:r>
              <a:rPr lang="ru-RU" dirty="0" err="1" smtClean="0"/>
              <a:t>целеполагание</a:t>
            </a:r>
            <a:r>
              <a:rPr lang="ru-RU" dirty="0" smtClean="0"/>
              <a:t>, планирование, корректировка плана.</a:t>
            </a:r>
            <a:endParaRPr lang="ru-RU" dirty="0"/>
          </a:p>
        </p:txBody>
      </p:sp>
    </p:spTree>
  </p:cSld>
  <p:clrMapOvr>
    <a:masterClrMapping/>
  </p:clrMapOvr>
  <p:transition spd="med">
    <p:wipe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785786" y="5929330"/>
            <a:ext cx="2895600" cy="457200"/>
          </a:xfrm>
        </p:spPr>
        <p:txBody>
          <a:bodyPr/>
          <a:lstStyle/>
          <a:p>
            <a:r>
              <a:rPr lang="ru-RU" dirty="0" smtClean="0"/>
              <a:t>подготовила: Спиридонова Н.Н., учитель МОУ "СОШ №4"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571480"/>
            <a:ext cx="703113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ПРОБЛЕМЫ современного общества</a:t>
            </a:r>
            <a:endParaRPr lang="ru-RU" sz="32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1500174"/>
            <a:ext cx="8072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550738" y="1628800"/>
            <a:ext cx="4957365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Снижение у некоторых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обучаю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щихся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интереса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  культурным ценностям и достижениям своей Родины, ее корням.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Истинным идеалом воспитания в России испокон веков является традиционное духовное мировоззрение, основанное на понятиях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долга и чести, нравственности и морали.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Сегодня в условиях глобализации, стирания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национальных различий и границ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слово «патриотизм» частью общества воспринимается как устаревшее. Но жить без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уважения к собственной стране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ее истории, достижениям и жертвам значит нарушить собственное будущее…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2" name="Picture 4" descr="http://cs631527.vk.me/v631527542/100b/fS9h1Kpwc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3" y="1571612"/>
            <a:ext cx="3213889" cy="2000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96662256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857232"/>
            <a:ext cx="7024744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СПАСИБО ЗА ВНИМАНИЕ!!!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1986" name="Picture 2" descr="http://www.scotchbuba.com.ua/wp-content/uploads/2015/06/smil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2428868"/>
            <a:ext cx="4429156" cy="251723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714356"/>
            <a:ext cx="7024744" cy="78581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ТРЕБОВАНИЯ ФГОС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1500174"/>
            <a:ext cx="7671912" cy="51435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               ФОРМИРОВАНИЕ УУД  у </a:t>
            </a:r>
            <a:r>
              <a:rPr lang="ru-RU" b="1" dirty="0" smtClean="0"/>
              <a:t>ОБУЧАЮЩИХСЯ(умения </a:t>
            </a:r>
            <a:r>
              <a:rPr lang="ru-RU" b="1" dirty="0" smtClean="0"/>
              <a:t>учиться</a:t>
            </a:r>
            <a:r>
              <a:rPr lang="ru-RU" b="1" dirty="0" smtClean="0"/>
              <a:t>)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    </a:t>
            </a:r>
            <a:r>
              <a:rPr lang="ru-RU" b="1" i="1" dirty="0" smtClean="0"/>
              <a:t>Виды УУД:</a:t>
            </a:r>
          </a:p>
          <a:p>
            <a:r>
              <a:rPr lang="ru-RU" b="1" dirty="0" smtClean="0"/>
              <a:t> личностные</a:t>
            </a:r>
            <a:r>
              <a:rPr lang="ru-RU" dirty="0" smtClean="0"/>
              <a:t>; </a:t>
            </a:r>
            <a:endParaRPr lang="ru-RU" dirty="0" smtClean="0"/>
          </a:p>
          <a:p>
            <a:r>
              <a:rPr lang="ru-RU" b="1" dirty="0" smtClean="0"/>
              <a:t>познавательные </a:t>
            </a:r>
            <a:r>
              <a:rPr lang="ru-RU" dirty="0" smtClean="0"/>
              <a:t>;</a:t>
            </a:r>
            <a:endParaRPr lang="ru-RU" dirty="0" smtClean="0"/>
          </a:p>
          <a:p>
            <a:r>
              <a:rPr lang="ru-RU" b="1" dirty="0" smtClean="0"/>
              <a:t>коммуникативные</a:t>
            </a:r>
            <a:r>
              <a:rPr lang="ru-RU" dirty="0" smtClean="0"/>
              <a:t> </a:t>
            </a:r>
            <a:r>
              <a:rPr lang="ru-RU" dirty="0" smtClean="0"/>
              <a:t>; </a:t>
            </a:r>
            <a:endParaRPr lang="ru-RU" dirty="0" smtClean="0"/>
          </a:p>
          <a:p>
            <a:r>
              <a:rPr lang="ru-RU" b="1" dirty="0" smtClean="0"/>
              <a:t>регулятивные 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spd="med">
    <p:wipe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938</TotalTime>
  <Words>2349</Words>
  <Application>Microsoft Office PowerPoint</Application>
  <PresentationFormat>Экран (4:3)</PresentationFormat>
  <Paragraphs>270</Paragraphs>
  <Slides>80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81" baseType="lpstr">
      <vt:lpstr>Остин</vt:lpstr>
      <vt:lpstr>ШАПОВАЛОВ ЕВГЕНИЙ ВЛАДИМИРОВИЧ - РУКОВОДИТЕЛЬ ШКОЛЬНОГО МУЗЕЯ, УЧИТЕЛЬ ИСТОРИИ И ОБЩЕСТВОЗНАНИЯ</vt:lpstr>
      <vt:lpstr>МБОУ ЯСШ №2 (СРЕДНЯЯ ШКОЛА №2)</vt:lpstr>
      <vt:lpstr>МБОУ ЯСШ №2 (СРЕДНЯЯ ШКОЛА №2)</vt:lpstr>
      <vt:lpstr>ЕГО ИМЯ НОСИТ 2-Я ШКОЛА-Н.А.ДАНЮШИН</vt:lpstr>
      <vt:lpstr>МУЗЕЙ МБОУ ЯСШ №2</vt:lpstr>
      <vt:lpstr>МУЗЕЙ МБОУ ЯСШ №2</vt:lpstr>
      <vt:lpstr>Слайд 7</vt:lpstr>
      <vt:lpstr>Слайд 8</vt:lpstr>
      <vt:lpstr>ТРЕБОВАНИЯ ФГОС</vt:lpstr>
      <vt:lpstr>ОДИН ИЗ СПОСОБОВ РЕШЕНИЯ ПРОБЛЕМ И ВЫПОЛНЕНИЯ ЗАДАЧ</vt:lpstr>
      <vt:lpstr>Проект это «5 П»</vt:lpstr>
      <vt:lpstr>Классификация проектов</vt:lpstr>
      <vt:lpstr>Слайд 13</vt:lpstr>
      <vt:lpstr>Слайд 14</vt:lpstr>
      <vt:lpstr>Слайд 15</vt:lpstr>
      <vt:lpstr>ДО И ПОСЛЕ…</vt:lpstr>
      <vt:lpstr>Слайд 17</vt:lpstr>
      <vt:lpstr>МУЗЕЙ -5.11.2015</vt:lpstr>
      <vt:lpstr>Слайд 19</vt:lpstr>
      <vt:lpstr>Слайд 20</vt:lpstr>
      <vt:lpstr>Слайд 21</vt:lpstr>
      <vt:lpstr>Слайд 22</vt:lpstr>
      <vt:lpstr>МУЗЕЙ-26.02.2016</vt:lpstr>
      <vt:lpstr>МУЗЕЙ-26.02.2016</vt:lpstr>
      <vt:lpstr>ЭКСКУРСИЯ В МУЗЕЙ-12.05.2016- 4 класс</vt:lpstr>
      <vt:lpstr>Слайд 26</vt:lpstr>
      <vt:lpstr>ВЕТЕРАНЫ ПЕДТРУДА В МУЗЕЕ-5.10.2016</vt:lpstr>
      <vt:lpstr>22.11.2016-ЭКСКУРСИЯ ДЛЯ УЧАЩИХСЯ ИЗ КАПЫРЕВЩИНЫ </vt:lpstr>
      <vt:lpstr>Статья в «Вестях Привопья»</vt:lpstr>
      <vt:lpstr>Мини-проект «Портреты известных выпускников 2-й школы»(2014-2015 годы)</vt:lpstr>
      <vt:lpstr>Мини-проект «Портреты известных выпускников 2-й школы»(2014-2015 годы)</vt:lpstr>
      <vt:lpstr>Мини-проект «Учителя школы-участники ВОВ»</vt:lpstr>
      <vt:lpstr>МИНИ-ПРОЕКТ «ОНИ СРАЖАЛИСЬ ЗА ЯРЦЕВО…1941»</vt:lpstr>
      <vt:lpstr>МИНИ-ПРОЕКТ  «ДИРЕКТОРА 2-Й ШКОЛЫ»</vt:lpstr>
      <vt:lpstr>ДИРЕКТОРА 2-Й ШКОЛЫ</vt:lpstr>
      <vt:lpstr>Слайд 36</vt:lpstr>
      <vt:lpstr>Исследовательские работы</vt:lpstr>
      <vt:lpstr>Объем исследования и выбор темы</vt:lpstr>
      <vt:lpstr>Мини-исследование</vt:lpstr>
      <vt:lpstr>Мини-исследование</vt:lpstr>
      <vt:lpstr>Мини-исследование</vt:lpstr>
      <vt:lpstr>Мини-исследование</vt:lpstr>
      <vt:lpstr>Мини-исследование</vt:lpstr>
      <vt:lpstr>Мини-исследование</vt:lpstr>
      <vt:lpstr>Мини-исследование</vt:lpstr>
      <vt:lpstr>Мини-исследование</vt:lpstr>
      <vt:lpstr>Мини-исследование</vt:lpstr>
      <vt:lpstr>Мини-исследование</vt:lpstr>
      <vt:lpstr>Возможные темы мини-исследований</vt:lpstr>
      <vt:lpstr>Исследовательские работы на базе музея МБОУ ЯСШ №2</vt:lpstr>
      <vt:lpstr>Исследовательские работы на базе музея МБОУ ЯСШ №2</vt:lpstr>
      <vt:lpstr>Исследовательские работы на базе музея МБОУ ЯСШ №2</vt:lpstr>
      <vt:lpstr>Исследовательские работы на базе музея МБОУ ЯСШ №2</vt:lpstr>
      <vt:lpstr>Фрагмент презентации исследовательской работы «Они не вернулись из боя…»</vt:lpstr>
      <vt:lpstr>Содержание:</vt:lpstr>
      <vt:lpstr>Введение</vt:lpstr>
      <vt:lpstr>Введение</vt:lpstr>
      <vt:lpstr>Выпускники 2-й школы,  не вернувшиеся с войны</vt:lpstr>
      <vt:lpstr>Выпускники 2-й школы,  не вернувшиеся с войны</vt:lpstr>
      <vt:lpstr>Выпускники 2-й школы,  не вернувшиеся с войны</vt:lpstr>
      <vt:lpstr>Выпускники 2-й школы,  не вернувшиеся с войны</vt:lpstr>
      <vt:lpstr>Выпускники 2-й школы,  не вернувшиеся с войны</vt:lpstr>
      <vt:lpstr>Выпускники 2-й школы,  не вернувшиеся с войны</vt:lpstr>
      <vt:lpstr>Выпускники 2-й школы,  не вернувшиеся с войны</vt:lpstr>
      <vt:lpstr>Выпускники 2-й школы,  не вернувшиеся с войны</vt:lpstr>
      <vt:lpstr>Надо помнить…</vt:lpstr>
      <vt:lpstr>Общие выводы</vt:lpstr>
      <vt:lpstr>Результативность исследовательских работ на базе музея МБОУ ЯСШ №2</vt:lpstr>
      <vt:lpstr>Успехи обучающихся и музея</vt:lpstr>
      <vt:lpstr>Источники информации для исследовательских работ</vt:lpstr>
      <vt:lpstr>Фонды школьного музея</vt:lpstr>
      <vt:lpstr>Посетители музея</vt:lpstr>
      <vt:lpstr>Статья о музее</vt:lpstr>
      <vt:lpstr>Статья в газете</vt:lpstr>
      <vt:lpstr>ПОЧЕТНЫЙ КАРАУЛ ПОСТ №1</vt:lpstr>
      <vt:lpstr>Слайд 76</vt:lpstr>
      <vt:lpstr>Результаты и ключевые показатели эффективности исследовательской и проектной деятельности:</vt:lpstr>
      <vt:lpstr>Результаты и ключевые показатели эффективности исследовательской и проектной деятельности:</vt:lpstr>
      <vt:lpstr>ФОРМИРОВАНИЕ УУД  у ОБУЧАЮЩИХСЯ, ЗАНЯТЫХ ПРОЕКТНОЙ И ИССЛЕДОВАТЕЛЬСКОЙ РАБОТОЙ  НА БАЗЕ ШКОЛЬНОГО МУЗЕЯ :</vt:lpstr>
      <vt:lpstr>СПАСИБО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Евгений</cp:lastModifiedBy>
  <cp:revision>107</cp:revision>
  <dcterms:created xsi:type="dcterms:W3CDTF">2012-07-13T15:33:29Z</dcterms:created>
  <dcterms:modified xsi:type="dcterms:W3CDTF">2016-11-30T13:21:54Z</dcterms:modified>
</cp:coreProperties>
</file>