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97" r:id="rId3"/>
    <p:sldId id="273" r:id="rId4"/>
    <p:sldId id="274" r:id="rId5"/>
    <p:sldId id="301" r:id="rId6"/>
    <p:sldId id="275" r:id="rId7"/>
    <p:sldId id="276" r:id="rId8"/>
    <p:sldId id="278" r:id="rId9"/>
    <p:sldId id="279" r:id="rId10"/>
    <p:sldId id="299" r:id="rId11"/>
    <p:sldId id="257" r:id="rId12"/>
    <p:sldId id="294" r:id="rId13"/>
    <p:sldId id="295" r:id="rId14"/>
    <p:sldId id="265" r:id="rId15"/>
    <p:sldId id="266" r:id="rId16"/>
    <p:sldId id="298" r:id="rId17"/>
    <p:sldId id="296" r:id="rId18"/>
    <p:sldId id="281" r:id="rId19"/>
    <p:sldId id="290" r:id="rId20"/>
    <p:sldId id="272" r:id="rId21"/>
    <p:sldId id="305" r:id="rId22"/>
    <p:sldId id="291" r:id="rId23"/>
    <p:sldId id="302" r:id="rId24"/>
    <p:sldId id="303" r:id="rId25"/>
    <p:sldId id="304" r:id="rId26"/>
    <p:sldId id="292" r:id="rId27"/>
    <p:sldId id="268" r:id="rId28"/>
    <p:sldId id="269" r:id="rId29"/>
    <p:sldId id="270" r:id="rId30"/>
    <p:sldId id="271" r:id="rId31"/>
    <p:sldId id="282" r:id="rId32"/>
    <p:sldId id="307" r:id="rId33"/>
    <p:sldId id="283" r:id="rId34"/>
    <p:sldId id="284" r:id="rId35"/>
    <p:sldId id="285" r:id="rId36"/>
    <p:sldId id="308" r:id="rId37"/>
    <p:sldId id="286" r:id="rId38"/>
    <p:sldId id="309" r:id="rId39"/>
    <p:sldId id="310" r:id="rId40"/>
    <p:sldId id="311" r:id="rId41"/>
    <p:sldId id="312" r:id="rId42"/>
    <p:sldId id="313" r:id="rId43"/>
    <p:sldId id="314" r:id="rId44"/>
    <p:sldId id="300" r:id="rId45"/>
    <p:sldId id="29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17.08.2017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gdb.ru/home/news-archive/3113-konkurs-dlya-bibliotek-chitaem-klassiku-v-bibliotek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Drofapublishing" TargetMode="External"/><Relationship Id="rId7" Type="http://schemas.openxmlformats.org/officeDocument/2006/relationships/hyperlink" Target="https://lit.drofa-ventana.ru/voprosy-i-otvety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.drofa-ventana.ru/control" TargetMode="External"/><Relationship Id="rId5" Type="http://schemas.openxmlformats.org/officeDocument/2006/relationships/hyperlink" Target="https://lit.drofa-ventana.ru/registration" TargetMode="External"/><Relationship Id="rId4" Type="http://schemas.openxmlformats.org/officeDocument/2006/relationships/hyperlink" Target="https://drofa-ventana.ru/about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lit.drofa-ventana.ru/konkurs-100-proektov-pro-chtenie-sirius/" TargetMode="External"/><Relationship Id="rId13" Type="http://schemas.openxmlformats.org/officeDocument/2006/relationships/hyperlink" Target="https://lit.drofa-ventana.ru/konkurs-chitaem-mayakovskogo/" TargetMode="External"/><Relationship Id="rId3" Type="http://schemas.openxmlformats.org/officeDocument/2006/relationships/hyperlink" Target="https://lit.drofa-ventana.ru/konkurs-chitaem-pushkina/" TargetMode="External"/><Relationship Id="rId7" Type="http://schemas.openxmlformats.org/officeDocument/2006/relationships/hyperlink" Target="https://lit.drofa-ventana.ru/konkurs-chitaem-krylova/" TargetMode="External"/><Relationship Id="rId12" Type="http://schemas.openxmlformats.org/officeDocument/2006/relationships/hyperlink" Target="https://lit.drofa-ventana.ru/konkurs-snimaem-buktreyler-po-chehovu/" TargetMode="External"/><Relationship Id="rId17" Type="http://schemas.openxmlformats.org/officeDocument/2006/relationships/hyperlink" Target="https://lit.drofa-ventana.ru/konkurs-chitaem-nikolaya-nekrasova/" TargetMode="External"/><Relationship Id="rId2" Type="http://schemas.openxmlformats.org/officeDocument/2006/relationships/hyperlink" Target="https://lit.drofa-ventana.ru/konkurs-chitaem-shekspira/" TargetMode="External"/><Relationship Id="rId16" Type="http://schemas.openxmlformats.org/officeDocument/2006/relationships/hyperlink" Target="https://lit.drofa-ventana.ru/konkurs-chitaem-stihi-o-velikoy-otechestvennoy-voyn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.drofa-ventana.ru/konkurs-chitaem-bryusova/" TargetMode="External"/><Relationship Id="rId11" Type="http://schemas.openxmlformats.org/officeDocument/2006/relationships/hyperlink" Target="https://lit.drofa-ventana.ru/konkurs-chitaem-lermontova/" TargetMode="External"/><Relationship Id="rId5" Type="http://schemas.openxmlformats.org/officeDocument/2006/relationships/hyperlink" Target="https://lit.drofa-ventana.ru/konkurs-chitaem-bunina/" TargetMode="External"/><Relationship Id="rId15" Type="http://schemas.openxmlformats.org/officeDocument/2006/relationships/hyperlink" Target="https://lit.drofa-ventana.ru/konkurs-snimaem-video-o-professii/" TargetMode="External"/><Relationship Id="rId10" Type="http://schemas.openxmlformats.org/officeDocument/2006/relationships/hyperlink" Target="https://lit.drofa-ventana.ru/konkurs-chitaem-klassiku-v-biblioteke/" TargetMode="External"/><Relationship Id="rId4" Type="http://schemas.openxmlformats.org/officeDocument/2006/relationships/hyperlink" Target="https://lit.drofa-ventana.ru/konkurs-chitaem-esenina/" TargetMode="External"/><Relationship Id="rId9" Type="http://schemas.openxmlformats.org/officeDocument/2006/relationships/hyperlink" Target="https://lit.drofa-ventana.ru/konkurs-buktreyler-sirius/" TargetMode="External"/><Relationship Id="rId14" Type="http://schemas.openxmlformats.org/officeDocument/2006/relationships/hyperlink" Target="https://lit.drofa-ventana.ru/konkurs-chitaem-tyutcheva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34342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конкурсах-возможность профессионального роста школьного </a:t>
            </a:r>
            <a:r>
              <a:rPr lang="ru-RU" dirty="0" smtClean="0"/>
              <a:t>библиотекаря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9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389863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Проект «Читающая мама» динамично развивается в России и активно реализуется через школьные библиотеки и другие площадки.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6213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80720" cy="129614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hlinkClick r:id="rId2"/>
              </a:rPr>
              <a:t>«</a:t>
            </a:r>
            <a:r>
              <a:rPr lang="ru-RU" b="1" u="sng" dirty="0">
                <a:hlinkClick r:id="rId2"/>
              </a:rPr>
              <a:t>Читаем классику в библиотеке»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Совместный проект объединенной издательской группы «ДРОФА – ВЕНТАНА-ГРАФ», </a:t>
            </a:r>
            <a:endParaRPr lang="ru-RU" dirty="0" smtClean="0"/>
          </a:p>
          <a:p>
            <a:r>
              <a:rPr lang="ru-RU" dirty="0" smtClean="0"/>
              <a:t>Ассоциации </a:t>
            </a:r>
            <a:r>
              <a:rPr lang="ru-RU" dirty="0"/>
              <a:t>деятелей культуры, искусства и просвещения по приобщению детей к чтению «Растим читателя» </a:t>
            </a:r>
          </a:p>
          <a:p>
            <a:r>
              <a:rPr lang="ru-RU" dirty="0" smtClean="0"/>
              <a:t>Российской </a:t>
            </a:r>
            <a:r>
              <a:rPr lang="ru-RU" dirty="0"/>
              <a:t>государственной детской библиотеки.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120679" cy="3603625"/>
          </a:xfrm>
        </p:spPr>
      </p:pic>
    </p:spTree>
    <p:extLst>
      <p:ext uri="{BB962C8B-B14F-4D97-AF65-F5344CB8AC3E}">
        <p14:creationId xmlns:p14="http://schemas.microsoft.com/office/powerpoint/2010/main" val="21387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340768"/>
            <a:ext cx="6543829" cy="3816424"/>
          </a:xfrm>
        </p:spPr>
        <p:txBody>
          <a:bodyPr>
            <a:noAutofit/>
          </a:bodyPr>
          <a:lstStyle/>
          <a:p>
            <a:r>
              <a:rPr lang="ru-RU" sz="2900" dirty="0"/>
              <a:t>1 ноября 2016 года в рамках проекта «Страна читающая» стартовал конкурс, призванный привлечь внимание к детским библиотекам в стране, а также популяризировать отечественную поэтическую классику, изучаемую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18160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Страна читающая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844825"/>
            <a:ext cx="6336704" cy="15121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/>
              <a:t>Международный </a:t>
            </a:r>
            <a:r>
              <a:rPr lang="ru-RU" i="1" dirty="0" err="1" smtClean="0"/>
              <a:t>краудсортинговый</a:t>
            </a:r>
            <a:r>
              <a:rPr lang="ru-RU" i="1" dirty="0" smtClean="0"/>
              <a:t>  интернет- проект про чтение художественной литературы, изучаемой в школе</a:t>
            </a:r>
            <a:endParaRPr lang="ru-RU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5524723" cy="2348007"/>
          </a:xfrm>
        </p:spPr>
      </p:pic>
    </p:spTree>
    <p:extLst>
      <p:ext uri="{BB962C8B-B14F-4D97-AF65-F5344CB8AC3E}">
        <p14:creationId xmlns:p14="http://schemas.microsoft.com/office/powerpoint/2010/main" val="41645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3140967"/>
            <a:ext cx="6196405" cy="2582101"/>
          </a:xfrm>
        </p:spPr>
        <p:txBody>
          <a:bodyPr/>
          <a:lstStyle/>
          <a:p>
            <a:r>
              <a:rPr lang="ru-RU" dirty="0"/>
              <a:t>Корпорация «Российский учебник» (ДРОФА‑ВЕНТАНА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Издательский дом «Первое сентября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908721"/>
            <a:ext cx="5616624" cy="1872208"/>
          </a:xfrm>
        </p:spPr>
        <p:txBody>
          <a:bodyPr/>
          <a:lstStyle/>
          <a:p>
            <a:r>
              <a:rPr lang="ru-RU" dirty="0" smtClean="0"/>
              <a:t>Сайт «Страна читающая» вошел в десятку лучших интернет-проектов России по версии «Премии Рунета»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64904"/>
            <a:ext cx="6080720" cy="3151992"/>
          </a:xfrm>
        </p:spPr>
      </p:pic>
    </p:spTree>
    <p:extLst>
      <p:ext uri="{BB962C8B-B14F-4D97-AF65-F5344CB8AC3E}">
        <p14:creationId xmlns:p14="http://schemas.microsoft.com/office/powerpoint/2010/main" val="233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615837" cy="4248472"/>
          </a:xfrm>
        </p:spPr>
        <p:txBody>
          <a:bodyPr>
            <a:noAutofit/>
          </a:bodyPr>
          <a:lstStyle/>
          <a:p>
            <a:r>
              <a:rPr lang="ru-RU" sz="2900" dirty="0" smtClean="0"/>
              <a:t>Возрастных ограничений для участников проекта нет. Заявку на участие в проекте может подать как один участник ,так и коллектив участников. Если заявка подается от коллектива, то все члены должны быть записаны на видео. Исключение может составлять руководитель.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076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6255797" cy="4814349"/>
          </a:xfrm>
        </p:spPr>
        <p:txBody>
          <a:bodyPr>
            <a:noAutofit/>
          </a:bodyPr>
          <a:lstStyle/>
          <a:p>
            <a:r>
              <a:rPr lang="ru-RU" sz="2800" dirty="0"/>
              <a:t>Для участия в конкурсе необходимо записать на видео прочтение любого поэтического произведение русской классики, изучаемой в школе. Пушкин, Лермонтов, Тютчев, Ахматова – </a:t>
            </a:r>
            <a:r>
              <a:rPr lang="ru-RU" sz="2800" dirty="0" smtClean="0"/>
              <a:t>конкурс не ограничивается участием одного автора. </a:t>
            </a:r>
            <a:r>
              <a:rPr lang="ru-RU" sz="2800" dirty="0">
                <a:solidFill>
                  <a:srgbClr val="FF0000"/>
                </a:solidFill>
              </a:rPr>
              <a:t>Главное условие – чтение должно быть выразительным, а видеоролик не должен </a:t>
            </a:r>
            <a:r>
              <a:rPr lang="ru-RU" sz="2800" dirty="0"/>
              <a:t>быть дольше 2 минут.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50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908720"/>
            <a:ext cx="6255797" cy="4814349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«Страна  читающая»- это проект, который поможет вам выразить свое уникальное понимание поэзии, помочь другим разглядеть в ней неизведанные ,неочевидные смыслы.</a:t>
            </a:r>
          </a:p>
          <a:p>
            <a:r>
              <a:rPr lang="ru-RU" sz="2800" dirty="0" smtClean="0"/>
              <a:t>Все,  что от вас требуется – читать любимые стихи, записывать чтение на видео и публиковать на страницах проекта.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77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6840760" cy="4824536"/>
          </a:xfrm>
        </p:spPr>
        <p:txBody>
          <a:bodyPr/>
          <a:lstStyle/>
          <a:p>
            <a:r>
              <a:rPr lang="ru-RU" sz="2900" dirty="0"/>
              <a:t>В условиях непрерывного расширения информационного пространства на школьных библиотекарей возлагается функция обучения школьников и учителей навыкам работы с информацией, что выдвигает необходимость постоянного повышения квалификации и профессионального роста.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3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965245" cy="792089"/>
          </a:xfrm>
        </p:spPr>
        <p:txBody>
          <a:bodyPr/>
          <a:lstStyle/>
          <a:p>
            <a:r>
              <a:rPr lang="ru-RU" dirty="0" smtClean="0"/>
              <a:t>Правила участия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6768752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700" dirty="0"/>
              <a:t>Чтобы стать участниками программы «Страна читающая»:</a:t>
            </a:r>
          </a:p>
          <a:p>
            <a:r>
              <a:rPr lang="ru-RU" sz="2700" dirty="0"/>
              <a:t>Выберите любое поэтическое произведение из школьного курса литературы.</a:t>
            </a:r>
          </a:p>
          <a:p>
            <a:r>
              <a:rPr lang="ru-RU" sz="2700" dirty="0"/>
              <a:t>Прочтите его в одиночку или в компании и запишите чтение на видео. Рекомендуемая продолжительность видеоролика — не более 2 минут.</a:t>
            </a:r>
          </a:p>
          <a:p>
            <a:r>
              <a:rPr lang="ru-RU" sz="2700" b="1" dirty="0"/>
              <a:t>Внимание! Мы хотим, чтобы произведения классики были прочитаны красиво и выразительно. Пожалуйста, потренируйтесь перед контрольной съемкой.</a:t>
            </a:r>
            <a:endParaRPr lang="ru-RU" sz="2700" dirty="0"/>
          </a:p>
          <a:p>
            <a:r>
              <a:rPr lang="ru-RU" sz="2700" dirty="0"/>
              <a:t>Выложите ваш видеоролик на </a:t>
            </a:r>
            <a:r>
              <a:rPr lang="ru-RU" sz="2700" b="1" dirty="0" err="1">
                <a:hlinkClick r:id="rId2"/>
              </a:rPr>
              <a:t>YouTube</a:t>
            </a:r>
            <a:r>
              <a:rPr lang="ru-RU" sz="2700" dirty="0"/>
              <a:t>.</a:t>
            </a:r>
          </a:p>
          <a:p>
            <a:r>
              <a:rPr lang="ru-RU" sz="2700" dirty="0"/>
              <a:t>Совет. Лучше всего заблаговременно создать свой канал и сразу подписаться на </a:t>
            </a:r>
            <a:r>
              <a:rPr lang="ru-RU" sz="2700" b="1" dirty="0" err="1">
                <a:hlinkClick r:id="rId3"/>
              </a:rPr>
              <a:t>YouTube-канал</a:t>
            </a:r>
            <a:r>
              <a:rPr lang="ru-RU" sz="2700" dirty="0" err="1"/>
              <a:t>корпорации</a:t>
            </a:r>
            <a:r>
              <a:rPr lang="ru-RU" sz="2700" dirty="0"/>
              <a:t> </a:t>
            </a:r>
            <a:r>
              <a:rPr lang="ru-RU" sz="2700" b="1" dirty="0">
                <a:hlinkClick r:id="rId4"/>
              </a:rPr>
              <a:t>«Российский учебник»</a:t>
            </a:r>
            <a:r>
              <a:rPr lang="ru-RU" sz="2700" dirty="0"/>
              <a:t> (ДРОФА‑ВЕНТАНА).</a:t>
            </a:r>
          </a:p>
          <a:p>
            <a:r>
              <a:rPr lang="ru-RU" sz="2700" dirty="0"/>
              <a:t>Подайте </a:t>
            </a:r>
            <a:r>
              <a:rPr lang="ru-RU" sz="2700" b="1" dirty="0">
                <a:hlinkClick r:id="rId5"/>
              </a:rPr>
              <a:t>заявку</a:t>
            </a:r>
            <a:r>
              <a:rPr lang="ru-RU" sz="2700" dirty="0"/>
              <a:t> на участие в конкурсе, опубликовав видеоролик на сайте </a:t>
            </a:r>
            <a:r>
              <a:rPr lang="ru-RU" sz="2700" b="1" dirty="0">
                <a:hlinkClick r:id="rId6"/>
              </a:rPr>
              <a:t>lit.drofa-ventana.ru</a:t>
            </a:r>
            <a:r>
              <a:rPr lang="ru-RU" sz="2700" dirty="0"/>
              <a:t>.</a:t>
            </a:r>
          </a:p>
          <a:p>
            <a:r>
              <a:rPr lang="ru-RU" sz="2700" dirty="0"/>
              <a:t>И не забудьте дополнительно поделиться опубликованным видеороликом с любой страницы проекта в одной из социальных сетей с указанием </a:t>
            </a:r>
            <a:r>
              <a:rPr lang="ru-RU" sz="2700" dirty="0" err="1"/>
              <a:t>хэштега</a:t>
            </a:r>
            <a:r>
              <a:rPr lang="ru-RU" sz="2700" dirty="0"/>
              <a:t> </a:t>
            </a:r>
            <a:r>
              <a:rPr lang="ru-RU" sz="2700" b="1" dirty="0"/>
              <a:t>#</a:t>
            </a:r>
            <a:r>
              <a:rPr lang="ru-RU" sz="2700" b="1" dirty="0" err="1"/>
              <a:t>страначитающая</a:t>
            </a:r>
            <a:r>
              <a:rPr lang="ru-RU" sz="2700" dirty="0"/>
              <a:t>.</a:t>
            </a:r>
          </a:p>
          <a:p>
            <a:r>
              <a:rPr lang="ru-RU" sz="2700" dirty="0"/>
              <a:t>Как проверить, добавилось ли видео на сайт, проголосовать за прочтение и ответы на другие часто задаваемые вопросы вы найдете в разделе </a:t>
            </a:r>
            <a:r>
              <a:rPr lang="ru-RU" sz="2700" b="1" dirty="0">
                <a:hlinkClick r:id="rId7"/>
              </a:rPr>
              <a:t>«Вопросы и ответы»</a:t>
            </a:r>
            <a:r>
              <a:rPr lang="ru-RU" sz="27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016596" cy="4886226"/>
          </a:xfrm>
        </p:spPr>
      </p:pic>
    </p:spTree>
    <p:extLst>
      <p:ext uri="{BB962C8B-B14F-4D97-AF65-F5344CB8AC3E}">
        <p14:creationId xmlns:p14="http://schemas.microsoft.com/office/powerpoint/2010/main" val="16513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461871"/>
          </a:xfrm>
        </p:spPr>
        <p:txBody>
          <a:bodyPr>
            <a:normAutofit/>
          </a:bodyPr>
          <a:lstStyle/>
          <a:p>
            <a:r>
              <a:rPr lang="ru-RU" sz="2900" dirty="0"/>
              <a:t>К</a:t>
            </a:r>
            <a:r>
              <a:rPr lang="ru-RU" sz="2900" dirty="0" smtClean="0"/>
              <a:t>аждый </a:t>
            </a:r>
            <a:r>
              <a:rPr lang="ru-RU" sz="2900" dirty="0"/>
              <a:t>месяц </a:t>
            </a:r>
            <a:r>
              <a:rPr lang="ru-RU" sz="2900" dirty="0" smtClean="0"/>
              <a:t>объявляют дополнительные </a:t>
            </a:r>
            <a:r>
              <a:rPr lang="ru-RU" sz="2900" dirty="0"/>
              <a:t>тематические акции: сбор творческих работ, посвященных определенному автору. </a:t>
            </a:r>
          </a:p>
        </p:txBody>
      </p:sp>
    </p:spTree>
    <p:extLst>
      <p:ext uri="{BB962C8B-B14F-4D97-AF65-F5344CB8AC3E}">
        <p14:creationId xmlns:p14="http://schemas.microsoft.com/office/powerpoint/2010/main" val="27587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40757" cy="3099902"/>
          </a:xfrm>
        </p:spPr>
      </p:pic>
    </p:spTree>
    <p:extLst>
      <p:ext uri="{BB962C8B-B14F-4D97-AF65-F5344CB8AC3E}">
        <p14:creationId xmlns:p14="http://schemas.microsoft.com/office/powerpoint/2010/main" val="41023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79585" cy="4275483"/>
          </a:xfrm>
        </p:spPr>
      </p:pic>
    </p:spTree>
    <p:extLst>
      <p:ext uri="{BB962C8B-B14F-4D97-AF65-F5344CB8AC3E}">
        <p14:creationId xmlns:p14="http://schemas.microsoft.com/office/powerpoint/2010/main" val="32589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t="8105" r="1297"/>
          <a:stretch/>
        </p:blipFill>
        <p:spPr>
          <a:xfrm>
            <a:off x="971600" y="1844824"/>
            <a:ext cx="7239908" cy="3700541"/>
          </a:xfrm>
        </p:spPr>
      </p:pic>
    </p:spTree>
    <p:extLst>
      <p:ext uri="{BB962C8B-B14F-4D97-AF65-F5344CB8AC3E}">
        <p14:creationId xmlns:p14="http://schemas.microsoft.com/office/powerpoint/2010/main" val="8467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6696744" cy="496855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hlinkClick r:id="rId2"/>
            </a:endParaRPr>
          </a:p>
          <a:p>
            <a:endParaRPr lang="ru-RU" sz="2700" b="1" dirty="0">
              <a:hlinkClick r:id="rId2"/>
            </a:endParaRPr>
          </a:p>
          <a:p>
            <a:r>
              <a:rPr lang="ru-RU" sz="3000" b="1" dirty="0" smtClean="0">
                <a:hlinkClick r:id="rId2"/>
              </a:rPr>
              <a:t>«</a:t>
            </a:r>
            <a:r>
              <a:rPr lang="ru-RU" sz="3000" b="1" dirty="0">
                <a:hlinkClick r:id="rId2"/>
              </a:rPr>
              <a:t>Читаем Шекспира»</a:t>
            </a:r>
            <a:r>
              <a:rPr lang="ru-RU" sz="3000" dirty="0"/>
              <a:t> – 277 публикаций </a:t>
            </a:r>
            <a:br>
              <a:rPr lang="ru-RU" sz="3000" dirty="0"/>
            </a:br>
            <a:r>
              <a:rPr lang="ru-RU" sz="3000" b="1" dirty="0">
                <a:hlinkClick r:id="rId3"/>
              </a:rPr>
              <a:t>«Читаем Пушкина»</a:t>
            </a:r>
            <a:r>
              <a:rPr lang="ru-RU" sz="3000" dirty="0"/>
              <a:t> – 629 публикаций </a:t>
            </a:r>
            <a:br>
              <a:rPr lang="ru-RU" sz="3000" dirty="0"/>
            </a:br>
            <a:r>
              <a:rPr lang="ru-RU" sz="3000" b="1" dirty="0">
                <a:hlinkClick r:id="rId4"/>
              </a:rPr>
              <a:t>«Читаем Есенина»</a:t>
            </a:r>
            <a:r>
              <a:rPr lang="ru-RU" sz="3000" dirty="0"/>
              <a:t> – 308 публикаций </a:t>
            </a:r>
            <a:br>
              <a:rPr lang="ru-RU" sz="3000" dirty="0"/>
            </a:br>
            <a:r>
              <a:rPr lang="ru-RU" sz="3000" b="1" dirty="0">
                <a:hlinkClick r:id="rId5"/>
              </a:rPr>
              <a:t>«Читаем Бунина»</a:t>
            </a:r>
            <a:r>
              <a:rPr lang="ru-RU" sz="3000" dirty="0"/>
              <a:t> – 1 074 публикации </a:t>
            </a:r>
            <a:br>
              <a:rPr lang="ru-RU" sz="3000" dirty="0"/>
            </a:br>
            <a:r>
              <a:rPr lang="ru-RU" sz="3000" b="1" dirty="0">
                <a:hlinkClick r:id="rId6"/>
              </a:rPr>
              <a:t>«Читаем Брюсова»</a:t>
            </a:r>
            <a:r>
              <a:rPr lang="ru-RU" sz="3000" dirty="0"/>
              <a:t> – 1 456 публикаций </a:t>
            </a:r>
            <a:br>
              <a:rPr lang="ru-RU" sz="3000" dirty="0"/>
            </a:br>
            <a:r>
              <a:rPr lang="ru-RU" sz="3000" b="1" dirty="0">
                <a:hlinkClick r:id="rId7"/>
              </a:rPr>
              <a:t>«Читаем Крылова»</a:t>
            </a:r>
            <a:r>
              <a:rPr lang="ru-RU" sz="3000" dirty="0"/>
              <a:t> – 5 871 публикация </a:t>
            </a:r>
            <a:br>
              <a:rPr lang="ru-RU" sz="3000" dirty="0"/>
            </a:br>
            <a:r>
              <a:rPr lang="ru-RU" sz="3000" b="1" dirty="0">
                <a:hlinkClick r:id="rId8"/>
              </a:rPr>
              <a:t>«100 проектов про чтение. Сириус»</a:t>
            </a:r>
            <a:r>
              <a:rPr lang="ru-RU" sz="3000" dirty="0"/>
              <a:t> – 32 публикации </a:t>
            </a:r>
            <a:br>
              <a:rPr lang="ru-RU" sz="3000" dirty="0"/>
            </a:br>
            <a:r>
              <a:rPr lang="ru-RU" sz="3000" b="1" dirty="0">
                <a:hlinkClick r:id="rId9"/>
              </a:rPr>
              <a:t>«</a:t>
            </a:r>
            <a:r>
              <a:rPr lang="ru-RU" sz="3000" b="1" dirty="0" err="1">
                <a:hlinkClick r:id="rId9"/>
              </a:rPr>
              <a:t>Буктрейлер</a:t>
            </a:r>
            <a:r>
              <a:rPr lang="ru-RU" sz="3000" b="1" dirty="0">
                <a:hlinkClick r:id="rId9"/>
              </a:rPr>
              <a:t>. Сириус»</a:t>
            </a:r>
            <a:r>
              <a:rPr lang="ru-RU" sz="3000" dirty="0"/>
              <a:t> – 17 публикаций </a:t>
            </a:r>
            <a:br>
              <a:rPr lang="ru-RU" sz="3000" dirty="0"/>
            </a:br>
            <a:r>
              <a:rPr lang="ru-RU" sz="3000" b="1" dirty="0">
                <a:hlinkClick r:id="rId10"/>
              </a:rPr>
              <a:t>«Читаем классику в библиотеке»</a:t>
            </a:r>
            <a:r>
              <a:rPr lang="ru-RU" sz="3000" dirty="0"/>
              <a:t> – 5 288 публикаций </a:t>
            </a:r>
            <a:br>
              <a:rPr lang="ru-RU" sz="3000" dirty="0"/>
            </a:br>
            <a:r>
              <a:rPr lang="ru-RU" sz="3000" b="1" dirty="0">
                <a:hlinkClick r:id="rId11"/>
              </a:rPr>
              <a:t>«Читаем Лермонтова»</a:t>
            </a:r>
            <a:r>
              <a:rPr lang="ru-RU" sz="3000" dirty="0"/>
              <a:t> – 2 902 публикации </a:t>
            </a:r>
            <a:br>
              <a:rPr lang="ru-RU" sz="3000" dirty="0"/>
            </a:br>
            <a:r>
              <a:rPr lang="ru-RU" sz="3000" b="1" dirty="0">
                <a:hlinkClick r:id="rId12"/>
              </a:rPr>
              <a:t>«Снимаем </a:t>
            </a:r>
            <a:r>
              <a:rPr lang="ru-RU" sz="3000" b="1" dirty="0" err="1">
                <a:hlinkClick r:id="rId12"/>
              </a:rPr>
              <a:t>буктрейлер</a:t>
            </a:r>
            <a:r>
              <a:rPr lang="ru-RU" sz="3000" b="1" dirty="0">
                <a:hlinkClick r:id="rId12"/>
              </a:rPr>
              <a:t> по Чехову»</a:t>
            </a:r>
            <a:r>
              <a:rPr lang="ru-RU" sz="3000" dirty="0"/>
              <a:t> – 531 публикация </a:t>
            </a:r>
            <a:br>
              <a:rPr lang="ru-RU" sz="3000" dirty="0"/>
            </a:br>
            <a:r>
              <a:rPr lang="ru-RU" sz="3000" b="1" dirty="0">
                <a:hlinkClick r:id="rId13"/>
              </a:rPr>
              <a:t>«Читаем Маяковского»</a:t>
            </a:r>
            <a:r>
              <a:rPr lang="ru-RU" sz="3000" dirty="0"/>
              <a:t> – 3 078 публикаций </a:t>
            </a:r>
            <a:br>
              <a:rPr lang="ru-RU" sz="3000" dirty="0"/>
            </a:br>
            <a:r>
              <a:rPr lang="ru-RU" sz="3000" b="1" dirty="0">
                <a:hlinkClick r:id="rId14"/>
              </a:rPr>
              <a:t>«Читаем Тютчева»</a:t>
            </a:r>
            <a:r>
              <a:rPr lang="ru-RU" sz="3000" dirty="0"/>
              <a:t> – 3 439 публикаций </a:t>
            </a:r>
            <a:br>
              <a:rPr lang="ru-RU" sz="3000" dirty="0"/>
            </a:br>
            <a:r>
              <a:rPr lang="ru-RU" sz="3000" b="1" dirty="0">
                <a:hlinkClick r:id="rId15"/>
              </a:rPr>
              <a:t>«Снимаем видео о профессии»</a:t>
            </a:r>
            <a:r>
              <a:rPr lang="ru-RU" sz="3000" dirty="0"/>
              <a:t> – 166 публикаций </a:t>
            </a:r>
            <a:br>
              <a:rPr lang="ru-RU" sz="3000" dirty="0"/>
            </a:br>
            <a:r>
              <a:rPr lang="ru-RU" sz="3000" b="1" dirty="0">
                <a:hlinkClick r:id="rId16"/>
              </a:rPr>
              <a:t>«Читаем стихи о Великой Отечественной войне»</a:t>
            </a:r>
            <a:r>
              <a:rPr lang="ru-RU" sz="3000" dirty="0"/>
              <a:t> – 2 650 публикаций </a:t>
            </a:r>
            <a:br>
              <a:rPr lang="ru-RU" sz="3000" dirty="0"/>
            </a:br>
            <a:r>
              <a:rPr lang="ru-RU" sz="3000" b="1" dirty="0">
                <a:hlinkClick r:id="rId17"/>
              </a:rPr>
              <a:t>«Читаем Николая Некрасова»</a:t>
            </a:r>
            <a:r>
              <a:rPr lang="ru-RU" sz="3000" dirty="0"/>
              <a:t> – 854 публикации </a:t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9121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Август 2017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Запускаеется</a:t>
            </a:r>
            <a:r>
              <a:rPr lang="ru-RU" dirty="0"/>
              <a:t> второй конкурс </a:t>
            </a:r>
            <a:r>
              <a:rPr lang="ru-RU" dirty="0" err="1"/>
              <a:t>буктрейлеров</a:t>
            </a:r>
            <a:r>
              <a:rPr lang="ru-RU" dirty="0"/>
              <a:t>, посвященный школьной жизни во всех ее проявлениях: урокам и проделкам на переменах, строгим учителям и верным друзьям.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Прием заявок: до 20 сентября 2017 года включительно.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Подведение итогов:</a:t>
            </a:r>
            <a:r>
              <a:rPr lang="ru-RU" dirty="0"/>
              <a:t> сентябрь-октябрь 2017 года.</a:t>
            </a:r>
          </a:p>
        </p:txBody>
      </p:sp>
    </p:spTree>
    <p:extLst>
      <p:ext uri="{BB962C8B-B14F-4D97-AF65-F5344CB8AC3E}">
        <p14:creationId xmlns:p14="http://schemas.microsoft.com/office/powerpoint/2010/main" val="22294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052736"/>
            <a:ext cx="6255797" cy="4670333"/>
          </a:xfrm>
        </p:spPr>
        <p:txBody>
          <a:bodyPr>
            <a:noAutofit/>
          </a:bodyPr>
          <a:lstStyle/>
          <a:p>
            <a:r>
              <a:rPr lang="ru-RU" sz="2900" dirty="0"/>
              <a:t>В конкурсе «Школьная пора» перед вами открывается уникальный шанс взглянуть на учебники и парты по-новому: ведь съемочная площадка — это ваша </a:t>
            </a:r>
            <a:r>
              <a:rPr lang="ru-RU" sz="2900" dirty="0" err="1"/>
              <a:t>alma</a:t>
            </a:r>
            <a:r>
              <a:rPr lang="ru-RU" sz="2900" dirty="0"/>
              <a:t> </a:t>
            </a:r>
            <a:r>
              <a:rPr lang="ru-RU" sz="2900" dirty="0" err="1"/>
              <a:t>mater</a:t>
            </a:r>
            <a:r>
              <a:rPr lang="ru-RU" sz="2900" dirty="0"/>
              <a:t>. Покажите в видеоролике школьные годы любимых героев и ту роль, которую школа сыграла в их дальнейшей судьбе.</a:t>
            </a:r>
          </a:p>
        </p:txBody>
      </p:sp>
    </p:spTree>
    <p:extLst>
      <p:ext uri="{BB962C8B-B14F-4D97-AF65-F5344CB8AC3E}">
        <p14:creationId xmlns:p14="http://schemas.microsoft.com/office/powerpoint/2010/main" val="28555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ПРАВИЛА УЧАСТИЯ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02226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Снимите </a:t>
            </a:r>
            <a:r>
              <a:rPr lang="ru-RU" dirty="0"/>
              <a:t>видеоролик в жанре </a:t>
            </a:r>
            <a:r>
              <a:rPr lang="ru-RU" dirty="0" err="1"/>
              <a:t>буктрейлера</a:t>
            </a:r>
            <a:r>
              <a:rPr lang="ru-RU" dirty="0"/>
              <a:t> по любому произведению о школе отечественного или зарубежного автора.</a:t>
            </a:r>
          </a:p>
          <a:p>
            <a:r>
              <a:rPr lang="ru-RU" dirty="0"/>
              <a:t>Выложите видеозапись на </a:t>
            </a:r>
            <a:r>
              <a:rPr lang="en-US" dirty="0" smtClean="0"/>
              <a:t>YouTube</a:t>
            </a:r>
            <a:r>
              <a:rPr lang="ru-RU" dirty="0"/>
              <a:t> и подпишитесь на </a:t>
            </a:r>
            <a:r>
              <a:rPr lang="en-US" dirty="0" smtClean="0"/>
              <a:t>YouTube-</a:t>
            </a:r>
            <a:r>
              <a:rPr lang="ru-RU" dirty="0" smtClean="0"/>
              <a:t>канал</a:t>
            </a:r>
            <a:r>
              <a:rPr lang="ru-RU" dirty="0"/>
              <a:t> корпорации «Российский учебник».</a:t>
            </a:r>
          </a:p>
          <a:p>
            <a:r>
              <a:rPr lang="ru-RU" dirty="0"/>
              <a:t>Опубликуйте видеоролик на «Стране читающей». Обязательно поставьте отметку «Школьная пора» в блоке «Прочтения»!</a:t>
            </a:r>
          </a:p>
          <a:p>
            <a:r>
              <a:rPr lang="ru-RU" dirty="0"/>
              <a:t>И не забудьте поделиться видеороликом с любой страницы проекта в одной из ваших социальных сетей. </a:t>
            </a:r>
            <a:r>
              <a:rPr lang="ru-RU" dirty="0" err="1"/>
              <a:t>Хэштег</a:t>
            </a:r>
            <a:r>
              <a:rPr lang="ru-RU" dirty="0"/>
              <a:t> — </a:t>
            </a:r>
            <a:r>
              <a:rPr lang="ru-RU" i="1" dirty="0"/>
              <a:t>#</a:t>
            </a:r>
            <a:r>
              <a:rPr lang="ru-RU" i="1" dirty="0" err="1"/>
              <a:t>страначитающая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8"/>
            <a:ext cx="6696744" cy="4104456"/>
          </a:xfrm>
        </p:spPr>
        <p:txBody>
          <a:bodyPr>
            <a:normAutofit/>
          </a:bodyPr>
          <a:lstStyle/>
          <a:p>
            <a:r>
              <a:rPr lang="ru-RU" sz="2900" dirty="0"/>
              <a:t>В связи с принятием нового закона «Об образовании в Российской Федерации» и введением ФГОС второго поколения меняется образ школьного библиотекаря в современном обществе. Сегодня это должен быть человек, шагающий в ногу с развитием информационных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5972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Всех участников ждут электронные сертификаты, а победители получат подарки, дипломы и скидки на покупку любой литературы в интернет-магазине book24.ru.</a:t>
            </a:r>
          </a:p>
        </p:txBody>
      </p:sp>
    </p:spTree>
    <p:extLst>
      <p:ext uri="{BB962C8B-B14F-4D97-AF65-F5344CB8AC3E}">
        <p14:creationId xmlns:p14="http://schemas.microsoft.com/office/powerpoint/2010/main" val="3365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2017 год объявлен в России </a:t>
            </a:r>
            <a:r>
              <a:rPr lang="ru-RU" b="1" dirty="0"/>
              <a:t>Годом экологии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b="1" dirty="0" smtClean="0"/>
              <a:t>Основной </a:t>
            </a:r>
            <a:r>
              <a:rPr lang="ru-RU" b="1" dirty="0"/>
              <a:t>задачей</a:t>
            </a:r>
            <a:r>
              <a:rPr lang="ru-RU" dirty="0"/>
              <a:t> проведения Года экологии является обеспечение экологической безопасности и сохранение уникальной природы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4" r="1379" b="7241"/>
          <a:stretch/>
        </p:blipFill>
        <p:spPr bwMode="auto">
          <a:xfrm>
            <a:off x="827584" y="1484784"/>
            <a:ext cx="7456607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963346"/>
          </a:xfrm>
        </p:spPr>
        <p:txBody>
          <a:bodyPr>
            <a:normAutofit fontScale="90000"/>
          </a:bodyPr>
          <a:lstStyle/>
          <a:p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для школьников — </a:t>
            </a:r>
            <a:r>
              <a:rPr lang="ru-RU" b="1" u="sng" dirty="0"/>
              <a:t>«Страна экологических троп»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924943"/>
            <a:ext cx="6196405" cy="27981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Он </a:t>
            </a:r>
            <a:r>
              <a:rPr lang="ru-RU" dirty="0"/>
              <a:t>направлен на формирование экологического мышления учащихся. Сайт проекта представляет собой энциклопедию растительного и животного мира, созданную силами подрастающего поколения. Здесь представлена интерактивная карта </a:t>
            </a:r>
            <a:r>
              <a:rPr lang="ru-RU" dirty="0" err="1"/>
              <a:t>экомаршрутов</a:t>
            </a:r>
            <a:r>
              <a:rPr lang="ru-RU" dirty="0"/>
              <a:t>, проводятся конкурсы, направленные на просвещение современных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41083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268760"/>
            <a:ext cx="6965245" cy="75130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Организаторы </a:t>
            </a:r>
            <a:r>
              <a:rPr lang="ru-RU" b="1" dirty="0"/>
              <a:t>проекта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Объединенная издательская группа </a:t>
            </a:r>
            <a:r>
              <a:rPr lang="ru-RU" u="sng" dirty="0"/>
              <a:t>«ДРОФА-ВЕНТАНА»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реализуется при поддержке </a:t>
            </a:r>
            <a:r>
              <a:rPr lang="ru-RU" u="sng" dirty="0"/>
              <a:t>Министерства природных ресурсов и экологии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0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88832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Страна невыученных уроков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</a:t>
            </a:r>
            <a:r>
              <a:rPr lang="ru-RU" dirty="0" smtClean="0"/>
              <a:t>сероссийский </a:t>
            </a:r>
            <a:r>
              <a:rPr lang="ru-RU" dirty="0"/>
              <a:t>проект по организации внеурочной деятельности. В рамках проекта педагоги дошкольных учреждений, учителя начальной, основной и средней </a:t>
            </a:r>
            <a:r>
              <a:rPr lang="ru-RU" dirty="0" smtClean="0"/>
              <a:t>школы и библиотекари </a:t>
            </a:r>
            <a:r>
              <a:rPr lang="ru-RU" dirty="0"/>
              <a:t>сами формируют библиотеку методических материалов по внеурочной деятельности и оценивают работы своих коллег.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6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272808" cy="3808357"/>
          </a:xfrm>
        </p:spPr>
      </p:pic>
    </p:spTree>
    <p:extLst>
      <p:ext uri="{BB962C8B-B14F-4D97-AF65-F5344CB8AC3E}">
        <p14:creationId xmlns:p14="http://schemas.microsoft.com/office/powerpoint/2010/main" val="7348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Организаторы проекта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объединенная издательская группа </a:t>
            </a:r>
            <a:r>
              <a:rPr lang="ru-RU" dirty="0"/>
              <a:t>«ДРОФА-ВЕНТАНА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Проект реализуется при информационной поддержке Российского движения школьников </a:t>
            </a:r>
          </a:p>
          <a:p>
            <a:pPr marL="0" indent="0">
              <a:buNone/>
            </a:pPr>
            <a:r>
              <a:rPr lang="ru-RU" dirty="0" smtClean="0"/>
              <a:t>    ( РДЖ).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0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052736"/>
            <a:ext cx="7704857" cy="4385217"/>
          </a:xfrm>
        </p:spPr>
      </p:pic>
    </p:spTree>
    <p:extLst>
      <p:ext uri="{BB962C8B-B14F-4D97-AF65-F5344CB8AC3E}">
        <p14:creationId xmlns:p14="http://schemas.microsoft.com/office/powerpoint/2010/main" val="8654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24744"/>
            <a:ext cx="6255797" cy="4598325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dirty="0" smtClean="0"/>
              <a:t>Проект </a:t>
            </a:r>
            <a:r>
              <a:rPr lang="ru-RU" dirty="0"/>
              <a:t>«Информационно-образовательная среда современной школьной библиотеки» направлен на поддержку школьных библиотек, реализующих образовательную, информационную, культурную, просветительскую и иные функции. Служит развитию школьных информационно-библиотечных центров, распространению опыта по модернизации школьных библиотек.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8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700808"/>
            <a:ext cx="6480720" cy="3312368"/>
          </a:xfrm>
        </p:spPr>
        <p:txBody>
          <a:bodyPr>
            <a:normAutofit/>
          </a:bodyPr>
          <a:lstStyle/>
          <a:p>
            <a:r>
              <a:rPr lang="ru-RU" sz="2900" dirty="0"/>
              <a:t>Сегодня библиотекарь становится информационным менеджером, который должен владеть не только педагогическими, но и информационно-коммуникативными </a:t>
            </a:r>
            <a:r>
              <a:rPr lang="ru-RU" sz="2900" dirty="0" smtClean="0"/>
              <a:t>технологиями.</a:t>
            </a: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295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Решение </a:t>
            </a:r>
            <a:r>
              <a:rPr lang="ru-RU" dirty="0"/>
              <a:t>федеральной задачи по созданию и развитию </a:t>
            </a:r>
            <a:r>
              <a:rPr lang="ru-RU" dirty="0" smtClean="0"/>
              <a:t>информационно-</a:t>
            </a:r>
            <a:r>
              <a:rPr lang="ru-RU" dirty="0" err="1" smtClean="0"/>
              <a:t>образовательнои</a:t>
            </a:r>
            <a:r>
              <a:rPr lang="ru-RU" dirty="0" smtClean="0"/>
              <a:t> </a:t>
            </a:r>
            <a:r>
              <a:rPr lang="ru-RU" dirty="0"/>
              <a:t>среды школы, обмена опытом внедрения современных образовательных технологий и модернизации школьных библиотек на региональном и всероссийском уровнях.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29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96752"/>
            <a:ext cx="6255797" cy="4526317"/>
          </a:xfrm>
        </p:spPr>
        <p:txBody>
          <a:bodyPr>
            <a:normAutofit lnSpcReduction="10000"/>
          </a:bodyPr>
          <a:lstStyle/>
          <a:p>
            <a:endParaRPr lang="ru-RU" sz="2900" dirty="0" smtClean="0"/>
          </a:p>
          <a:p>
            <a:r>
              <a:rPr lang="ru-RU" sz="2900" dirty="0" smtClean="0"/>
              <a:t>Участниками </a:t>
            </a:r>
            <a:r>
              <a:rPr lang="ru-RU" sz="2900" dirty="0"/>
              <a:t>проекта могут стать образовательные организации, желающие ознакомиться с электронной формой учебников издательств «ДРОФА», «ВЕНТАНА-ГРАФ», «АСТРЕЛЬ» корпорации «Российский учебник</a:t>
            </a:r>
            <a:r>
              <a:rPr lang="ru-RU" sz="2900" dirty="0" smtClean="0"/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5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0768"/>
            <a:ext cx="6480720" cy="4382301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/>
              <a:t>Корпорация «Российский учебник» оказывает библиотекам методическую поддержку в очном и дистанционном форматах, а так же предоставляет возможность участия в совместных с корпорацией мероприятиях по распространению опыта создания и развития информационно-библиотечных центров.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4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725295" cy="1872208"/>
          </a:xfrm>
        </p:spPr>
      </p:pic>
    </p:spTree>
    <p:extLst>
      <p:ext uri="{BB962C8B-B14F-4D97-AF65-F5344CB8AC3E}">
        <p14:creationId xmlns:p14="http://schemas.microsoft.com/office/powerpoint/2010/main" val="35819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Интернет-проекты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 уникальная возможность для профессионального роста;</a:t>
            </a:r>
          </a:p>
          <a:p>
            <a:r>
              <a:rPr lang="ru-RU" dirty="0"/>
              <a:t>Ч</a:t>
            </a:r>
            <a:r>
              <a:rPr lang="ru-RU" dirty="0" smtClean="0"/>
              <a:t>ерез участие в таких проектах и конкурсах </a:t>
            </a:r>
          </a:p>
          <a:p>
            <a:pPr marL="0" indent="0">
              <a:buNone/>
            </a:pPr>
            <a:r>
              <a:rPr lang="ru-RU" dirty="0" smtClean="0"/>
              <a:t>    мы совершенствуем свои икт- компетенции и   интернет-практики; </a:t>
            </a:r>
          </a:p>
          <a:p>
            <a:r>
              <a:rPr lang="ru-RU" dirty="0" smtClean="0"/>
              <a:t>Повышая уровень и качество взаимодействуя с участниками образовательного процесса, тем самым мы расширяем  образовательное пространство.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3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b="1" i="1" dirty="0" smtClean="0"/>
              <a:t>Спасибо за внимание!</a:t>
            </a:r>
            <a:endParaRPr lang="ru-RU" sz="4400" b="1" i="1" dirty="0"/>
          </a:p>
          <a:p>
            <a:pPr algn="ctr"/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63178"/>
            <a:ext cx="2123916" cy="4170834"/>
          </a:xfrm>
        </p:spPr>
      </p:pic>
    </p:spTree>
    <p:extLst>
      <p:ext uri="{BB962C8B-B14F-4D97-AF65-F5344CB8AC3E}">
        <p14:creationId xmlns:p14="http://schemas.microsoft.com/office/powerpoint/2010/main" val="201920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552728" cy="396044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Участие в  Конкурсах </a:t>
            </a:r>
            <a:r>
              <a:rPr lang="ru-RU" sz="2900" dirty="0"/>
              <a:t>является </a:t>
            </a:r>
            <a:r>
              <a:rPr lang="ru-RU" sz="2900" dirty="0" smtClean="0"/>
              <a:t>стимулированием </a:t>
            </a:r>
            <a:r>
              <a:rPr lang="ru-RU" sz="2900" dirty="0"/>
              <a:t>инновационной деятельности, </a:t>
            </a:r>
            <a:r>
              <a:rPr lang="ru-RU" sz="2900" dirty="0" smtClean="0"/>
              <a:t>мотивацией  </a:t>
            </a:r>
            <a:r>
              <a:rPr lang="ru-RU" sz="2900" dirty="0"/>
              <a:t>к активному использованию инновационных технологий в образовательном процессе, представление и популяризация педагогического </a:t>
            </a:r>
            <a:r>
              <a:rPr lang="ru-RU" sz="2900" dirty="0" smtClean="0"/>
              <a:t>опыта.</a:t>
            </a:r>
            <a:endParaRPr lang="ru-RU" sz="2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8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971458"/>
          </a:xfrm>
        </p:spPr>
        <p:txBody>
          <a:bodyPr>
            <a:normAutofit/>
          </a:bodyPr>
          <a:lstStyle/>
          <a:p>
            <a:r>
              <a:rPr lang="ru-RU" b="1" dirty="0"/>
              <a:t>«ЧИТАЮЩАЯ МАМА» -</a:t>
            </a:r>
            <a:br>
              <a:rPr lang="ru-RU" b="1" dirty="0"/>
            </a:br>
            <a:r>
              <a:rPr lang="ru-RU" b="1" dirty="0"/>
              <a:t>	 читающая семья-</a:t>
            </a:r>
            <a:br>
              <a:rPr lang="ru-RU" b="1" dirty="0"/>
            </a:br>
            <a:r>
              <a:rPr lang="ru-RU" b="1" dirty="0"/>
              <a:t>		</a:t>
            </a:r>
            <a:r>
              <a:rPr lang="ru-RU" b="1" dirty="0" smtClean="0"/>
              <a:t>читающая </a:t>
            </a:r>
            <a:r>
              <a:rPr lang="ru-RU" b="1" dirty="0"/>
              <a:t>страна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797152"/>
            <a:ext cx="396044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/>
              <a:t>проект </a:t>
            </a:r>
            <a:r>
              <a:rPr lang="ru-RU" sz="2000" i="1" dirty="0"/>
              <a:t>по чтению школьных </a:t>
            </a:r>
            <a:r>
              <a:rPr lang="ru-RU" sz="2000" i="1" dirty="0" smtClean="0"/>
              <a:t>библиотекарей России</a:t>
            </a:r>
            <a:endParaRPr lang="ru-RU" sz="20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200400" cy="2126488"/>
          </a:xfrm>
        </p:spPr>
      </p:pic>
    </p:spTree>
    <p:extLst>
      <p:ext uri="{BB962C8B-B14F-4D97-AF65-F5344CB8AC3E}">
        <p14:creationId xmlns:p14="http://schemas.microsoft.com/office/powerpoint/2010/main" val="30295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96752"/>
            <a:ext cx="6965245" cy="108012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Инициатор и организатор проекта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2564904"/>
            <a:ext cx="5904656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Ассоциация школьных библиотекарей русского мира (РШБА)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5801078" cy="1461455"/>
          </a:xfrm>
        </p:spPr>
      </p:pic>
    </p:spTree>
    <p:extLst>
      <p:ext uri="{BB962C8B-B14F-4D97-AF65-F5344CB8AC3E}">
        <p14:creationId xmlns:p14="http://schemas.microsoft.com/office/powerpoint/2010/main" val="34471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</a:t>
            </a:r>
            <a:r>
              <a:rPr lang="en-US" dirty="0" smtClean="0"/>
              <a:t>PR</a:t>
            </a:r>
            <a:r>
              <a:rPr lang="ru-RU" dirty="0" smtClean="0"/>
              <a:t>- компаний, резонансных мероприятий популяризации материнского чтения;</a:t>
            </a:r>
          </a:p>
          <a:p>
            <a:r>
              <a:rPr lang="ru-RU" dirty="0" smtClean="0"/>
              <a:t>Разработка современных подходов и технологий преодоления функциональной неграмотности школьников и их родителей;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0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Формирование заинтересованности родительского сообщества в возрождении лучших традиций семейного </a:t>
            </a:r>
            <a:r>
              <a:rPr lang="ru-RU" dirty="0" smtClean="0"/>
              <a:t>чтения;</a:t>
            </a:r>
            <a:endParaRPr lang="ru-RU" dirty="0"/>
          </a:p>
          <a:p>
            <a:r>
              <a:rPr lang="ru-RU" dirty="0" smtClean="0"/>
              <a:t>Разработка и трансляция в родительскую среду информационных, технологических, консультативных и управленческих программ  и методик развития материнского чтения.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7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530</TotalTime>
  <Words>825</Words>
  <Application>Microsoft Office PowerPoint</Application>
  <PresentationFormat>Экран (4:3)</PresentationFormat>
  <Paragraphs>81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Кнопка</vt:lpstr>
      <vt:lpstr>Участие в конкурсах-возможность профессионального роста школьного библиотекаря</vt:lpstr>
      <vt:lpstr>Презентация PowerPoint</vt:lpstr>
      <vt:lpstr>Презентация PowerPoint</vt:lpstr>
      <vt:lpstr>Презентация PowerPoint</vt:lpstr>
      <vt:lpstr>Презентация PowerPoint</vt:lpstr>
      <vt:lpstr>«ЧИТАЮЩАЯ МАМА» -   читающая семья-   читающая страна </vt:lpstr>
      <vt:lpstr>Инициатор и организатор проекта: </vt:lpstr>
      <vt:lpstr>Задачи проекта:</vt:lpstr>
      <vt:lpstr>Задачи проекта:</vt:lpstr>
      <vt:lpstr>Презентация PowerPoint</vt:lpstr>
      <vt:lpstr>«Читаем классику в библиотеке» </vt:lpstr>
      <vt:lpstr>Презентация PowerPoint</vt:lpstr>
      <vt:lpstr>Презентация PowerPoint</vt:lpstr>
      <vt:lpstr>Страна читающая</vt:lpstr>
      <vt:lpstr>Организаторы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участия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Август 2017 года</vt:lpstr>
      <vt:lpstr>Презентация PowerPoint</vt:lpstr>
      <vt:lpstr>ПРАВИЛА УЧАСТИЯ </vt:lpstr>
      <vt:lpstr>Презентация PowerPoint</vt:lpstr>
      <vt:lpstr>2017 год объявлен в России Годом экологии</vt:lpstr>
      <vt:lpstr>Презентация PowerPoint</vt:lpstr>
      <vt:lpstr>Проект для школьников — «Страна экологических троп».</vt:lpstr>
      <vt:lpstr> Организаторы проекта: </vt:lpstr>
      <vt:lpstr> Страна невыученных уроков </vt:lpstr>
      <vt:lpstr>Презентация PowerPoint</vt:lpstr>
      <vt:lpstr>Организаторы проекта:</vt:lpstr>
      <vt:lpstr>Презентация PowerPoint</vt:lpstr>
      <vt:lpstr>Презентация PowerPoint</vt:lpstr>
      <vt:lpstr>Цель проекта</vt:lpstr>
      <vt:lpstr>Презентация PowerPoint</vt:lpstr>
      <vt:lpstr>Презентация PowerPoint</vt:lpstr>
      <vt:lpstr>Презентация PowerPoint</vt:lpstr>
      <vt:lpstr> Интернет-проекты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Пользователь</cp:lastModifiedBy>
  <cp:revision>32</cp:revision>
  <dcterms:created xsi:type="dcterms:W3CDTF">2017-08-12T16:25:27Z</dcterms:created>
  <dcterms:modified xsi:type="dcterms:W3CDTF">2017-08-17T11:20:10Z</dcterms:modified>
</cp:coreProperties>
</file>