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837" r:id="rId2"/>
    <p:sldMasterId id="2147483861" r:id="rId3"/>
  </p:sldMasterIdLst>
  <p:notesMasterIdLst>
    <p:notesMasterId r:id="rId33"/>
  </p:notesMasterIdLst>
  <p:sldIdLst>
    <p:sldId id="256" r:id="rId4"/>
    <p:sldId id="360" r:id="rId5"/>
    <p:sldId id="294" r:id="rId6"/>
    <p:sldId id="314" r:id="rId7"/>
    <p:sldId id="318" r:id="rId8"/>
    <p:sldId id="320" r:id="rId9"/>
    <p:sldId id="321" r:id="rId10"/>
    <p:sldId id="322" r:id="rId11"/>
    <p:sldId id="323" r:id="rId12"/>
    <p:sldId id="357" r:id="rId13"/>
    <p:sldId id="325" r:id="rId14"/>
    <p:sldId id="356" r:id="rId15"/>
    <p:sldId id="329" r:id="rId16"/>
    <p:sldId id="332" r:id="rId17"/>
    <p:sldId id="333" r:id="rId18"/>
    <p:sldId id="358" r:id="rId19"/>
    <p:sldId id="369" r:id="rId20"/>
    <p:sldId id="335" r:id="rId21"/>
    <p:sldId id="310" r:id="rId22"/>
    <p:sldId id="336" r:id="rId23"/>
    <p:sldId id="359" r:id="rId24"/>
    <p:sldId id="368" r:id="rId25"/>
    <p:sldId id="270" r:id="rId26"/>
    <p:sldId id="305" r:id="rId27"/>
    <p:sldId id="307" r:id="rId28"/>
    <p:sldId id="302" r:id="rId29"/>
    <p:sldId id="281" r:id="rId30"/>
    <p:sldId id="295" r:id="rId31"/>
    <p:sldId id="312" r:id="rId32"/>
  </p:sldIdLst>
  <p:sldSz cx="9144000" cy="6858000" type="screen4x3"/>
  <p:notesSz cx="6858000" cy="9525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17" autoAdjust="0"/>
    <p:restoredTop sz="94660"/>
  </p:normalViewPr>
  <p:slideViewPr>
    <p:cSldViewPr>
      <p:cViewPr>
        <p:scale>
          <a:sx n="80" d="100"/>
          <a:sy n="80" d="100"/>
        </p:scale>
        <p:origin x="-11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Процент двоек по муниципалитетам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917528884480604E-2"/>
          <c:y val="0.15013761029126457"/>
          <c:w val="0.85980888751534112"/>
          <c:h val="0.543666356419499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Общая!$S$52:$S$79</c:f>
              <c:strCache>
                <c:ptCount val="28"/>
                <c:pt idx="0">
                  <c:v>Велижский</c:v>
                </c:pt>
                <c:pt idx="1">
                  <c:v>Вяземский</c:v>
                </c:pt>
                <c:pt idx="2">
                  <c:v>Гагаринский</c:v>
                </c:pt>
                <c:pt idx="3">
                  <c:v>Глинковский</c:v>
                </c:pt>
                <c:pt idx="4">
                  <c:v>г. Десногорск</c:v>
                </c:pt>
                <c:pt idx="5">
                  <c:v>Демидовский</c:v>
                </c:pt>
                <c:pt idx="6">
                  <c:v>Дорогобужский</c:v>
                </c:pt>
                <c:pt idx="7">
                  <c:v>Духовщинский</c:v>
                </c:pt>
                <c:pt idx="8">
                  <c:v>Ельнинский</c:v>
                </c:pt>
                <c:pt idx="9">
                  <c:v>Ершичский</c:v>
                </c:pt>
                <c:pt idx="10">
                  <c:v>Кардымовский</c:v>
                </c:pt>
                <c:pt idx="11">
                  <c:v>Краснинский</c:v>
                </c:pt>
                <c:pt idx="12">
                  <c:v>Монастырщинский</c:v>
                </c:pt>
                <c:pt idx="13">
                  <c:v>Новодугинский</c:v>
                </c:pt>
                <c:pt idx="14">
                  <c:v>Починковский</c:v>
                </c:pt>
                <c:pt idx="15">
                  <c:v>Рославльский</c:v>
                </c:pt>
                <c:pt idx="16">
                  <c:v>Руднянский</c:v>
                </c:pt>
                <c:pt idx="17">
                  <c:v>Сафоновский</c:v>
                </c:pt>
                <c:pt idx="18">
                  <c:v>Смоленский</c:v>
                </c:pt>
                <c:pt idx="19">
                  <c:v>Сычевский</c:v>
                </c:pt>
                <c:pt idx="20">
                  <c:v>Темкинский</c:v>
                </c:pt>
                <c:pt idx="21">
                  <c:v>Угранский</c:v>
                </c:pt>
                <c:pt idx="22">
                  <c:v>Хиславичский</c:v>
                </c:pt>
                <c:pt idx="23">
                  <c:v>Холм-Жирковский</c:v>
                </c:pt>
                <c:pt idx="24">
                  <c:v>Шумячский</c:v>
                </c:pt>
                <c:pt idx="25">
                  <c:v>Ярцевский</c:v>
                </c:pt>
                <c:pt idx="26">
                  <c:v>г. Смоленск</c:v>
                </c:pt>
                <c:pt idx="27">
                  <c:v>Область</c:v>
                </c:pt>
              </c:strCache>
            </c:strRef>
          </c:cat>
          <c:val>
            <c:numRef>
              <c:f>Общая!$U$52:$U$79</c:f>
              <c:numCache>
                <c:formatCode>0.0</c:formatCode>
                <c:ptCount val="28"/>
                <c:pt idx="0">
                  <c:v>10.606060606060609</c:v>
                </c:pt>
                <c:pt idx="1">
                  <c:v>0.30349013657055934</c:v>
                </c:pt>
                <c:pt idx="2">
                  <c:v>4.2944785276073532</c:v>
                </c:pt>
                <c:pt idx="3">
                  <c:v>0</c:v>
                </c:pt>
                <c:pt idx="4">
                  <c:v>0.38910505836575737</c:v>
                </c:pt>
                <c:pt idx="5">
                  <c:v>0</c:v>
                </c:pt>
                <c:pt idx="6">
                  <c:v>0</c:v>
                </c:pt>
                <c:pt idx="7">
                  <c:v>7.9207920792079136</c:v>
                </c:pt>
                <c:pt idx="8">
                  <c:v>2.6785714285714306</c:v>
                </c:pt>
                <c:pt idx="9">
                  <c:v>0</c:v>
                </c:pt>
                <c:pt idx="10">
                  <c:v>1.1764705882352899</c:v>
                </c:pt>
                <c:pt idx="11">
                  <c:v>7.6190476190476204</c:v>
                </c:pt>
                <c:pt idx="12">
                  <c:v>1.5625</c:v>
                </c:pt>
                <c:pt idx="13">
                  <c:v>0</c:v>
                </c:pt>
                <c:pt idx="14">
                  <c:v>4.9586776859504056</c:v>
                </c:pt>
                <c:pt idx="15">
                  <c:v>3.2818532818532873</c:v>
                </c:pt>
                <c:pt idx="16">
                  <c:v>0</c:v>
                </c:pt>
                <c:pt idx="17">
                  <c:v>5.5288461538461604</c:v>
                </c:pt>
                <c:pt idx="18">
                  <c:v>4.1666666666666572</c:v>
                </c:pt>
                <c:pt idx="19">
                  <c:v>0.81967213114754145</c:v>
                </c:pt>
                <c:pt idx="20">
                  <c:v>0</c:v>
                </c:pt>
                <c:pt idx="21">
                  <c:v>11.320754716981128</c:v>
                </c:pt>
                <c:pt idx="22">
                  <c:v>0</c:v>
                </c:pt>
                <c:pt idx="23">
                  <c:v>1.2987012987013031</c:v>
                </c:pt>
                <c:pt idx="24">
                  <c:v>0</c:v>
                </c:pt>
                <c:pt idx="25">
                  <c:v>0</c:v>
                </c:pt>
                <c:pt idx="26">
                  <c:v>2.3756495916852316</c:v>
                </c:pt>
                <c:pt idx="27">
                  <c:v>2.4267895878524968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3A-4DC4-A056-1DA2998B52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0753280"/>
        <c:axId val="150754816"/>
      </c:barChart>
      <c:catAx>
        <c:axId val="15075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754816"/>
        <c:crosses val="autoZero"/>
        <c:auto val="1"/>
        <c:lblAlgn val="ctr"/>
        <c:lblOffset val="100"/>
        <c:noMultiLvlLbl val="0"/>
      </c:catAx>
      <c:valAx>
        <c:axId val="1507548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проценты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753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/>
              <a:t>Средний процент успеваемости по муниципалитетам</a:t>
            </a:r>
          </a:p>
        </c:rich>
      </c:tx>
      <c:layout>
        <c:manualLayout>
          <c:xMode val="edge"/>
          <c:yMode val="edge"/>
          <c:x val="0.2592558498791139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592992963213136E-2"/>
          <c:y val="0.23995989107259716"/>
          <c:w val="0.89769615744454989"/>
          <c:h val="0.4125350814878223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 rot="-5400000" vert="horz"/>
                <a:lstStyle/>
                <a:p>
                  <a:pPr>
                    <a:defRPr sz="12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Общая!$S$52:$S$79</c:f>
              <c:strCache>
                <c:ptCount val="28"/>
                <c:pt idx="0">
                  <c:v>Велижский</c:v>
                </c:pt>
                <c:pt idx="1">
                  <c:v>Вяземский</c:v>
                </c:pt>
                <c:pt idx="2">
                  <c:v>Гагаринский</c:v>
                </c:pt>
                <c:pt idx="3">
                  <c:v>Глинковский</c:v>
                </c:pt>
                <c:pt idx="4">
                  <c:v>г. Десногорск</c:v>
                </c:pt>
                <c:pt idx="5">
                  <c:v>Демидовский</c:v>
                </c:pt>
                <c:pt idx="6">
                  <c:v>Дорогобужский</c:v>
                </c:pt>
                <c:pt idx="7">
                  <c:v>Духовщинский</c:v>
                </c:pt>
                <c:pt idx="8">
                  <c:v>Ельнинский</c:v>
                </c:pt>
                <c:pt idx="9">
                  <c:v>Ершичский</c:v>
                </c:pt>
                <c:pt idx="10">
                  <c:v>Кардымовский</c:v>
                </c:pt>
                <c:pt idx="11">
                  <c:v>Краснинский</c:v>
                </c:pt>
                <c:pt idx="12">
                  <c:v>Монастырщинский</c:v>
                </c:pt>
                <c:pt idx="13">
                  <c:v>Новодугинский</c:v>
                </c:pt>
                <c:pt idx="14">
                  <c:v>Починковский</c:v>
                </c:pt>
                <c:pt idx="15">
                  <c:v>Рославльский</c:v>
                </c:pt>
                <c:pt idx="16">
                  <c:v>Руднянский</c:v>
                </c:pt>
                <c:pt idx="17">
                  <c:v>Сафоновский</c:v>
                </c:pt>
                <c:pt idx="18">
                  <c:v>Смоленский</c:v>
                </c:pt>
                <c:pt idx="19">
                  <c:v>Сычевский</c:v>
                </c:pt>
                <c:pt idx="20">
                  <c:v>Темкинский</c:v>
                </c:pt>
                <c:pt idx="21">
                  <c:v>Угранский</c:v>
                </c:pt>
                <c:pt idx="22">
                  <c:v>Хиславичский</c:v>
                </c:pt>
                <c:pt idx="23">
                  <c:v>Холм-Жирковский</c:v>
                </c:pt>
                <c:pt idx="24">
                  <c:v>Шумячский</c:v>
                </c:pt>
                <c:pt idx="25">
                  <c:v>Ярцевский</c:v>
                </c:pt>
                <c:pt idx="26">
                  <c:v>г. Смоленск</c:v>
                </c:pt>
                <c:pt idx="27">
                  <c:v>Область</c:v>
                </c:pt>
              </c:strCache>
            </c:strRef>
          </c:cat>
          <c:val>
            <c:numRef>
              <c:f>Общая!$T$52:$T$79</c:f>
              <c:numCache>
                <c:formatCode>0.0</c:formatCode>
                <c:ptCount val="28"/>
                <c:pt idx="0">
                  <c:v>89.393939393939391</c:v>
                </c:pt>
                <c:pt idx="1">
                  <c:v>99.696509863429441</c:v>
                </c:pt>
                <c:pt idx="2">
                  <c:v>95.705521472392647</c:v>
                </c:pt>
                <c:pt idx="3">
                  <c:v>100</c:v>
                </c:pt>
                <c:pt idx="4">
                  <c:v>99.610894941634243</c:v>
                </c:pt>
                <c:pt idx="5">
                  <c:v>100</c:v>
                </c:pt>
                <c:pt idx="6">
                  <c:v>100</c:v>
                </c:pt>
                <c:pt idx="7">
                  <c:v>92.079207920792086</c:v>
                </c:pt>
                <c:pt idx="8">
                  <c:v>97.321428571428569</c:v>
                </c:pt>
                <c:pt idx="9">
                  <c:v>100</c:v>
                </c:pt>
                <c:pt idx="10">
                  <c:v>98.82352941176471</c:v>
                </c:pt>
                <c:pt idx="11">
                  <c:v>92.38095238095238</c:v>
                </c:pt>
                <c:pt idx="12">
                  <c:v>98.4375</c:v>
                </c:pt>
                <c:pt idx="13">
                  <c:v>100</c:v>
                </c:pt>
                <c:pt idx="14">
                  <c:v>95.041322314049594</c:v>
                </c:pt>
                <c:pt idx="15">
                  <c:v>96.718146718146713</c:v>
                </c:pt>
                <c:pt idx="16">
                  <c:v>100</c:v>
                </c:pt>
                <c:pt idx="17">
                  <c:v>94.47115384615384</c:v>
                </c:pt>
                <c:pt idx="18">
                  <c:v>95.833333333333343</c:v>
                </c:pt>
                <c:pt idx="19">
                  <c:v>99.180327868852459</c:v>
                </c:pt>
                <c:pt idx="20">
                  <c:v>100</c:v>
                </c:pt>
                <c:pt idx="21">
                  <c:v>88.679245283018872</c:v>
                </c:pt>
                <c:pt idx="22">
                  <c:v>100</c:v>
                </c:pt>
                <c:pt idx="23">
                  <c:v>98.701298701298697</c:v>
                </c:pt>
                <c:pt idx="24">
                  <c:v>100</c:v>
                </c:pt>
                <c:pt idx="25">
                  <c:v>100</c:v>
                </c:pt>
                <c:pt idx="26">
                  <c:v>97.624350408314768</c:v>
                </c:pt>
                <c:pt idx="27">
                  <c:v>97.573210412147503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51C-4AD1-926F-01B312DFEF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0029568"/>
        <c:axId val="120031104"/>
      </c:barChart>
      <c:catAx>
        <c:axId val="120029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120031104"/>
        <c:crosses val="autoZero"/>
        <c:auto val="1"/>
        <c:lblAlgn val="ctr"/>
        <c:lblOffset val="100"/>
        <c:noMultiLvlLbl val="0"/>
      </c:catAx>
      <c:valAx>
        <c:axId val="12003110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20029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100"/>
              <a:t>Средний балл</a:t>
            </a:r>
            <a:r>
              <a:rPr lang="ru-RU" sz="1100" baseline="0"/>
              <a:t> по муниципалитетам</a:t>
            </a:r>
            <a:endParaRPr lang="ru-RU" sz="11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6967508371798346E-2"/>
          <c:y val="0.12305216535433071"/>
          <c:w val="0.89774513530636257"/>
          <c:h val="0.4113579396325459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'[1.xlsx]Лист1'!$B$4:$B$30</c:f>
              <c:strCache>
                <c:ptCount val="27"/>
                <c:pt idx="0">
                  <c:v>Велижский</c:v>
                </c:pt>
                <c:pt idx="1">
                  <c:v>Вяземский</c:v>
                </c:pt>
                <c:pt idx="2">
                  <c:v>Гагаринский</c:v>
                </c:pt>
                <c:pt idx="3">
                  <c:v>Глинковский</c:v>
                </c:pt>
                <c:pt idx="4">
                  <c:v>г. Десногорск</c:v>
                </c:pt>
                <c:pt idx="5">
                  <c:v>Демидовский</c:v>
                </c:pt>
                <c:pt idx="6">
                  <c:v>Дорогобужский</c:v>
                </c:pt>
                <c:pt idx="7">
                  <c:v>Духовщинский</c:v>
                </c:pt>
                <c:pt idx="8">
                  <c:v>Ельнинский</c:v>
                </c:pt>
                <c:pt idx="9">
                  <c:v>Ершичский</c:v>
                </c:pt>
                <c:pt idx="10">
                  <c:v>Кардымовский</c:v>
                </c:pt>
                <c:pt idx="11">
                  <c:v>Краснинский</c:v>
                </c:pt>
                <c:pt idx="12">
                  <c:v>Монастырщинский</c:v>
                </c:pt>
                <c:pt idx="13">
                  <c:v>Новодугинский</c:v>
                </c:pt>
                <c:pt idx="14">
                  <c:v>Починковский</c:v>
                </c:pt>
                <c:pt idx="15">
                  <c:v>Рославльский</c:v>
                </c:pt>
                <c:pt idx="16">
                  <c:v>Руднянский</c:v>
                </c:pt>
                <c:pt idx="17">
                  <c:v>Сафоновский</c:v>
                </c:pt>
                <c:pt idx="18">
                  <c:v>Смоленский</c:v>
                </c:pt>
                <c:pt idx="19">
                  <c:v>Сычевский</c:v>
                </c:pt>
                <c:pt idx="20">
                  <c:v>Темкинский</c:v>
                </c:pt>
                <c:pt idx="21">
                  <c:v>Угранский</c:v>
                </c:pt>
                <c:pt idx="22">
                  <c:v>Хиславичский</c:v>
                </c:pt>
                <c:pt idx="23">
                  <c:v>Холм-Жирковский</c:v>
                </c:pt>
                <c:pt idx="24">
                  <c:v>Шумячский</c:v>
                </c:pt>
                <c:pt idx="25">
                  <c:v>Ярцевский</c:v>
                </c:pt>
                <c:pt idx="26">
                  <c:v>г. Смоленск</c:v>
                </c:pt>
              </c:strCache>
            </c:strRef>
          </c:cat>
          <c:val>
            <c:numRef>
              <c:f>'[1.xlsx]Лист1'!$C$4:$C$30</c:f>
              <c:numCache>
                <c:formatCode>0.0</c:formatCode>
                <c:ptCount val="27"/>
                <c:pt idx="0">
                  <c:v>16.528735632183906</c:v>
                </c:pt>
                <c:pt idx="1">
                  <c:v>15.751098096632504</c:v>
                </c:pt>
                <c:pt idx="2">
                  <c:v>17.033426183844011</c:v>
                </c:pt>
                <c:pt idx="3">
                  <c:v>15.863636363636363</c:v>
                </c:pt>
                <c:pt idx="4">
                  <c:v>16.949458483754512</c:v>
                </c:pt>
                <c:pt idx="5">
                  <c:v>14.384615384615385</c:v>
                </c:pt>
                <c:pt idx="6">
                  <c:v>16.556053811659194</c:v>
                </c:pt>
                <c:pt idx="7">
                  <c:v>16.08235294117647</c:v>
                </c:pt>
                <c:pt idx="8">
                  <c:v>16.770114942528735</c:v>
                </c:pt>
                <c:pt idx="9">
                  <c:v>17</c:v>
                </c:pt>
                <c:pt idx="10">
                  <c:v>13.853932584269662</c:v>
                </c:pt>
                <c:pt idx="11">
                  <c:v>16.511904761904763</c:v>
                </c:pt>
                <c:pt idx="12">
                  <c:v>15.162162162162161</c:v>
                </c:pt>
                <c:pt idx="13">
                  <c:v>15.582417582417582</c:v>
                </c:pt>
                <c:pt idx="14">
                  <c:v>14.473214285714286</c:v>
                </c:pt>
                <c:pt idx="15">
                  <c:v>16.097966728280962</c:v>
                </c:pt>
                <c:pt idx="16">
                  <c:v>15.555555555555555</c:v>
                </c:pt>
                <c:pt idx="17">
                  <c:v>15.355</c:v>
                </c:pt>
                <c:pt idx="18">
                  <c:v>17.022222222222222</c:v>
                </c:pt>
                <c:pt idx="19">
                  <c:v>17.690265486725664</c:v>
                </c:pt>
                <c:pt idx="20">
                  <c:v>12.952380952380953</c:v>
                </c:pt>
                <c:pt idx="21">
                  <c:v>14.830508474576272</c:v>
                </c:pt>
                <c:pt idx="22">
                  <c:v>13.847222222222221</c:v>
                </c:pt>
                <c:pt idx="23">
                  <c:v>15.404494382022472</c:v>
                </c:pt>
                <c:pt idx="24">
                  <c:v>14.032967032967033</c:v>
                </c:pt>
                <c:pt idx="25">
                  <c:v>16.16971279373368</c:v>
                </c:pt>
                <c:pt idx="26">
                  <c:v>17.661330049261085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0C-4010-82F1-0F06101772A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2659840"/>
        <c:axId val="152662784"/>
      </c:barChart>
      <c:catAx>
        <c:axId val="15265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2662784"/>
        <c:crosses val="autoZero"/>
        <c:auto val="1"/>
        <c:lblAlgn val="ctr"/>
        <c:lblOffset val="100"/>
        <c:noMultiLvlLbl val="0"/>
      </c:catAx>
      <c:valAx>
        <c:axId val="152662784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26598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100"/>
              <a:t>Средняя оценка по муниципалитетам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6.6876055172570753E-2"/>
          <c:y val="0.11151819906575004"/>
          <c:w val="0.91660768297651041"/>
          <c:h val="0.44342841318050519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27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600" b="1">
                      <a:solidFill>
                        <a:srgbClr val="FF0000"/>
                      </a:solidFill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Общая!$B$53:$B$80</c:f>
              <c:strCache>
                <c:ptCount val="28"/>
                <c:pt idx="0">
                  <c:v>Велижский</c:v>
                </c:pt>
                <c:pt idx="1">
                  <c:v>Вяземский</c:v>
                </c:pt>
                <c:pt idx="2">
                  <c:v>Гагаринский</c:v>
                </c:pt>
                <c:pt idx="3">
                  <c:v>Глинковский</c:v>
                </c:pt>
                <c:pt idx="4">
                  <c:v>г. Десногорск</c:v>
                </c:pt>
                <c:pt idx="5">
                  <c:v>Демидовский</c:v>
                </c:pt>
                <c:pt idx="6">
                  <c:v>Дорогобужский</c:v>
                </c:pt>
                <c:pt idx="7">
                  <c:v>Духовщинский</c:v>
                </c:pt>
                <c:pt idx="8">
                  <c:v>Ельнинский</c:v>
                </c:pt>
                <c:pt idx="9">
                  <c:v>Ершичский</c:v>
                </c:pt>
                <c:pt idx="10">
                  <c:v>Кардымовский</c:v>
                </c:pt>
                <c:pt idx="11">
                  <c:v>Краснинский</c:v>
                </c:pt>
                <c:pt idx="12">
                  <c:v>Монастырщинский</c:v>
                </c:pt>
                <c:pt idx="13">
                  <c:v>Новодугинский</c:v>
                </c:pt>
                <c:pt idx="14">
                  <c:v>Починковский</c:v>
                </c:pt>
                <c:pt idx="15">
                  <c:v>Рославльский</c:v>
                </c:pt>
                <c:pt idx="16">
                  <c:v>Руднянский</c:v>
                </c:pt>
                <c:pt idx="17">
                  <c:v>Сафоновский</c:v>
                </c:pt>
                <c:pt idx="18">
                  <c:v>Смоленский</c:v>
                </c:pt>
                <c:pt idx="19">
                  <c:v>Сычевский</c:v>
                </c:pt>
                <c:pt idx="20">
                  <c:v>Темкинский</c:v>
                </c:pt>
                <c:pt idx="21">
                  <c:v>Угранский</c:v>
                </c:pt>
                <c:pt idx="22">
                  <c:v>Хиславичский</c:v>
                </c:pt>
                <c:pt idx="23">
                  <c:v>Холм-Жирковский</c:v>
                </c:pt>
                <c:pt idx="24">
                  <c:v>Шумячский</c:v>
                </c:pt>
                <c:pt idx="25">
                  <c:v>Ярцевский</c:v>
                </c:pt>
                <c:pt idx="26">
                  <c:v>г. Смоленск</c:v>
                </c:pt>
                <c:pt idx="27">
                  <c:v>Область</c:v>
                </c:pt>
              </c:strCache>
            </c:strRef>
          </c:cat>
          <c:val>
            <c:numRef>
              <c:f>Общая!$D$53:$D$80</c:f>
              <c:numCache>
                <c:formatCode>0.0</c:formatCode>
                <c:ptCount val="28"/>
                <c:pt idx="0">
                  <c:v>3.7424242424242422</c:v>
                </c:pt>
                <c:pt idx="1">
                  <c:v>3.8133535660091047</c:v>
                </c:pt>
                <c:pt idx="2">
                  <c:v>3.5337423312883436</c:v>
                </c:pt>
                <c:pt idx="3">
                  <c:v>3.5517241379310347</c:v>
                </c:pt>
                <c:pt idx="4">
                  <c:v>3.7509727626459144</c:v>
                </c:pt>
                <c:pt idx="5">
                  <c:v>3.7857142857142856</c:v>
                </c:pt>
                <c:pt idx="6">
                  <c:v>3.9637305699481864</c:v>
                </c:pt>
                <c:pt idx="7">
                  <c:v>3.4554455445544554</c:v>
                </c:pt>
                <c:pt idx="8">
                  <c:v>3.6160714285714284</c:v>
                </c:pt>
                <c:pt idx="9">
                  <c:v>4.112903225806452</c:v>
                </c:pt>
                <c:pt idx="10">
                  <c:v>3.835294117647059</c:v>
                </c:pt>
                <c:pt idx="11">
                  <c:v>3.4380952380952383</c:v>
                </c:pt>
                <c:pt idx="12">
                  <c:v>3.625</c:v>
                </c:pt>
                <c:pt idx="13">
                  <c:v>3.6823529411764704</c:v>
                </c:pt>
                <c:pt idx="14">
                  <c:v>3.5</c:v>
                </c:pt>
                <c:pt idx="15">
                  <c:v>3.6660231660231659</c:v>
                </c:pt>
                <c:pt idx="16">
                  <c:v>3.52</c:v>
                </c:pt>
                <c:pt idx="17">
                  <c:v>3.5432692307692308</c:v>
                </c:pt>
                <c:pt idx="18">
                  <c:v>3.5958333333333332</c:v>
                </c:pt>
                <c:pt idx="19">
                  <c:v>3.7295081967213113</c:v>
                </c:pt>
                <c:pt idx="20">
                  <c:v>3.5306122448979593</c:v>
                </c:pt>
                <c:pt idx="21">
                  <c:v>3.2452830188679247</c:v>
                </c:pt>
                <c:pt idx="22">
                  <c:v>3.8412698412698414</c:v>
                </c:pt>
                <c:pt idx="23">
                  <c:v>3.8051948051948052</c:v>
                </c:pt>
                <c:pt idx="24">
                  <c:v>3.5402298850574714</c:v>
                </c:pt>
                <c:pt idx="25">
                  <c:v>3.8535469107551488</c:v>
                </c:pt>
                <c:pt idx="26">
                  <c:v>3.8544914625092801</c:v>
                </c:pt>
                <c:pt idx="27">
                  <c:v>3.745254880694143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DC-4719-921E-6B5850E0A4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3164416"/>
        <c:axId val="153186688"/>
      </c:barChart>
      <c:catAx>
        <c:axId val="15316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ru-RU"/>
          </a:p>
        </c:txPr>
        <c:crossAx val="153186688"/>
        <c:crosses val="autoZero"/>
        <c:auto val="1"/>
        <c:lblAlgn val="ctr"/>
        <c:lblOffset val="100"/>
        <c:noMultiLvlLbl val="0"/>
      </c:catAx>
      <c:valAx>
        <c:axId val="153186688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1531644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/>
            </a:pPr>
            <a:r>
              <a:rPr lang="ru-RU" sz="1100"/>
              <a:t>Решаемость заданий базового уровня модуля "Алгебра"</a:t>
            </a:r>
          </a:p>
        </c:rich>
      </c:tx>
      <c:layout>
        <c:manualLayout>
          <c:xMode val="edge"/>
          <c:yMode val="edge"/>
          <c:x val="0.30217738407699041"/>
          <c:y val="3.717838612467667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058097173692314E-2"/>
          <c:y val="0.10599360150210886"/>
          <c:w val="0.88723169194484919"/>
          <c:h val="0.6197444035832104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'02'!$O$4:$O$11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'02'!$P$4:$P$11</c:f>
              <c:numCache>
                <c:formatCode>0.00</c:formatCode>
                <c:ptCount val="8"/>
                <c:pt idx="0">
                  <c:v>90.441973969631235</c:v>
                </c:pt>
                <c:pt idx="1">
                  <c:v>90.197939262472886</c:v>
                </c:pt>
                <c:pt idx="2">
                  <c:v>57.158351409978302</c:v>
                </c:pt>
                <c:pt idx="3">
                  <c:v>87.296637744034712</c:v>
                </c:pt>
                <c:pt idx="4">
                  <c:v>75.623644251626899</c:v>
                </c:pt>
                <c:pt idx="5">
                  <c:v>49.34924078091106</c:v>
                </c:pt>
                <c:pt idx="6">
                  <c:v>69.943058568329718</c:v>
                </c:pt>
                <c:pt idx="7">
                  <c:v>68.194143167028201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70-474B-89F2-8C5FB9B66D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186816"/>
        <c:axId val="155608576"/>
      </c:barChart>
      <c:catAx>
        <c:axId val="1511868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задания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55608576"/>
        <c:crosses val="autoZero"/>
        <c:auto val="1"/>
        <c:lblAlgn val="ctr"/>
        <c:lblOffset val="100"/>
        <c:noMultiLvlLbl val="0"/>
      </c:catAx>
      <c:valAx>
        <c:axId val="15560857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11868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100"/>
              <a:t>Решаемость заданий базового уровня модуля "Геометрия</a:t>
            </a:r>
            <a:r>
              <a:rPr lang="ru-RU"/>
              <a:t>"</a:t>
            </a:r>
          </a:p>
        </c:rich>
      </c:tx>
      <c:layout>
        <c:manualLayout>
          <c:xMode val="edge"/>
          <c:yMode val="edge"/>
          <c:x val="0.1836854165294993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060630002544204E-2"/>
          <c:y val="0.19087101817190885"/>
          <c:w val="0.88722852040521882"/>
          <c:h val="0.38156658013376743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'02'!$O$12:$O$16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12</c:v>
                </c:pt>
                <c:pt idx="4">
                  <c:v>13</c:v>
                </c:pt>
              </c:numCache>
            </c:numRef>
          </c:cat>
          <c:val>
            <c:numRef>
              <c:f>'02'!$P$12:$P$16</c:f>
              <c:numCache>
                <c:formatCode>0.00</c:formatCode>
                <c:ptCount val="5"/>
                <c:pt idx="0">
                  <c:v>83.148047722342739</c:v>
                </c:pt>
                <c:pt idx="1">
                  <c:v>69.536334056399127</c:v>
                </c:pt>
                <c:pt idx="2">
                  <c:v>75.501626898047718</c:v>
                </c:pt>
                <c:pt idx="3">
                  <c:v>87.13394793926247</c:v>
                </c:pt>
                <c:pt idx="4">
                  <c:v>62.323752711496752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F4-420E-B434-27E5A3805E9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3606400"/>
        <c:axId val="153613824"/>
      </c:barChart>
      <c:catAx>
        <c:axId val="153606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задания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153613824"/>
        <c:crosses val="autoZero"/>
        <c:auto val="1"/>
        <c:lblAlgn val="ctr"/>
        <c:lblOffset val="100"/>
        <c:noMultiLvlLbl val="0"/>
      </c:catAx>
      <c:valAx>
        <c:axId val="153613824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3606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100"/>
              <a:t>Решаемость заданий базового уровня модуля "Реальная</a:t>
            </a:r>
            <a:r>
              <a:rPr lang="ru-RU" sz="1100" baseline="0"/>
              <a:t> математика"</a:t>
            </a:r>
            <a:endParaRPr lang="ru-RU" sz="1100"/>
          </a:p>
        </c:rich>
      </c:tx>
      <c:layout>
        <c:manualLayout>
          <c:xMode val="edge"/>
          <c:yMode val="edge"/>
          <c:x val="0.25394138232720909"/>
          <c:y val="2.141732046859419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237265789283308E-2"/>
          <c:y val="0.26215781731736976"/>
          <c:w val="0.88723169194484919"/>
          <c:h val="0.35221447257828198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'02'!$O$17:$O$23</c:f>
              <c:numCache>
                <c:formatCode>General</c:formatCode>
                <c:ptCount val="7"/>
                <c:pt idx="0">
                  <c:v>14</c:v>
                </c:pt>
                <c:pt idx="1">
                  <c:v>15</c:v>
                </c:pt>
                <c:pt idx="2">
                  <c:v>16</c:v>
                </c:pt>
                <c:pt idx="3">
                  <c:v>17</c:v>
                </c:pt>
                <c:pt idx="4">
                  <c:v>18</c:v>
                </c:pt>
                <c:pt idx="5">
                  <c:v>19</c:v>
                </c:pt>
                <c:pt idx="6">
                  <c:v>20</c:v>
                </c:pt>
              </c:numCache>
            </c:numRef>
          </c:cat>
          <c:val>
            <c:numRef>
              <c:f>'02'!$P$17:$P$23</c:f>
              <c:numCache>
                <c:formatCode>0.00</c:formatCode>
                <c:ptCount val="7"/>
                <c:pt idx="0">
                  <c:v>83.812364425162684</c:v>
                </c:pt>
                <c:pt idx="1">
                  <c:v>92.922993492407812</c:v>
                </c:pt>
                <c:pt idx="2">
                  <c:v>63.54392624728851</c:v>
                </c:pt>
                <c:pt idx="3">
                  <c:v>64.16757049891541</c:v>
                </c:pt>
                <c:pt idx="4">
                  <c:v>83.161605206073759</c:v>
                </c:pt>
                <c:pt idx="5">
                  <c:v>70.105748373101946</c:v>
                </c:pt>
                <c:pt idx="6">
                  <c:v>60.39859002169198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1C-4C2A-A093-5495234ED6E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223360"/>
        <c:axId val="156226688"/>
      </c:barChart>
      <c:catAx>
        <c:axId val="15622336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задания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 b="1"/>
            </a:pPr>
            <a:endParaRPr lang="ru-RU"/>
          </a:p>
        </c:txPr>
        <c:crossAx val="156226688"/>
        <c:crosses val="autoZero"/>
        <c:auto val="1"/>
        <c:lblAlgn val="ctr"/>
        <c:lblOffset val="100"/>
        <c:noMultiLvlLbl val="0"/>
      </c:catAx>
      <c:valAx>
        <c:axId val="1562266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622336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/>
              <a:t>Решаемость заданий части 2 модуля "Алгебра"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0060630002544204E-2"/>
          <c:y val="0.21032737772609464"/>
          <c:w val="0.81858079136825146"/>
          <c:h val="0.3990371823046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'02'!$O$38</c:f>
              <c:strCache>
                <c:ptCount val="1"/>
                <c:pt idx="0">
                  <c:v>K1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'02'!$P$37:$R$37</c:f>
              <c:strCache>
                <c:ptCount val="3"/>
                <c:pt idx="0">
                  <c:v>"0"</c:v>
                </c:pt>
                <c:pt idx="1">
                  <c:v>"1"</c:v>
                </c:pt>
                <c:pt idx="2">
                  <c:v>"2"</c:v>
                </c:pt>
              </c:strCache>
            </c:strRef>
          </c:cat>
          <c:val>
            <c:numRef>
              <c:f>'02'!$P$38:$R$38</c:f>
              <c:numCache>
                <c:formatCode>0.00</c:formatCode>
                <c:ptCount val="3"/>
                <c:pt idx="0">
                  <c:v>76.857375271149678</c:v>
                </c:pt>
                <c:pt idx="1">
                  <c:v>1.8709327548806942</c:v>
                </c:pt>
                <c:pt idx="2">
                  <c:v>21.271691973969631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B7-4026-917A-A5F22BAA57F2}"/>
            </c:ext>
          </c:extLst>
        </c:ser>
        <c:ser>
          <c:idx val="1"/>
          <c:order val="1"/>
          <c:tx>
            <c:strRef>
              <c:f>'02'!$O$39</c:f>
              <c:strCache>
                <c:ptCount val="1"/>
                <c:pt idx="0">
                  <c:v>K2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'02'!$P$37:$R$37</c:f>
              <c:strCache>
                <c:ptCount val="3"/>
                <c:pt idx="0">
                  <c:v>"0"</c:v>
                </c:pt>
                <c:pt idx="1">
                  <c:v>"1"</c:v>
                </c:pt>
                <c:pt idx="2">
                  <c:v>"2"</c:v>
                </c:pt>
              </c:strCache>
            </c:strRef>
          </c:cat>
          <c:val>
            <c:numRef>
              <c:f>'02'!$P$39:$R$39</c:f>
              <c:numCache>
                <c:formatCode>0.00</c:formatCode>
                <c:ptCount val="3"/>
                <c:pt idx="0">
                  <c:v>81.738069414316712</c:v>
                </c:pt>
                <c:pt idx="1">
                  <c:v>2.7928416485900218</c:v>
                </c:pt>
                <c:pt idx="2">
                  <c:v>15.469088937093275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B7-4026-917A-A5F22BAA57F2}"/>
            </c:ext>
          </c:extLst>
        </c:ser>
        <c:ser>
          <c:idx val="2"/>
          <c:order val="2"/>
          <c:tx>
            <c:strRef>
              <c:f>'02'!$O$40</c:f>
              <c:strCache>
                <c:ptCount val="1"/>
                <c:pt idx="0">
                  <c:v>K3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'02'!$P$37:$R$37</c:f>
              <c:strCache>
                <c:ptCount val="3"/>
                <c:pt idx="0">
                  <c:v>"0"</c:v>
                </c:pt>
                <c:pt idx="1">
                  <c:v>"1"</c:v>
                </c:pt>
                <c:pt idx="2">
                  <c:v>"2"</c:v>
                </c:pt>
              </c:strCache>
            </c:strRef>
          </c:cat>
          <c:val>
            <c:numRef>
              <c:f>'02'!$P$40:$R$40</c:f>
              <c:numCache>
                <c:formatCode>0.00</c:formatCode>
                <c:ptCount val="3"/>
                <c:pt idx="0">
                  <c:v>87.730477223427329</c:v>
                </c:pt>
                <c:pt idx="1">
                  <c:v>7.1854663774403473</c:v>
                </c:pt>
                <c:pt idx="2">
                  <c:v>5.0840563991323213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B7-4026-917A-A5F22BAA57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490368"/>
        <c:axId val="158728960"/>
      </c:barChart>
      <c:catAx>
        <c:axId val="1564903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баллов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crossAx val="158728960"/>
        <c:crosses val="autoZero"/>
        <c:auto val="1"/>
        <c:lblAlgn val="ctr"/>
        <c:lblOffset val="100"/>
        <c:noMultiLvlLbl val="0"/>
      </c:catAx>
      <c:valAx>
        <c:axId val="15872896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64903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/>
              <a:t>Решаемость заданий части 2 модуля</a:t>
            </a:r>
            <a:r>
              <a:rPr lang="ru-RU" sz="1200" baseline="0"/>
              <a:t> "Геометрия"</a:t>
            </a:r>
            <a:endParaRPr lang="ru-RU" sz="12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655965827716471"/>
          <c:y val="0.25353289890487829"/>
          <c:w val="0.77943654617520708"/>
          <c:h val="0.31496515521766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'02'!$O$41</c:f>
              <c:strCache>
                <c:ptCount val="1"/>
                <c:pt idx="0">
                  <c:v>K4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'02'!$P$37:$R$37</c:f>
              <c:strCache>
                <c:ptCount val="3"/>
                <c:pt idx="0">
                  <c:v>"0"</c:v>
                </c:pt>
                <c:pt idx="1">
                  <c:v>"1"</c:v>
                </c:pt>
                <c:pt idx="2">
                  <c:v>"2"</c:v>
                </c:pt>
              </c:strCache>
            </c:strRef>
          </c:cat>
          <c:val>
            <c:numRef>
              <c:f>'02'!$P$41:$R$41</c:f>
              <c:numCache>
                <c:formatCode>0.00</c:formatCode>
                <c:ptCount val="3"/>
                <c:pt idx="0">
                  <c:v>74.97288503253796</c:v>
                </c:pt>
                <c:pt idx="1">
                  <c:v>2.7792841648590021</c:v>
                </c:pt>
                <c:pt idx="2">
                  <c:v>22.247830802603037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76-4A64-914D-4E07215917CA}"/>
            </c:ext>
          </c:extLst>
        </c:ser>
        <c:ser>
          <c:idx val="1"/>
          <c:order val="1"/>
          <c:tx>
            <c:strRef>
              <c:f>'02'!$O$42</c:f>
              <c:strCache>
                <c:ptCount val="1"/>
                <c:pt idx="0">
                  <c:v>K5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'02'!$P$37:$R$37</c:f>
              <c:strCache>
                <c:ptCount val="3"/>
                <c:pt idx="0">
                  <c:v>"0"</c:v>
                </c:pt>
                <c:pt idx="1">
                  <c:v>"1"</c:v>
                </c:pt>
                <c:pt idx="2">
                  <c:v>"2"</c:v>
                </c:pt>
              </c:strCache>
            </c:strRef>
          </c:cat>
          <c:val>
            <c:numRef>
              <c:f>'02'!$P$42:$R$42</c:f>
              <c:numCache>
                <c:formatCode>0.00</c:formatCode>
                <c:ptCount val="3"/>
                <c:pt idx="0">
                  <c:v>96.420824295010846</c:v>
                </c:pt>
                <c:pt idx="1">
                  <c:v>0.65075921908893708</c:v>
                </c:pt>
                <c:pt idx="2">
                  <c:v>2.9284164859002169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76-4A64-914D-4E07215917CA}"/>
            </c:ext>
          </c:extLst>
        </c:ser>
        <c:ser>
          <c:idx val="2"/>
          <c:order val="2"/>
          <c:tx>
            <c:strRef>
              <c:f>'02'!$O$43</c:f>
              <c:strCache>
                <c:ptCount val="1"/>
                <c:pt idx="0">
                  <c:v>K6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'02'!$P$37:$R$37</c:f>
              <c:strCache>
                <c:ptCount val="3"/>
                <c:pt idx="0">
                  <c:v>"0"</c:v>
                </c:pt>
                <c:pt idx="1">
                  <c:v>"1"</c:v>
                </c:pt>
                <c:pt idx="2">
                  <c:v>"2"</c:v>
                </c:pt>
              </c:strCache>
            </c:strRef>
          </c:cat>
          <c:val>
            <c:numRef>
              <c:f>'02'!$P$43:$R$43</c:f>
              <c:numCache>
                <c:formatCode>0.00</c:formatCode>
                <c:ptCount val="3"/>
                <c:pt idx="0">
                  <c:v>99.552603036876349</c:v>
                </c:pt>
                <c:pt idx="1">
                  <c:v>0.14913232104121474</c:v>
                </c:pt>
                <c:pt idx="2">
                  <c:v>0.29826464208242948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76-4A64-914D-4E07215917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8919296"/>
        <c:axId val="158921088"/>
      </c:barChart>
      <c:catAx>
        <c:axId val="15891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8921088"/>
        <c:crosses val="autoZero"/>
        <c:auto val="1"/>
        <c:lblAlgn val="ctr"/>
        <c:lblOffset val="100"/>
        <c:noMultiLvlLbl val="0"/>
      </c:catAx>
      <c:valAx>
        <c:axId val="15892108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8919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515855693760363"/>
          <c:y val="0.23965879265091863"/>
          <c:w val="5.6259992895747124E-2"/>
          <c:h val="0.3117743687211512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77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52B1A-BB6B-4893-A157-4BD667C6304E}" type="datetimeFigureOut">
              <a:rPr lang="ru-RU" smtClean="0"/>
              <a:t>16.08.2017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0625"/>
            <a:ext cx="4286250" cy="3214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584700"/>
            <a:ext cx="5486400" cy="3749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047163"/>
            <a:ext cx="2971800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047163"/>
            <a:ext cx="2971800" cy="4778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B1087-FE60-4FF7-825D-79030A035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64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198 больше прошлого года,</a:t>
            </a:r>
            <a:r>
              <a:rPr lang="ru-RU" baseline="0" dirty="0" smtClean="0"/>
              <a:t> 27 муниципалитетов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B1087-FE60-4FF7-825D-79030A035C2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859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232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0313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078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89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4411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735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440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22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69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661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426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277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36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9201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3463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2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1079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8902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0801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14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517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24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3397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50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9079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9555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137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82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24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78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32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35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661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29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16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16.08.2017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35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urok.ru/go.html?href=http://pandia.ru/text/category/tipologiya/" TargetMode="Externa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8803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100" b="1" dirty="0" smtClean="0">
                <a:effectLst/>
                <a:latin typeface="Times New Roman"/>
                <a:ea typeface="Times New Roman"/>
              </a:rPr>
              <a:t>Проблемы использования </a:t>
            </a:r>
            <a:r>
              <a:rPr lang="ru-RU" sz="3100" b="1" smtClean="0">
                <a:effectLst/>
                <a:latin typeface="Times New Roman"/>
                <a:ea typeface="Times New Roman"/>
              </a:rPr>
              <a:t>результатов </a:t>
            </a:r>
            <a:r>
              <a:rPr lang="ru-RU" sz="3100" b="1" smtClean="0">
                <a:latin typeface="Times New Roman"/>
                <a:ea typeface="Times New Roman"/>
              </a:rPr>
              <a:t>ОГЭ </a:t>
            </a:r>
            <a:r>
              <a:rPr lang="ru-RU" sz="3100" b="1" smtClean="0">
                <a:effectLst/>
                <a:latin typeface="Times New Roman"/>
                <a:ea typeface="Times New Roman"/>
              </a:rPr>
              <a:t>по </a:t>
            </a:r>
            <a:r>
              <a:rPr lang="ru-RU" sz="3100" b="1" dirty="0" smtClean="0">
                <a:effectLst/>
                <a:latin typeface="Times New Roman"/>
                <a:ea typeface="Times New Roman"/>
              </a:rPr>
              <a:t>математике для повышения качества образования</a:t>
            </a:r>
            <a:endParaRPr lang="ru-RU" sz="31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077072"/>
            <a:ext cx="3744416" cy="1561728"/>
          </a:xfrm>
        </p:spPr>
        <p:txBody>
          <a:bodyPr>
            <a:normAutofit/>
          </a:bodyPr>
          <a:lstStyle/>
          <a:p>
            <a:pPr algn="just"/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Васинова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Н.Д. – заведующий методическим отделом муниципального бюджетного образовательного учреждения «Центр дополнительного образования» города Смоленска, председатель предметной региональной комиссии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26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Качественный анализ выполнения заданий экзаменационной работы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Анализируются результаты выполнения заданий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всем содержательным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блокам, по уровням сложности и проводится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с результатами выполнения аналогичных заданий экзаменационной работы выпускниками 2016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определяются типичные или предполагаемые ошибки.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9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848872" cy="1440160"/>
          </a:xfrm>
        </p:spPr>
        <p:txBody>
          <a:bodyPr>
            <a:normAutofit fontScale="90000"/>
          </a:bodyPr>
          <a:lstStyle/>
          <a:p>
            <a:pPr indent="90170" algn="just">
              <a:spcAft>
                <a:spcPts val="0"/>
              </a:spcAft>
            </a:pP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Успешность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выполнения заданий базового уровня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сложности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: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57,2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% –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92,9 </a:t>
            </a:r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%.</a:t>
            </a:r>
            <a:br>
              <a:rPr lang="ru-RU" sz="1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</a:br>
            <a:r>
              <a:rPr lang="ru-RU" sz="1800" b="1" u="sng" dirty="0" smtClean="0">
                <a:solidFill>
                  <a:srgbClr val="FF0000"/>
                </a:solidFill>
                <a:latin typeface="Times New Roman"/>
                <a:ea typeface="Calibri"/>
              </a:rPr>
              <a:t>С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редний </a:t>
            </a:r>
            <a:r>
              <a:rPr lang="ru-RU" sz="18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результат решаемости заданий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базового уровня сложности - </a:t>
            </a:r>
            <a:r>
              <a:rPr lang="ru-RU" sz="1800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74,2%.</a:t>
            </a: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Средний </a:t>
            </a:r>
            <a:r>
              <a:rPr lang="ru-RU" sz="18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результат решаемости заданий базового уровня модуля 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18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Алгебра»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</a:br>
            <a:r>
              <a:rPr lang="ru-RU" sz="1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ниже прошлого </a:t>
            </a:r>
            <a:r>
              <a:rPr lang="ru-RU" sz="18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года на </a:t>
            </a:r>
            <a:r>
              <a:rPr lang="ru-RU" sz="18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  6,2</a:t>
            </a:r>
            <a:r>
              <a:rPr lang="ru-RU" sz="18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%  и составил  73,5%.</a:t>
            </a:r>
            <a:r>
              <a:rPr lang="ru-RU" sz="14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/>
            </a:r>
            <a:br>
              <a:rPr lang="ru-RU" sz="1400" b="1" u="sng" dirty="0">
                <a:solidFill>
                  <a:srgbClr val="FF0000"/>
                </a:solidFill>
                <a:latin typeface="Times New Roman"/>
                <a:ea typeface="Times New Roman"/>
              </a:rPr>
            </a:br>
            <a:endParaRPr lang="ru-RU" sz="1400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6947516"/>
              </p:ext>
            </p:extLst>
          </p:nvPr>
        </p:nvGraphicFramePr>
        <p:xfrm>
          <a:off x="539552" y="1988840"/>
          <a:ext cx="8147248" cy="413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510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процент решаемости заданий базового уровня модуля «Геометрия» составил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75,53%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(79,75 % - 2016 г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0150422"/>
              </p:ext>
            </p:extLst>
          </p:nvPr>
        </p:nvGraphicFramePr>
        <p:xfrm>
          <a:off x="611560" y="1988841"/>
          <a:ext cx="807524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908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Средний процент решаемости заданий базового уровня модуля «Реальная математика» -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74,02%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 (76,1 % - 2016 г.).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508080"/>
              </p:ext>
            </p:extLst>
          </p:nvPr>
        </p:nvGraphicFramePr>
        <p:xfrm>
          <a:off x="683568" y="1988840"/>
          <a:ext cx="8009574" cy="4165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22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560840" cy="1143000"/>
          </a:xfrm>
        </p:spPr>
        <p:txBody>
          <a:bodyPr>
            <a:normAutofit fontScale="90000"/>
          </a:bodyPr>
          <a:lstStyle/>
          <a:p>
            <a:pPr indent="449580" algn="just">
              <a:spcAft>
                <a:spcPts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Средний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результат решаемости заданий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повышенного и  высокого уровней сложности модуля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«Алгебра» составил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20%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(9 % - 2016 г.).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NewRomanPSMT"/>
              </a:rPr>
              <a:t> </a:t>
            </a:r>
            <a: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18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33413" y="1828800"/>
          <a:ext cx="78867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9088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354162"/>
          </a:xfrm>
        </p:spPr>
        <p:txBody>
          <a:bodyPr>
            <a:norm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NewRomanPSMT"/>
              </a:rPr>
              <a:t>Средний результат решаемости заданий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NewRomanPSMT"/>
              </a:rPr>
              <a:t>повышенного и высокого уровней сложности 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NewRomanPSMT"/>
              </a:rPr>
              <a:t>модуля «Геометрия» -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NewRomanPSMT"/>
              </a:rPr>
              <a:t>9%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NewRomanPSMT"/>
              </a:rPr>
              <a:t> (5 % - 2016 г.).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09763"/>
              </p:ext>
            </p:extLst>
          </p:nvPr>
        </p:nvGraphicFramePr>
        <p:xfrm>
          <a:off x="457200" y="2132856"/>
          <a:ext cx="8229600" cy="3993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07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позволяют выявить  типичные или предполагаемые ошибки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количество ошибок было допущено при выполнении заданий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значения числового иррационального выражения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- 42,8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выпускников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формул общего члена арифметической (геометрической) прогрессии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- 51 % выпускников; 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7 - на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преобразование алгебраического выражения и вычисление его значения при заданных значениях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букв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выпускников;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8 -  система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двух линейных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неравенств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ответом к которой являлся числовой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промежуток - 31,8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11 - простая геометрическая задача на нахождение большего угла трапеции - 24,5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выпускников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13 -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оценивать логическую правильность рассуждений, распознавать ошибочные рассуждения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38% выпускников.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565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позволяют выявить  типичные или предполагаемые ошибки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№ 16 (задача на проценты и отношения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- 36,5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выпускников;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№20 (работа с формулой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 – 40% выпускников;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№21 - уравнения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третьей степени с одной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переменной. Ошибки: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вычислительные, в алгебраических преобразованиях,  в применении формул сокращенного умножения, при нахождении корней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уравнения – 78%;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№22 - </a:t>
            </a:r>
            <a:r>
              <a:rPr lang="ru-RU" sz="1600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текстовая </a:t>
            </a:r>
            <a:r>
              <a:rPr lang="ru-RU" sz="1600" dirty="0">
                <a:latin typeface="Times New Roman" pitchFamily="18" charset="0"/>
                <a:ea typeface="TimesNewRomanPSMT"/>
                <a:cs typeface="Times New Roman" pitchFamily="18" charset="0"/>
              </a:rPr>
              <a:t>задача 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 движение - 83% выпускников;</a:t>
            </a:r>
          </a:p>
          <a:p>
            <a:r>
              <a:rPr lang="ru-RU" sz="1600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№ 23 - на умение </a:t>
            </a:r>
            <a:r>
              <a:rPr lang="ru-RU" sz="1600" dirty="0">
                <a:latin typeface="Times New Roman" pitchFamily="18" charset="0"/>
                <a:ea typeface="TimesNewRomanPSMT"/>
                <a:cs typeface="Times New Roman" pitchFamily="18" charset="0"/>
              </a:rPr>
              <a:t>строить графики функций и анализировать их свойства, задание требует свободного владения материалом и рассчитано на выпускников, изучавших математику более основательно (элективные курсы, факультативы, кружки), средний результат решаемости этого задания – </a:t>
            </a:r>
            <a:r>
              <a:rPr lang="ru-RU" sz="1600" dirty="0" smtClean="0">
                <a:latin typeface="Times New Roman" pitchFamily="18" charset="0"/>
                <a:ea typeface="TimesNewRomanPSMT"/>
                <a:cs typeface="Times New Roman" pitchFamily="18" charset="0"/>
              </a:rPr>
              <a:t>81%. Т</a:t>
            </a:r>
            <a:r>
              <a:rPr lang="ru-RU" sz="1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ипичная 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ошибка при построении графика </a:t>
            </a:r>
            <a:r>
              <a:rPr lang="ru-RU" sz="1600" dirty="0" err="1">
                <a:latin typeface="Times New Roman" pitchFamily="18" charset="0"/>
                <a:ea typeface="Times New Roman"/>
                <a:cs typeface="Times New Roman" pitchFamily="18" charset="0"/>
              </a:rPr>
              <a:t>кусочной</a:t>
            </a:r>
            <a:r>
              <a:rPr lang="ru-RU" sz="1600" dirty="0">
                <a:latin typeface="Times New Roman" pitchFamily="18" charset="0"/>
                <a:ea typeface="Times New Roman"/>
                <a:cs typeface="Times New Roman" pitchFamily="18" charset="0"/>
              </a:rPr>
              <a:t> функции – не учтена граничная точка в области определения рассматриваемой функции, что привело к ошибке в  построении  графика функции и неверно нахождении значения параметра.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00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624736" cy="360040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Выводы и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Calibri"/>
              </a:rPr>
              <a:t>рекомендации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8147248" cy="7344816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1200" b="1" u="sng" dirty="0" smtClean="0">
                <a:latin typeface="Times New Roman"/>
                <a:ea typeface="TimesNewRomanPSMT"/>
              </a:rPr>
              <a:t>Выводы:</a:t>
            </a:r>
          </a:p>
          <a:p>
            <a:pPr lvl="0" algn="just">
              <a:buFontTx/>
              <a:buChar char="-"/>
            </a:pPr>
            <a:r>
              <a:rPr lang="ru-RU" sz="1200" dirty="0" smtClean="0">
                <a:latin typeface="Times New Roman"/>
                <a:ea typeface="TimesNewRomanPSMT"/>
              </a:rPr>
              <a:t>многие </a:t>
            </a:r>
            <a:r>
              <a:rPr lang="ru-RU" sz="1200" dirty="0">
                <a:latin typeface="Times New Roman"/>
                <a:ea typeface="TimesNewRomanPSMT"/>
              </a:rPr>
              <a:t>выпускники продемонстрировали не владение важнейшими элементарными умениями, безусловно, являющимися опорными </a:t>
            </a:r>
            <a:r>
              <a:rPr lang="ru-RU" sz="1200" dirty="0" smtClean="0">
                <a:latin typeface="Times New Roman"/>
                <a:ea typeface="TimesNewRomanPSMT"/>
              </a:rPr>
              <a:t>для</a:t>
            </a:r>
          </a:p>
          <a:p>
            <a:pPr marL="0" lvl="0" indent="0" algn="just">
              <a:buNone/>
            </a:pPr>
            <a:r>
              <a:rPr lang="ru-RU" sz="1200" dirty="0" smtClean="0">
                <a:latin typeface="Times New Roman"/>
                <a:ea typeface="TimesNewRomanPSMT"/>
              </a:rPr>
              <a:t>           дальнейшего </a:t>
            </a:r>
            <a:r>
              <a:rPr lang="ru-RU" sz="1200" dirty="0">
                <a:latin typeface="Times New Roman"/>
                <a:ea typeface="TimesNewRomanPSMT"/>
              </a:rPr>
              <a:t>изучения курса математики и смежных дисциплин (упрощение буквенных выражений и нахождение его значения,  </a:t>
            </a:r>
            <a:r>
              <a:rPr lang="ru-RU" sz="1200" dirty="0" smtClean="0">
                <a:latin typeface="Times New Roman"/>
                <a:ea typeface="TimesNewRomanPSMT"/>
              </a:rPr>
              <a:t>чтение      </a:t>
            </a:r>
          </a:p>
          <a:p>
            <a:pPr marL="0" lvl="0" indent="0" algn="just">
              <a:buNone/>
            </a:pPr>
            <a:r>
              <a:rPr lang="ru-RU" sz="1200" dirty="0">
                <a:latin typeface="Times New Roman"/>
                <a:ea typeface="TimesNewRomanPSMT"/>
              </a:rPr>
              <a:t> </a:t>
            </a:r>
            <a:r>
              <a:rPr lang="ru-RU" sz="1200" dirty="0" smtClean="0">
                <a:latin typeface="Times New Roman"/>
                <a:ea typeface="TimesNewRomanPSMT"/>
              </a:rPr>
              <a:t>          графиков </a:t>
            </a:r>
            <a:r>
              <a:rPr lang="ru-RU" sz="1200" dirty="0">
                <a:latin typeface="Times New Roman"/>
                <a:ea typeface="TimesNewRomanPSMT"/>
              </a:rPr>
              <a:t>функций, понимание графической иллюстрации решения систем уравнений; применение основных геометрических фактов для </a:t>
            </a:r>
            <a:r>
              <a:rPr lang="ru-RU" sz="1200" dirty="0" smtClean="0">
                <a:latin typeface="Times New Roman"/>
                <a:ea typeface="TimesNewRomanPSMT"/>
              </a:rPr>
              <a:t>       </a:t>
            </a:r>
          </a:p>
          <a:p>
            <a:pPr marL="0" lvl="0" indent="0" algn="just">
              <a:buNone/>
            </a:pPr>
            <a:r>
              <a:rPr lang="ru-RU" sz="1200" dirty="0">
                <a:latin typeface="Times New Roman"/>
                <a:ea typeface="TimesNewRomanPSMT"/>
              </a:rPr>
              <a:t> </a:t>
            </a:r>
            <a:r>
              <a:rPr lang="ru-RU" sz="1200" dirty="0" smtClean="0">
                <a:latin typeface="Times New Roman"/>
                <a:ea typeface="TimesNewRomanPSMT"/>
              </a:rPr>
              <a:t>          распознания </a:t>
            </a:r>
            <a:r>
              <a:rPr lang="ru-RU" sz="1200" dirty="0">
                <a:latin typeface="Times New Roman"/>
                <a:ea typeface="TimesNewRomanPSMT"/>
              </a:rPr>
              <a:t>верных и неверных утверждений о геометрических фигурах). </a:t>
            </a:r>
            <a:endParaRPr lang="ru-RU" sz="1200" dirty="0">
              <a:latin typeface="Times New Roman"/>
              <a:ea typeface="Times New Roman"/>
            </a:endParaRPr>
          </a:p>
          <a:p>
            <a:pPr lvl="0" algn="just">
              <a:buFont typeface="Symbol"/>
              <a:buChar char=""/>
            </a:pPr>
            <a:r>
              <a:rPr lang="ru-RU" sz="1200" dirty="0">
                <a:latin typeface="Times New Roman"/>
                <a:ea typeface="Times New Roman"/>
              </a:rPr>
              <a:t>большинство выпускников показывают фрагментарные знания по изученному материалу, решают "узкую" задачу и не "видят" перспективу. А это значит, что у выпускников основной школы недостаточно сформировано умение анализировать ситуацию, не отработано в полной мере умение поиска способа разрешения этой ситуации, приемы по обобщению изученного материала и навыки их практического </a:t>
            </a:r>
            <a:r>
              <a:rPr lang="ru-RU" sz="1200" dirty="0" smtClean="0">
                <a:latin typeface="Times New Roman"/>
                <a:ea typeface="Times New Roman"/>
              </a:rPr>
              <a:t>применении.</a:t>
            </a:r>
          </a:p>
          <a:p>
            <a:pPr marL="0" lvl="0" indent="0" algn="just">
              <a:buNone/>
            </a:pPr>
            <a:r>
              <a:rPr lang="ru-RU" sz="1200" b="1" u="sng" dirty="0" smtClean="0">
                <a:latin typeface="Times New Roman"/>
                <a:ea typeface="Calibri"/>
              </a:rPr>
              <a:t>Указанные </a:t>
            </a:r>
            <a:r>
              <a:rPr lang="ru-RU" sz="1200" b="1" u="sng" dirty="0">
                <a:latin typeface="Times New Roman"/>
                <a:ea typeface="Calibri"/>
              </a:rPr>
              <a:t>проблемы вызваны, помимо недостатка внутренней мотивации</a:t>
            </a:r>
            <a:r>
              <a:rPr lang="ru-RU" sz="1200" dirty="0">
                <a:latin typeface="Times New Roman"/>
                <a:ea typeface="Calibri"/>
              </a:rPr>
              <a:t>, </a:t>
            </a:r>
            <a:r>
              <a:rPr lang="ru-RU" sz="1200" b="1" u="sng" dirty="0">
                <a:solidFill>
                  <a:srgbClr val="FF0000"/>
                </a:solidFill>
                <a:latin typeface="Times New Roman"/>
                <a:ea typeface="Calibri"/>
              </a:rPr>
              <a:t>системными недостатками в преподавании</a:t>
            </a:r>
            <a:r>
              <a:rPr lang="ru-RU" sz="1200" b="1" u="sng" dirty="0">
                <a:latin typeface="Times New Roman"/>
                <a:ea typeface="Calibri"/>
              </a:rPr>
              <a:t>:</a:t>
            </a:r>
            <a:endParaRPr lang="ru-RU" sz="1200" b="1" u="sng" dirty="0">
              <a:latin typeface="Times New Roman"/>
              <a:ea typeface="Times New Roman"/>
            </a:endParaRPr>
          </a:p>
          <a:p>
            <a:pPr lvl="0" algn="just">
              <a:buSzPts val="1400"/>
              <a:buFont typeface="Symbol"/>
              <a:buChar char=""/>
            </a:pPr>
            <a:r>
              <a:rPr lang="ru-RU" sz="1200" dirty="0">
                <a:latin typeface="Times New Roman"/>
                <a:ea typeface="Calibri"/>
                <a:cs typeface="Symbol"/>
              </a:rPr>
              <a:t>отсутствие системы выявления и ликвидации пробелов в осваиваемых математических компетенциях, начиная с 6 класса;  </a:t>
            </a:r>
            <a:endParaRPr lang="ru-RU" sz="1200" dirty="0">
              <a:latin typeface="Times New Roman"/>
              <a:ea typeface="Symbol"/>
              <a:cs typeface="Symbol"/>
            </a:endParaRPr>
          </a:p>
          <a:p>
            <a:pPr lvl="0" algn="just">
              <a:buSzPts val="1400"/>
              <a:buFont typeface="Symbol"/>
              <a:buChar char=""/>
            </a:pPr>
            <a:r>
              <a:rPr lang="ru-RU" sz="1200" dirty="0">
                <a:latin typeface="Times New Roman"/>
                <a:ea typeface="Calibri"/>
                <a:cs typeface="Symbol"/>
              </a:rPr>
              <a:t>отсутствие во многих районах региона системной работы по развитию математического таланта учащихся; </a:t>
            </a:r>
            <a:endParaRPr lang="ru-RU" sz="1200" dirty="0">
              <a:latin typeface="Times New Roman"/>
              <a:ea typeface="Symbol"/>
              <a:cs typeface="Symbol"/>
            </a:endParaRPr>
          </a:p>
          <a:p>
            <a:pPr lvl="0" algn="just">
              <a:buSzPts val="1400"/>
              <a:buFont typeface="Symbol"/>
              <a:buChar char=""/>
            </a:pPr>
            <a:r>
              <a:rPr lang="ru-RU" sz="1200" dirty="0">
                <a:latin typeface="Times New Roman"/>
                <a:ea typeface="Calibri"/>
                <a:cs typeface="Symbol"/>
              </a:rPr>
              <a:t>недостаточная квалификация педагогов, в том числе </a:t>
            </a:r>
            <a:r>
              <a:rPr lang="ru-RU" sz="1200" dirty="0" smtClean="0">
                <a:latin typeface="Times New Roman"/>
                <a:ea typeface="Calibri"/>
                <a:cs typeface="Symbol"/>
              </a:rPr>
              <a:t>предметная. </a:t>
            </a:r>
            <a:endParaRPr lang="ru-RU" sz="1200" dirty="0" smtClean="0">
              <a:latin typeface="Times New Roman"/>
              <a:ea typeface="Symbol"/>
              <a:cs typeface="Symbol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200" b="1" u="sng" dirty="0" smtClean="0">
                <a:latin typeface="Times New Roman"/>
                <a:ea typeface="TimesNewRomanPSMT"/>
              </a:rPr>
              <a:t>Рекомендации:</a:t>
            </a:r>
          </a:p>
          <a:p>
            <a:pPr marL="8001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/>
                <a:ea typeface="TimesNewRomanPSMT"/>
              </a:rPr>
              <a:t>при </a:t>
            </a:r>
            <a:r>
              <a:rPr lang="ru-RU" sz="1200" dirty="0">
                <a:latin typeface="Times New Roman"/>
                <a:ea typeface="TimesNewRomanPSMT"/>
              </a:rPr>
              <a:t>организации повторения пройденного материала и подготовке к экзамену использовать задания открытого банка </a:t>
            </a:r>
            <a:r>
              <a:rPr lang="ru-RU" sz="1200" dirty="0" smtClean="0">
                <a:latin typeface="Times New Roman"/>
                <a:ea typeface="TimesNewRomanPSMT"/>
              </a:rPr>
              <a:t>заданий;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1200" dirty="0" smtClean="0">
                <a:latin typeface="Times New Roman"/>
                <a:ea typeface="Times New Roman"/>
              </a:rPr>
              <a:t>следует больше внимания уделять решению геометрических задач, так как все геометрические задачи, входящие в ОГЭ по математике вызвали у большинства учащихся затруднения при </a:t>
            </a:r>
            <a:r>
              <a:rPr lang="ru-RU" sz="1200" dirty="0" err="1" smtClean="0">
                <a:latin typeface="Times New Roman"/>
                <a:ea typeface="Times New Roman"/>
              </a:rPr>
              <a:t>решении;уделить</a:t>
            </a:r>
            <a:r>
              <a:rPr lang="ru-RU" sz="1200" dirty="0" smtClean="0"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первостепенное внимание отработке алгоритмов решения уравнений и неравенств, и их </a:t>
            </a:r>
            <a:r>
              <a:rPr lang="ru-RU" sz="1200" dirty="0" smtClean="0">
                <a:latin typeface="Times New Roman"/>
                <a:ea typeface="Times New Roman"/>
              </a:rPr>
              <a:t>систем;</a:t>
            </a:r>
            <a:endParaRPr lang="ru-RU" sz="1200" dirty="0">
              <a:latin typeface="Times New Roman"/>
              <a:ea typeface="Times New Roman"/>
            </a:endParaRPr>
          </a:p>
          <a:p>
            <a:pPr marL="8001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/>
                <a:ea typeface="Times New Roman"/>
              </a:rPr>
              <a:t>больше </a:t>
            </a:r>
            <a:r>
              <a:rPr lang="ru-RU" sz="1200" dirty="0">
                <a:latin typeface="Times New Roman"/>
                <a:ea typeface="Times New Roman"/>
              </a:rPr>
              <a:t>внимания уделять решению задач с практическим содержанием, решению текстовых задач, а также задач, в которых требуется уметь использовать информацию, представленную на графиках и </a:t>
            </a:r>
            <a:r>
              <a:rPr lang="ru-RU" sz="1200" dirty="0" smtClean="0">
                <a:latin typeface="Times New Roman"/>
                <a:ea typeface="Times New Roman"/>
              </a:rPr>
              <a:t>диаграммах;</a:t>
            </a:r>
            <a:endParaRPr lang="ru-RU" sz="1200" dirty="0">
              <a:latin typeface="Times New Roman"/>
              <a:ea typeface="Times New Roman"/>
            </a:endParaRPr>
          </a:p>
          <a:p>
            <a:pPr marL="8001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/>
                <a:ea typeface="Times New Roman"/>
              </a:rPr>
              <a:t>уделять </a:t>
            </a:r>
            <a:r>
              <a:rPr lang="ru-RU" sz="1200" dirty="0">
                <a:latin typeface="Times New Roman"/>
                <a:ea typeface="Times New Roman"/>
              </a:rPr>
              <a:t>внимание функциональным </a:t>
            </a:r>
            <a:r>
              <a:rPr lang="ru-RU" sz="1200" dirty="0" smtClean="0">
                <a:latin typeface="Times New Roman"/>
                <a:ea typeface="Times New Roman"/>
              </a:rPr>
              <a:t>методам;</a:t>
            </a:r>
            <a:endParaRPr lang="ru-RU" sz="1200" dirty="0">
              <a:latin typeface="Times New Roman"/>
              <a:ea typeface="Times New Roman"/>
            </a:endParaRPr>
          </a:p>
          <a:p>
            <a:pPr marL="8001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/>
                <a:ea typeface="Calibri"/>
              </a:rPr>
              <a:t>уделять </a:t>
            </a:r>
            <a:r>
              <a:rPr lang="ru-RU" sz="1200" dirty="0">
                <a:latin typeface="Times New Roman"/>
                <a:ea typeface="Calibri"/>
              </a:rPr>
              <a:t>внимание формированию базовых математических </a:t>
            </a:r>
            <a:r>
              <a:rPr lang="ru-RU" sz="1200" dirty="0" smtClean="0">
                <a:latin typeface="Times New Roman"/>
                <a:ea typeface="Calibri"/>
              </a:rPr>
              <a:t>компетентностей;</a:t>
            </a:r>
            <a:endParaRPr lang="ru-RU" sz="1200" dirty="0">
              <a:latin typeface="Times New Roman"/>
              <a:ea typeface="Calibri"/>
            </a:endParaRPr>
          </a:p>
          <a:p>
            <a:pPr marL="800100" indent="-45720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 smtClean="0">
                <a:latin typeface="Times New Roman"/>
                <a:ea typeface="Calibri"/>
              </a:rPr>
              <a:t>для </a:t>
            </a:r>
            <a:r>
              <a:rPr lang="ru-RU" sz="1200" dirty="0">
                <a:latin typeface="Times New Roman"/>
                <a:ea typeface="Calibri"/>
              </a:rPr>
              <a:t>учащихся, которые имеют достаточно высокий уровень подготовки, следует делать больший акцент на решение задач, с целью развития мышления, а также уделить внимание формированию представления об общекультурной роли математики, развитию наглядных геометрических представлений. </a:t>
            </a:r>
            <a:endParaRPr lang="ru-RU" sz="12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018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ОГЭ в ОУ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547" y="1412776"/>
            <a:ext cx="8347296" cy="46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0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886700" cy="93610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Использование результатов ГИА по математике для повышения качества образования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268760"/>
            <a:ext cx="7886700" cy="4351337"/>
          </a:xfrm>
        </p:spPr>
        <p:txBody>
          <a:bodyPr/>
          <a:lstStyle/>
          <a:p>
            <a:r>
              <a:rPr lang="ru-RU" dirty="0"/>
              <a:t>Проблема управления качеством образования является сегодня одной из самых актуальных для всей образовательной системы Российской Федерации. </a:t>
            </a:r>
          </a:p>
          <a:p>
            <a:r>
              <a:rPr lang="ru-RU" dirty="0"/>
              <a:t>Одним из главных инструментов оценки качества образования является государственная итоговая аттестация. </a:t>
            </a: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b="1" dirty="0">
                <a:solidFill>
                  <a:srgbClr val="FF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ЕГЭ проводится для того, чтобы исключить возможность необъективной оценки знаний</a:t>
            </a:r>
            <a:r>
              <a:rPr lang="ru-RU" b="1" dirty="0">
                <a:solidFill>
                  <a:srgbClr val="FF0000"/>
                </a:solidFill>
              </a:rPr>
              <a:t>» 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                                 В.В</a:t>
            </a:r>
            <a:r>
              <a:rPr lang="ru-RU" b="1" i="1" dirty="0">
                <a:solidFill>
                  <a:srgbClr val="FF0000"/>
                </a:solidFill>
              </a:rPr>
              <a:t>. Путин, Президент Российской Федерации 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53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Проверяемые элементы содержания /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(Смоленская область)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182017"/>
              </p:ext>
            </p:extLst>
          </p:nvPr>
        </p:nvGraphicFramePr>
        <p:xfrm>
          <a:off x="457200" y="836712"/>
          <a:ext cx="8229600" cy="5795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584">
                  <a:extLst>
                    <a:ext uri="{9D8B030D-6E8A-4147-A177-3AD203B41FA5}">
                      <a16:colId xmlns="" xmlns:a16="http://schemas.microsoft.com/office/drawing/2014/main" val="3822610656"/>
                    </a:ext>
                  </a:extLst>
                </a:gridCol>
                <a:gridCol w="1121256">
                  <a:extLst>
                    <a:ext uri="{9D8B030D-6E8A-4147-A177-3AD203B41FA5}">
                      <a16:colId xmlns="" xmlns:a16="http://schemas.microsoft.com/office/drawing/2014/main" val="2357595156"/>
                    </a:ext>
                  </a:extLst>
                </a:gridCol>
                <a:gridCol w="2047096">
                  <a:extLst>
                    <a:ext uri="{9D8B030D-6E8A-4147-A177-3AD203B41FA5}">
                      <a16:colId xmlns="" xmlns:a16="http://schemas.microsoft.com/office/drawing/2014/main" val="1706433777"/>
                    </a:ext>
                  </a:extLst>
                </a:gridCol>
                <a:gridCol w="1244744">
                  <a:extLst>
                    <a:ext uri="{9D8B030D-6E8A-4147-A177-3AD203B41FA5}">
                      <a16:colId xmlns="" xmlns:a16="http://schemas.microsoft.com/office/drawing/2014/main" val="2739993582"/>
                    </a:ext>
                  </a:extLst>
                </a:gridCol>
                <a:gridCol w="1645920">
                  <a:extLst>
                    <a:ext uri="{9D8B030D-6E8A-4147-A177-3AD203B41FA5}">
                      <a16:colId xmlns="" xmlns:a16="http://schemas.microsoft.com/office/drawing/2014/main" val="3710443622"/>
                    </a:ext>
                  </a:extLst>
                </a:gridCol>
              </a:tblGrid>
              <a:tr h="409524"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КЛАСС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="" xmlns:a16="http://schemas.microsoft.com/office/drawing/2014/main" val="2875791164"/>
                  </a:ext>
                </a:extLst>
              </a:tr>
              <a:tr h="87190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выполнять вычисления и преобразования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65,5%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выполнять вычисления и преобразования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="" xmlns:a16="http://schemas.microsoft.com/office/drawing/2014/main" val="3761326535"/>
                  </a:ext>
                </a:extLst>
              </a:tr>
              <a:tr h="871907"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строить и исследовать простейшие математические модели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строить и исследовать простейшие математические модели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="" xmlns:a16="http://schemas.microsoft.com/office/drawing/2014/main" val="1300331887"/>
                  </a:ext>
                </a:extLst>
              </a:tr>
              <a:tr h="871907"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выполнять действия с функциями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22,3%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выполнять действия с функциями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="" xmlns:a16="http://schemas.microsoft.com/office/drawing/2014/main" val="1762769406"/>
                  </a:ext>
                </a:extLst>
              </a:tr>
              <a:tr h="871907"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выполнять действия с геометрическими фигурами, координатами и векторами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79,6%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выполнять действия с геометрическими фигурами, координатами и векторами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53,2%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="" xmlns:a16="http://schemas.microsoft.com/office/drawing/2014/main" val="2243506046"/>
                  </a:ext>
                </a:extLst>
              </a:tr>
              <a:tr h="989716"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использовать приобретённые знания и умения в практической деятельности и повседневной жизни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24,9%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Уметь использовать приобретённые знания и умения в практической деятельности и повседневной жизни</a:t>
                      </a: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tc>
                  <a:txBody>
                    <a:bodyPr/>
                    <a:lstStyle/>
                    <a:p>
                      <a:pPr marL="90170" algn="ctr"/>
                      <a:r>
                        <a:rPr lang="ru-RU" sz="1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60,7%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025" marR="58025" marT="29013" marB="29013" anchor="ctr"/>
                </a:tc>
                <a:extLst>
                  <a:ext uri="{0D108BD9-81ED-4DB2-BD59-A6C34878D82A}">
                    <a16:rowId xmlns="" xmlns:a16="http://schemas.microsoft.com/office/drawing/2014/main" val="3617123762"/>
                  </a:ext>
                </a:extLst>
              </a:tr>
              <a:tr h="908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решать уравнения, неравенства, системы уравнений и неравенств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59,2%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Умение решать уравнения, неравенства, системы уравнений и неравенств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67,3%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FF0000"/>
                          </a:solidFill>
                        </a:rPr>
                        <a:t>37,2%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9339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9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результатов ГИА для повышения качества образования по математике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Область, муниципалитет, ОУ: Аналитические материалы</a:t>
            </a:r>
          </a:p>
          <a:p>
            <a:pPr marL="0" indent="0">
              <a:buNone/>
            </a:pPr>
            <a:r>
              <a:rPr lang="ru-RU" sz="3600" dirty="0" smtClean="0"/>
              <a:t> </a:t>
            </a:r>
          </a:p>
          <a:p>
            <a:pPr marL="0" indent="0">
              <a:buNone/>
            </a:pPr>
            <a:r>
              <a:rPr lang="ru-RU" sz="3600" dirty="0" smtClean="0"/>
              <a:t>Выводы </a:t>
            </a:r>
          </a:p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r>
              <a:rPr lang="ru-RU" sz="3600" dirty="0" smtClean="0"/>
              <a:t>Рекомендации</a:t>
            </a:r>
            <a:endParaRPr lang="ru-RU" sz="3600" dirty="0"/>
          </a:p>
        </p:txBody>
      </p:sp>
      <p:sp>
        <p:nvSpPr>
          <p:cNvPr id="4" name="Двойная стрелка вверх/вниз 3"/>
          <p:cNvSpPr/>
          <p:nvPr/>
        </p:nvSpPr>
        <p:spPr>
          <a:xfrm>
            <a:off x="2627784" y="2852936"/>
            <a:ext cx="360040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Двойная стрелка вверх/вниз 4"/>
          <p:cNvSpPr/>
          <p:nvPr/>
        </p:nvSpPr>
        <p:spPr>
          <a:xfrm>
            <a:off x="2267744" y="4165103"/>
            <a:ext cx="360040" cy="5760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1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97500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5B9BD5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результатов ОГЭ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845" y="1412777"/>
            <a:ext cx="7886700" cy="4767362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  <a:p>
            <a:pPr marL="0" indent="0">
              <a:buNone/>
            </a:pPr>
            <a:r>
              <a:rPr lang="ru-RU" i="1" dirty="0"/>
              <a:t>Учащиеся и их родители: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•индивидуальная образовательная траектория; </a:t>
            </a:r>
          </a:p>
          <a:p>
            <a:pPr marL="0" indent="0">
              <a:buNone/>
            </a:pPr>
            <a:r>
              <a:rPr lang="ru-RU" dirty="0"/>
              <a:t>•возможность выбора образовательной программы и образовательной организации.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i="1" dirty="0"/>
              <a:t>Учителя: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•самооценка профессиональной деятельности; </a:t>
            </a:r>
          </a:p>
          <a:p>
            <a:pPr marL="0" indent="0">
              <a:buNone/>
            </a:pPr>
            <a:r>
              <a:rPr lang="ru-RU" dirty="0"/>
              <a:t>•формирование направлений совершенствования. 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i="1" dirty="0"/>
              <a:t>Класс, школа: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•совершенствование образовательных программ, методик, технологий обучения; </a:t>
            </a:r>
          </a:p>
          <a:p>
            <a:pPr marL="0" indent="0">
              <a:buNone/>
            </a:pPr>
            <a:r>
              <a:rPr lang="ru-RU" dirty="0"/>
              <a:t>•определение направлений совершенствования, программ развития. </a:t>
            </a:r>
          </a:p>
        </p:txBody>
      </p:sp>
    </p:spTree>
    <p:extLst>
      <p:ext uri="{BB962C8B-B14F-4D97-AF65-F5344CB8AC3E}">
        <p14:creationId xmlns:p14="http://schemas.microsoft.com/office/powerpoint/2010/main" val="342775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6869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результатов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7980993" cy="491137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результатов ГИА дает возможность:</a:t>
            </a:r>
            <a:endParaRPr lang="ru-RU" sz="3800" b="1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5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получить информацию о состоянии образовательных достижений учащихся по математике;</a:t>
            </a:r>
          </a:p>
          <a:p>
            <a:r>
              <a:rPr lang="ru-RU" sz="3500" b="0" i="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определить </a:t>
            </a:r>
            <a:r>
              <a:rPr lang="ru-RU" sz="35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типологию</a:t>
            </a:r>
            <a:r>
              <a:rPr lang="ru-RU" sz="3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характерных ошибок, допущенных выпускниками;</a:t>
            </a:r>
          </a:p>
          <a:p>
            <a:r>
              <a:rPr lang="ru-RU" sz="3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тенденции изменения состояния общеобразовательных достижений учащихся и факторы, оказывающие на него влияние;</a:t>
            </a:r>
          </a:p>
          <a:p>
            <a:r>
              <a:rPr lang="ru-RU" sz="3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обосновать полученные результаты;</a:t>
            </a:r>
          </a:p>
          <a:p>
            <a:r>
              <a:rPr lang="ru-RU" sz="35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сравнивать результаты ЕГЭ и ОГЭ по годам;</a:t>
            </a:r>
          </a:p>
          <a:p>
            <a:pPr lvl="0"/>
            <a:r>
              <a:rPr lang="ru-RU" sz="3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индивидуально-дифференцированного подхода к учащимся, определение индивидуальной образовательной траектории школьников</a:t>
            </a:r>
            <a:r>
              <a:rPr lang="ru-RU" sz="3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3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>
                <a:latin typeface="Times New Roman" pitchFamily="18" charset="0"/>
                <a:cs typeface="Times New Roman" pitchFamily="18" charset="0"/>
              </a:rPr>
              <a:t>определение направлений профильного обучения, расширение спектра дополнительных образовательных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услуг и др.</a:t>
            </a:r>
            <a:endParaRPr lang="ru-RU" sz="3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500" b="0" i="0" dirty="0" smtClean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результатов единого государственного экзамена и основного государственного экзамена являются </a:t>
            </a:r>
            <a:r>
              <a:rPr lang="ru-RU" sz="3800" b="1" i="0" u="sng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индикаторами</a:t>
            </a:r>
            <a:r>
              <a:rPr lang="ru-RU" sz="38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качества образования:</a:t>
            </a:r>
          </a:p>
          <a:p>
            <a:pPr marL="0" indent="0">
              <a:buNone/>
            </a:pPr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число сдававших экзамен по предмету по выбору – показатель востребованности предмета среди выпускников ОУ;</a:t>
            </a:r>
          </a:p>
          <a:p>
            <a:pPr marL="0" indent="0">
              <a:buNone/>
            </a:pPr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средний балл по 100-балльной шкале, результаты по 5-балльной шкале – показатель </a:t>
            </a:r>
            <a:r>
              <a:rPr lang="ru-RU" sz="3800" b="0" i="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обученности</a:t>
            </a:r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решаемость каждого задания работы – показатель степени усвоения определенной темы;</a:t>
            </a:r>
          </a:p>
          <a:p>
            <a:pPr marL="0" indent="0">
              <a:buNone/>
            </a:pPr>
            <a:r>
              <a:rPr lang="ru-RU" sz="3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решаемость заданий части С – показатель качества углубленной подготовки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55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результатов оценочных процедур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 (преобразование действующей системы ПК в гибкую систему, реагирующую на конкретные потребности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«обратной связи» по результатам оценочных процедур для школы, учителя, обучающегося,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эффективной программы оказания поддержки слабым школам (выход на конкретные решения и меры по преодолению выявленных проблем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дифференцированного подхода в обучении на каждой ступени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55990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использования результатов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5369709"/>
              </p:ext>
            </p:extLst>
          </p:nvPr>
        </p:nvGraphicFramePr>
        <p:xfrm>
          <a:off x="467544" y="836712"/>
          <a:ext cx="7056784" cy="3375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4">
                  <a:extLst>
                    <a:ext uri="{9D8B030D-6E8A-4147-A177-3AD203B41FA5}">
                      <a16:colId xmlns="" xmlns:a16="http://schemas.microsoft.com/office/drawing/2014/main" val="10148380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целевая консультативно-методическая помощь учащимся ОО для подготовки к пересдаче 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1773828"/>
                  </a:ext>
                </a:extLst>
              </a:tr>
              <a:tr h="171560"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выявление проблемных разделов, тем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38894185"/>
                  </a:ext>
                </a:extLst>
              </a:tr>
              <a:tr h="296829">
                <a:tc>
                  <a:txBody>
                    <a:bodyPr/>
                    <a:lstStyle/>
                    <a:p>
                      <a:r>
                        <a:rPr lang="ru-RU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целевая помощь педагогическим кадрам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73030296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разработка региональной «дорожной карты» по устранению проблем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20786836"/>
                  </a:ext>
                </a:extLst>
              </a:tr>
              <a:tr h="4240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соотнесение с текущей успеваемостью и результатами других оценочных процедур (соответствие прогнозу)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40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выводы об эффективности профильного обучения в конкретной ОО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4042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выводы об успешности / не успешности преподавания конкретного предмета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240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пересмотр структуры профильных классов, ротация педагогических кадров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использования результатов ГИА: сопоставление результатов ЕГЭ и ОГЭ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Прикладной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характер: соотношение полученных знаний за курс основной школы с результатами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ЕГЭ.</a:t>
            </a:r>
            <a:endParaRPr lang="ru-RU" sz="2400" dirty="0"/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 Разные условия проведения.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 Уместность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соблюдении п.1 сопоставления результатов одних и тех же участников НО: - разные шкалы, разные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  Выход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выводы о динамике результатов с выявлением причин (отсев после основной школы, усиление роли курсов по подготовке к конкретному предмету, институт репетиторства, др.)</a:t>
            </a:r>
          </a:p>
        </p:txBody>
      </p:sp>
    </p:spTree>
    <p:extLst>
      <p:ext uri="{BB962C8B-B14F-4D97-AF65-F5344CB8AC3E}">
        <p14:creationId xmlns:p14="http://schemas.microsoft.com/office/powerpoint/2010/main" val="328477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5" y="365760"/>
            <a:ext cx="7764969" cy="68697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решаемые на уровне ОУ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7" y="1412777"/>
            <a:ext cx="7836977" cy="47673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профессионального уровня учителей через систему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внутришкольной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методической работы.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Совершенствование школьной системы мониторинга учебных 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внеучебных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достижений.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Кардинальное изменение работы школы по взаимодействию с родительской общественностью.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Совершенствование содержания и методов работы с учащимися: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внедрение Программы работы с отдельными категориями учащихся (одарённые дети, дети-инвалиды, дети, испытывающие трудности в обучении);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развитие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тьюторского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обучающихся, выстраивание индивидуальных образовательных траекторий;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Изменения в подходах к организации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профильной подготовки обучающихся.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7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математического образования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должно «предоставлять каждому обучающемуся возможность достижения уровня математических знаний, необходимого для дальнейшей успешной жизни в обществе, обеспечивать каждого обучающегося развивающей интеллектуальной деятельностью на доступном уровне»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671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Научно-методический журнал ФГБНУ «ФИПИ» «ПЕДАГОГИЧЕСКИЕ ИЗМЕРЕНИЯ»</a:t>
            </a:r>
          </a:p>
        </p:txBody>
      </p:sp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792" r="44061" b="4445"/>
          <a:stretch/>
        </p:blipFill>
        <p:spPr bwMode="auto">
          <a:xfrm>
            <a:off x="251520" y="2060848"/>
            <a:ext cx="6542384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5474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Оценочные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процедуры</a:t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(PISA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PIRLS, TIMSS, ICCS, TALIS);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исследования качества образования;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проверочные работы;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 (ОГЭ, ГВЭ);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ГИА-11 (ЕГЭ, ГВЭ);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профессиональных компетенций учителей;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мониторинговые исследования;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социологические исследования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9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j-cs"/>
              </a:rPr>
              <a:t>Анализ выполнения заданий ОГЭ по математике в 2017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j-cs"/>
              </a:rPr>
              <a:t>году (Смоленская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j-cs"/>
              </a:rPr>
              <a:t>область)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+mj-cs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3844" y="365760"/>
            <a:ext cx="8042611" cy="1767096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Количественный анализ результатов выполнения экзаменационной работы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2. Распределение оценок по пятибалльной шкале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2297186"/>
              </p:ext>
            </p:extLst>
          </p:nvPr>
        </p:nvGraphicFramePr>
        <p:xfrm>
          <a:off x="633846" y="2420887"/>
          <a:ext cx="7610561" cy="34563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0357">
                  <a:extLst>
                    <a:ext uri="{9D8B030D-6E8A-4147-A177-3AD203B41FA5}">
                      <a16:colId xmlns="" xmlns:a16="http://schemas.microsoft.com/office/drawing/2014/main" val="284274516"/>
                    </a:ext>
                  </a:extLst>
                </a:gridCol>
                <a:gridCol w="770357">
                  <a:extLst>
                    <a:ext uri="{9D8B030D-6E8A-4147-A177-3AD203B41FA5}">
                      <a16:colId xmlns="" xmlns:a16="http://schemas.microsoft.com/office/drawing/2014/main" val="3257136895"/>
                    </a:ext>
                  </a:extLst>
                </a:gridCol>
                <a:gridCol w="703599">
                  <a:extLst>
                    <a:ext uri="{9D8B030D-6E8A-4147-A177-3AD203B41FA5}">
                      <a16:colId xmlns="" xmlns:a16="http://schemas.microsoft.com/office/drawing/2014/main" val="2533155102"/>
                    </a:ext>
                  </a:extLst>
                </a:gridCol>
                <a:gridCol w="776358">
                  <a:extLst>
                    <a:ext uri="{9D8B030D-6E8A-4147-A177-3AD203B41FA5}">
                      <a16:colId xmlns="" xmlns:a16="http://schemas.microsoft.com/office/drawing/2014/main" val="4080150062"/>
                    </a:ext>
                  </a:extLst>
                </a:gridCol>
                <a:gridCol w="776358">
                  <a:extLst>
                    <a:ext uri="{9D8B030D-6E8A-4147-A177-3AD203B41FA5}">
                      <a16:colId xmlns="" xmlns:a16="http://schemas.microsoft.com/office/drawing/2014/main" val="2194233184"/>
                    </a:ext>
                  </a:extLst>
                </a:gridCol>
                <a:gridCol w="776358">
                  <a:extLst>
                    <a:ext uri="{9D8B030D-6E8A-4147-A177-3AD203B41FA5}">
                      <a16:colId xmlns="" xmlns:a16="http://schemas.microsoft.com/office/drawing/2014/main" val="166338978"/>
                    </a:ext>
                  </a:extLst>
                </a:gridCol>
                <a:gridCol w="777109">
                  <a:extLst>
                    <a:ext uri="{9D8B030D-6E8A-4147-A177-3AD203B41FA5}">
                      <a16:colId xmlns="" xmlns:a16="http://schemas.microsoft.com/office/drawing/2014/main" val="1265148722"/>
                    </a:ext>
                  </a:extLst>
                </a:gridCol>
                <a:gridCol w="777109">
                  <a:extLst>
                    <a:ext uri="{9D8B030D-6E8A-4147-A177-3AD203B41FA5}">
                      <a16:colId xmlns="" xmlns:a16="http://schemas.microsoft.com/office/drawing/2014/main" val="3045261683"/>
                    </a:ext>
                  </a:extLst>
                </a:gridCol>
                <a:gridCol w="776358">
                  <a:extLst>
                    <a:ext uri="{9D8B030D-6E8A-4147-A177-3AD203B41FA5}">
                      <a16:colId xmlns="" xmlns:a16="http://schemas.microsoft.com/office/drawing/2014/main" val="597634136"/>
                    </a:ext>
                  </a:extLst>
                </a:gridCol>
                <a:gridCol w="706598">
                  <a:extLst>
                    <a:ext uri="{9D8B030D-6E8A-4147-A177-3AD203B41FA5}">
                      <a16:colId xmlns="" xmlns:a16="http://schemas.microsoft.com/office/drawing/2014/main" val="2642637571"/>
                    </a:ext>
                  </a:extLst>
                </a:gridCol>
              </a:tblGrid>
              <a:tr h="371149">
                <a:tc rowSpan="3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rowSpan="3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участников экзамена (чел)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Получили оценки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1574358"/>
                  </a:ext>
                </a:extLst>
              </a:tr>
              <a:tr h="6027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«2»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«3»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«4»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«5»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07548584"/>
                  </a:ext>
                </a:extLst>
              </a:tr>
              <a:tr h="492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чел.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285623164"/>
                  </a:ext>
                </a:extLst>
              </a:tr>
              <a:tr h="66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6754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841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72859945"/>
                  </a:ext>
                </a:extLst>
              </a:tr>
              <a:tr h="66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7178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2281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31,8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4064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56,6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06719577"/>
                  </a:ext>
                </a:extLst>
              </a:tr>
              <a:tr h="6633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7376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179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2812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38,1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3094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41,9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17,5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79677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0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488832" cy="1570186"/>
          </a:xfrm>
        </p:spPr>
        <p:txBody>
          <a:bodyPr>
            <a:normAutofit/>
          </a:bodyPr>
          <a:lstStyle/>
          <a:p>
            <a:pPr marR="134620" indent="450215" algn="just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Процент двоек увеличился </a:t>
            </a: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</a:rPr>
              <a:t>на 1,7 %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по сравнению с прошлым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годом.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Наибольший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процент неудовлетворительных оценок продемонстрировали выпускники основной школы: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Угранского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района (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11,3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%),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Велижского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района (10,6%),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Духовщинского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района (7,9%),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Краснинского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 района (7,6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</a:rPr>
              <a:t>%).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7805170"/>
              </p:ext>
            </p:extLst>
          </p:nvPr>
        </p:nvGraphicFramePr>
        <p:xfrm>
          <a:off x="457200" y="2204864"/>
          <a:ext cx="8229600" cy="392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298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04856" cy="1800200"/>
          </a:xfrm>
        </p:spPr>
        <p:txBody>
          <a:bodyPr>
            <a:normAutofit fontScale="90000"/>
          </a:bodyPr>
          <a:lstStyle/>
          <a:p>
            <a:pPr marR="134620" indent="450215" algn="just">
              <a:spcAft>
                <a:spcPts val="0"/>
              </a:spcAft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Средний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показатель </a:t>
            </a:r>
            <a:r>
              <a:rPr lang="ru-RU" sz="13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успеваемости по области</a:t>
            </a:r>
            <a:r>
              <a:rPr lang="ru-RU" sz="1300" b="1" dirty="0">
                <a:latin typeface="Times New Roman"/>
                <a:ea typeface="Times New Roman"/>
              </a:rPr>
              <a:t>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ниже прошлого года </a:t>
            </a:r>
            <a:r>
              <a:rPr lang="ru-RU" sz="13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на 1,4 %</a:t>
            </a:r>
            <a:r>
              <a:rPr lang="ru-RU" sz="13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 составил  </a:t>
            </a:r>
            <a:r>
              <a:rPr lang="ru-RU" sz="13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97,6%</a:t>
            </a:r>
            <a:r>
              <a:rPr lang="ru-RU" sz="1300" b="1" dirty="0">
                <a:latin typeface="Times New Roman"/>
                <a:ea typeface="Times New Roman"/>
              </a:rPr>
              <a:t> 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(2016 г. - 99,0%),  </a:t>
            </a:r>
            <a:r>
              <a:rPr lang="ru-RU" sz="13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качества знаний – 59,4%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(2016 г. - 67,5%), что </a:t>
            </a:r>
            <a:r>
              <a:rPr lang="ru-RU" sz="13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на 8,1% ниже прошлого года</a:t>
            </a:r>
            <a:r>
              <a:rPr lang="ru-RU" sz="1300" b="1" dirty="0">
                <a:solidFill>
                  <a:srgbClr val="FF0000"/>
                </a:solidFill>
                <a:latin typeface="Times New Roman"/>
                <a:ea typeface="Times New Roman"/>
              </a:rPr>
              <a:t>. </a:t>
            </a:r>
            <a:r>
              <a:rPr lang="ru-RU" sz="1300" b="1" dirty="0" smtClean="0">
                <a:latin typeface="Times New Roman"/>
                <a:ea typeface="Times New Roman"/>
              </a:rPr>
              <a:t/>
            </a:r>
            <a:br>
              <a:rPr lang="ru-RU" sz="1300" b="1" dirty="0" smtClean="0">
                <a:latin typeface="Times New Roman"/>
                <a:ea typeface="Times New Roman"/>
              </a:rPr>
            </a:br>
            <a:r>
              <a:rPr lang="ru-RU" sz="1300" b="1" dirty="0" smtClean="0">
                <a:latin typeface="Times New Roman"/>
                <a:ea typeface="Times New Roman"/>
              </a:rPr>
              <a:t/>
            </a:r>
            <a:br>
              <a:rPr lang="ru-RU" sz="1300" b="1" dirty="0" smtClean="0">
                <a:latin typeface="Times New Roman"/>
                <a:ea typeface="Times New Roman"/>
              </a:rPr>
            </a:br>
            <a:r>
              <a:rPr lang="ru-RU" sz="13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Успеваемость </a:t>
            </a:r>
            <a:r>
              <a:rPr lang="ru-RU" sz="13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100%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показали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выпускники: </a:t>
            </a:r>
            <a:r>
              <a:rPr lang="ru-RU" sz="13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Глинковского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Демидовского, Дорогобужского, </a:t>
            </a:r>
            <a:r>
              <a:rPr lang="ru-RU" sz="13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Ершичского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13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Новдугинского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13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Руднянского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13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Темкинского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13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Хиславического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13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Шумяческого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1300" b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Ярцевского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районов области.</a:t>
            </a:r>
            <a:b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Успеваемость  </a:t>
            </a: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ниже среднего показателя по области (97,6 %) продемонстрировали выпускники большинства муниципалитетов области (от 88,7% до 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97,3%)</a:t>
            </a:r>
            <a:endParaRPr lang="ru-RU" sz="13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553147"/>
              </p:ext>
            </p:extLst>
          </p:nvPr>
        </p:nvGraphicFramePr>
        <p:xfrm>
          <a:off x="539552" y="2204864"/>
          <a:ext cx="8280920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88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08912" cy="1152128"/>
          </a:xfrm>
        </p:spPr>
        <p:txBody>
          <a:bodyPr>
            <a:normAutofit/>
          </a:bodyPr>
          <a:lstStyle/>
          <a:p>
            <a:pPr indent="629920" algn="just">
              <a:spcAft>
                <a:spcPts val="0"/>
              </a:spcAft>
            </a:pPr>
            <a:r>
              <a:rPr lang="ru-RU" sz="16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Средний балл по </a:t>
            </a:r>
            <a:r>
              <a:rPr lang="ru-RU" sz="16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региону -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/>
                <a:ea typeface="Times New Roman"/>
              </a:rPr>
              <a:t>17,7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ru-RU" sz="1600" dirty="0" smtClean="0"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Средний балл близкий или равный среднему по области, показали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выпускники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Сычевского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 Гагаринского,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Ершического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Смоленского,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Ельнинского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районов, города Смоленска.</a:t>
            </a: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2625725"/>
              </p:ext>
            </p:extLst>
          </p:nvPr>
        </p:nvGraphicFramePr>
        <p:xfrm>
          <a:off x="457200" y="1844824"/>
          <a:ext cx="8229600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6038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63272" cy="1656184"/>
          </a:xfrm>
        </p:spPr>
        <p:txBody>
          <a:bodyPr>
            <a:normAutofit/>
          </a:bodyPr>
          <a:lstStyle/>
          <a:p>
            <a:pPr indent="629920" algn="just">
              <a:spcAft>
                <a:spcPts val="0"/>
              </a:spcAft>
            </a:pPr>
            <a:r>
              <a:rPr lang="ru-RU" sz="18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Средняя  оценка по региону - 3,7  (2016 г. - 3,8). </a:t>
            </a: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800" dirty="0" smtClean="0">
                <a:latin typeface="Times New Roman"/>
                <a:ea typeface="Times New Roman"/>
              </a:rPr>
              <a:t/>
            </a:r>
            <a:br>
              <a:rPr lang="ru-RU" sz="1800" dirty="0" smtClean="0">
                <a:latin typeface="Times New Roman"/>
                <a:ea typeface="Times New Roman"/>
              </a:rPr>
            </a:b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Средняя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оценка выше среднего показателя по области (3,7)  у выпускников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Ершического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района (4,1),  Дорогобужского, района (4,0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),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Ярцевского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района, города Смоленска (3,9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), Вяземского, Демидовского,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Кардымовского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Хиславического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Холм – </a:t>
            </a:r>
            <a:r>
              <a:rPr lang="ru-RU" sz="1400" b="1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Жирковского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 районов и города Десногорска (3,8).</a:t>
            </a:r>
            <a:r>
              <a:rPr lang="ru-RU" sz="1400" b="1" dirty="0" smtClean="0">
                <a:latin typeface="Times New Roman"/>
                <a:ea typeface="Times New Roman"/>
              </a:rPr>
              <a:t> </a:t>
            </a:r>
            <a:r>
              <a:rPr lang="ru-RU" sz="1800" dirty="0">
                <a:latin typeface="Times New Roman"/>
                <a:ea typeface="Times New Roman"/>
              </a:rPr>
              <a:t> 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3378963"/>
              </p:ext>
            </p:extLst>
          </p:nvPr>
        </p:nvGraphicFramePr>
        <p:xfrm>
          <a:off x="457200" y="1844824"/>
          <a:ext cx="8229600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75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1617</TotalTime>
  <Words>1753</Words>
  <Application>Microsoft Office PowerPoint</Application>
  <PresentationFormat>Экран (4:3)</PresentationFormat>
  <Paragraphs>234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HDOfficeLightV0</vt:lpstr>
      <vt:lpstr>1_HDOfficeLightV0</vt:lpstr>
      <vt:lpstr>2_HDOfficeLightV0</vt:lpstr>
      <vt:lpstr>Проблемы использования результатов ОГЭ по математике для повышения качества образования</vt:lpstr>
      <vt:lpstr>Использование результатов ГИА по математике для повышения качества образования </vt:lpstr>
      <vt:lpstr>Оценочные процедуры </vt:lpstr>
      <vt:lpstr>Презентация PowerPoint</vt:lpstr>
      <vt:lpstr>Количественный анализ результатов выполнения экзаменационной работы   Таблица 2. Распределение оценок по пятибалльной шкале </vt:lpstr>
      <vt:lpstr>Процент двоек увеличился на 1,7 % по сравнению с прошлым годом.  Наибольший процент неудовлетворительных оценок продемонстрировали выпускники основной школы: Угранского района (11,3%), Велижского района (10,6%), Духовщинского района (7,9%), Краснинского района (7,6%).</vt:lpstr>
      <vt:lpstr>Средний показатель успеваемости по области ниже прошлого года на 1,4 %  и составил  97,6%  (2016 г. - 99,0%),  качества знаний – 59,4% (2016 г. - 67,5%), что на 8,1% ниже прошлого года.   Успеваемость 100% показали выпускники: Глинковского, Демидовского, Дорогобужского, Ершичского, Новдугинского, Руднянского, Темкинского, Хиславического, Шумяческого, Ярцевского районов области.  Успеваемость  ниже среднего показателя по области (97,6 %) продемонстрировали выпускники большинства муниципалитетов области (от 88,7% до 97,3%)</vt:lpstr>
      <vt:lpstr>Средний балл по региону - 17,7. Средний балл близкий или равный среднему по области, показали выпускники Сычевского,  Гагаринского, Ершического, Смоленского, Ельнинского районов, города Смоленска.</vt:lpstr>
      <vt:lpstr>Средняя  оценка по региону - 3,7  (2016 г. - 3,8).   Средняя оценка выше среднего показателя по области (3,7)  у выпускников Ершического района (4,1),  Дорогобужского, района (4,0), Ярцевского района, города Смоленска (3,9), Вяземского, Демидовского, Кардымовского, Хиславического, Холм – Жирковского районов и города Десногорска (3,8).   </vt:lpstr>
      <vt:lpstr>Качественный анализ выполнения заданий экзаменационной работы </vt:lpstr>
      <vt:lpstr>Успешность выполнения заданий базового уровня сложности: 57,2 % – 92,9 %. Средний результат решаемости заданий базового уровня сложности - 74,2%.  Средний результат решаемости заданий базового уровня модуля  «Алгебра»  ниже прошлого года на     6,2%  и составил  73,5%. </vt:lpstr>
      <vt:lpstr>Средний процент решаемости заданий базового уровня модуля «Геометрия» составил 75,53%  (79,75 % - 2016 г.) </vt:lpstr>
      <vt:lpstr>Средний процент решаемости заданий базового уровня модуля «Реальная математика» - 74,02%  (76,1 % - 2016 г.). </vt:lpstr>
      <vt:lpstr>Средний результат решаемости заданий повышенного и  высокого уровней сложности модуля «Алгебра» составил 20% (9 % - 2016 г.).  </vt:lpstr>
      <vt:lpstr>Средний результат решаемости заданий повышенного и высокого уровней сложности  модуля «Геометрия» - 9% (5 % - 2016 г.). </vt:lpstr>
      <vt:lpstr>Результаты ОГЭ позволяют выявить  типичные или предполагаемые ошибки</vt:lpstr>
      <vt:lpstr>Результаты ОГЭ позволяют выявить  типичные или предполагаемые ошибки</vt:lpstr>
      <vt:lpstr>Выводы и рекомендации</vt:lpstr>
      <vt:lpstr>Анализ результатов ОГЭ в ОУ</vt:lpstr>
      <vt:lpstr>Проверяемые элементы содержания / умения (Смоленская область)</vt:lpstr>
      <vt:lpstr>Использование результатов ГИА для повышения качества образования по математике</vt:lpstr>
      <vt:lpstr>Использование результатов ОГЭ</vt:lpstr>
      <vt:lpstr>Использование результатов ОГЭ</vt:lpstr>
      <vt:lpstr>Использование результатов оценочных процедур</vt:lpstr>
      <vt:lpstr>Направления использования результатов ГИА</vt:lpstr>
      <vt:lpstr>Проблемы использования результатов ГИА: сопоставление результатов ЕГЭ и ОГЭ</vt:lpstr>
      <vt:lpstr>Проблемы, решаемые на уровне ОУ</vt:lpstr>
      <vt:lpstr>Концепция развития математического образования</vt:lpstr>
      <vt:lpstr>Научно-методический журнал ФГБНУ «ФИПИ» «ПЕДАГОГИЧЕСКИЕ ИЗМЕРЕНИЯ»</vt:lpstr>
    </vt:vector>
  </TitlesOfParts>
  <Company>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выполнения заданий ОГЭ по математике в 2017 году (Смоленская область)</dc:title>
  <dc:creator>Сухорукова Наталья Васильевна</dc:creator>
  <cp:lastModifiedBy>Пользователь</cp:lastModifiedBy>
  <cp:revision>96</cp:revision>
  <cp:lastPrinted>2017-08-15T08:01:45Z</cp:lastPrinted>
  <dcterms:created xsi:type="dcterms:W3CDTF">2017-08-08T06:26:36Z</dcterms:created>
  <dcterms:modified xsi:type="dcterms:W3CDTF">2017-08-16T11:51:50Z</dcterms:modified>
</cp:coreProperties>
</file>