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9" r:id="rId2"/>
    <p:sldId id="324" r:id="rId3"/>
    <p:sldId id="328" r:id="rId4"/>
    <p:sldId id="338" r:id="rId5"/>
    <p:sldId id="321" r:id="rId6"/>
    <p:sldId id="287" r:id="rId7"/>
    <p:sldId id="276" r:id="rId8"/>
    <p:sldId id="294" r:id="rId9"/>
    <p:sldId id="331" r:id="rId10"/>
    <p:sldId id="339" r:id="rId11"/>
    <p:sldId id="337" r:id="rId12"/>
    <p:sldId id="340" r:id="rId13"/>
    <p:sldId id="316" r:id="rId14"/>
    <p:sldId id="327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695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6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AFDD0-2C83-4554-8BE8-F79B27E0FF3A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4AA4E-28C8-4517-B909-98DD2BDE4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79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4495800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663300"/>
                </a:solidFill>
              </a:rPr>
              <a:t> </a:t>
            </a:r>
            <a:r>
              <a:rPr lang="ru-RU" sz="3200" dirty="0" smtClean="0">
                <a:solidFill>
                  <a:srgbClr val="663300"/>
                </a:solidFill>
              </a:rPr>
              <a:t>Профессиональная готовность </a:t>
            </a:r>
            <a:r>
              <a:rPr lang="ru-RU" sz="3200" dirty="0" smtClean="0">
                <a:solidFill>
                  <a:srgbClr val="663300"/>
                </a:solidFill>
              </a:rPr>
              <a:t/>
            </a:r>
            <a:br>
              <a:rPr lang="ru-RU" sz="3200" dirty="0" smtClean="0">
                <a:solidFill>
                  <a:srgbClr val="663300"/>
                </a:solidFill>
              </a:rPr>
            </a:br>
            <a:r>
              <a:rPr lang="ru-RU" sz="3200" dirty="0" smtClean="0">
                <a:solidFill>
                  <a:srgbClr val="663300"/>
                </a:solidFill>
              </a:rPr>
              <a:t>учителя </a:t>
            </a:r>
            <a:r>
              <a:rPr lang="ru-RU" sz="3200" dirty="0" smtClean="0">
                <a:solidFill>
                  <a:srgbClr val="663300"/>
                </a:solidFill>
              </a:rPr>
              <a:t>физической культуры </a:t>
            </a:r>
            <a:br>
              <a:rPr lang="ru-RU" sz="3200" dirty="0" smtClean="0">
                <a:solidFill>
                  <a:srgbClr val="663300"/>
                </a:solidFill>
              </a:rPr>
            </a:br>
            <a:r>
              <a:rPr lang="ru-RU" sz="3200" dirty="0" smtClean="0">
                <a:solidFill>
                  <a:srgbClr val="663300"/>
                </a:solidFill>
              </a:rPr>
              <a:t>к </a:t>
            </a:r>
            <a:r>
              <a:rPr lang="ru-RU" sz="3200" dirty="0" smtClean="0">
                <a:solidFill>
                  <a:srgbClr val="663300"/>
                </a:solidFill>
              </a:rPr>
              <a:t>работе с учащимися </a:t>
            </a:r>
            <a:r>
              <a:rPr lang="ru-RU" sz="3200" dirty="0" smtClean="0">
                <a:solidFill>
                  <a:srgbClr val="663300"/>
                </a:solidFill>
              </a:rPr>
              <a:t>с</a:t>
            </a:r>
            <a:r>
              <a:rPr lang="ru-RU" sz="3200" dirty="0" smtClean="0">
                <a:solidFill>
                  <a:srgbClr val="663300"/>
                </a:solidFill>
              </a:rPr>
              <a:t/>
            </a:r>
            <a:br>
              <a:rPr lang="ru-RU" sz="3200" dirty="0" smtClean="0">
                <a:solidFill>
                  <a:srgbClr val="663300"/>
                </a:solidFill>
              </a:rPr>
            </a:br>
            <a:r>
              <a:rPr lang="ru-RU" sz="3200" dirty="0" smtClean="0">
                <a:solidFill>
                  <a:srgbClr val="663300"/>
                </a:solidFill>
              </a:rPr>
              <a:t>особыми образовательными </a:t>
            </a:r>
            <a:r>
              <a:rPr lang="ru-RU" sz="3200" dirty="0" smtClean="0">
                <a:solidFill>
                  <a:srgbClr val="663300"/>
                </a:solidFill>
              </a:rPr>
              <a:t>потребностями</a:t>
            </a:r>
            <a:endParaRPr lang="ru-RU" sz="3200" dirty="0">
              <a:solidFill>
                <a:srgbClr val="66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33800" y="4343400"/>
            <a:ext cx="5029200" cy="173736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ru-RU" sz="2200" b="1" dirty="0" err="1">
                <a:solidFill>
                  <a:srgbClr val="695B21"/>
                </a:solidFill>
                <a:latin typeface="+mj-lt"/>
              </a:rPr>
              <a:t>Бурмистрова</a:t>
            </a:r>
            <a:r>
              <a:rPr lang="ru-RU" sz="2200" b="1" dirty="0">
                <a:solidFill>
                  <a:srgbClr val="695B21"/>
                </a:solidFill>
                <a:latin typeface="+mj-lt"/>
              </a:rPr>
              <a:t> Т.А</a:t>
            </a:r>
            <a:r>
              <a:rPr lang="ru-RU" sz="2200" b="1" dirty="0" smtClean="0">
                <a:solidFill>
                  <a:srgbClr val="695B21"/>
                </a:solidFill>
                <a:latin typeface="+mj-lt"/>
              </a:rPr>
              <a:t>.,</a:t>
            </a:r>
            <a:endParaRPr lang="ru-RU" sz="2200" dirty="0">
              <a:solidFill>
                <a:srgbClr val="695B21"/>
              </a:solidFill>
              <a:latin typeface="+mj-lt"/>
            </a:endParaRPr>
          </a:p>
          <a:p>
            <a:pPr marL="0" lvl="0" indent="0">
              <a:lnSpc>
                <a:spcPct val="90000"/>
              </a:lnSpc>
              <a:buNone/>
              <a:defRPr/>
            </a:pPr>
            <a:r>
              <a:rPr lang="ru-RU" sz="2200" b="1" dirty="0">
                <a:solidFill>
                  <a:srgbClr val="695B21"/>
                </a:solidFill>
                <a:latin typeface="+mj-lt"/>
              </a:rPr>
              <a:t>у</a:t>
            </a:r>
            <a:r>
              <a:rPr lang="ru-RU" sz="2200" b="1" dirty="0" smtClean="0">
                <a:solidFill>
                  <a:srgbClr val="695B21"/>
                </a:solidFill>
                <a:latin typeface="+mj-lt"/>
              </a:rPr>
              <a:t>читель </a:t>
            </a:r>
            <a:r>
              <a:rPr lang="ru-RU" sz="2200" b="1" dirty="0" smtClean="0">
                <a:solidFill>
                  <a:srgbClr val="695B21"/>
                </a:solidFill>
                <a:latin typeface="+mj-lt"/>
              </a:rPr>
              <a:t>физической культуры</a:t>
            </a:r>
          </a:p>
          <a:p>
            <a:pPr marL="0" lvl="0" indent="0">
              <a:lnSpc>
                <a:spcPct val="90000"/>
              </a:lnSpc>
              <a:buNone/>
              <a:defRPr/>
            </a:pPr>
            <a:r>
              <a:rPr lang="ru-RU" sz="2200" b="1" dirty="0" smtClean="0">
                <a:solidFill>
                  <a:srgbClr val="695B21"/>
                </a:solidFill>
                <a:latin typeface="+mj-lt"/>
              </a:rPr>
              <a:t>МБОУ СШ №6 </a:t>
            </a:r>
            <a:r>
              <a:rPr lang="ru-RU" sz="2200" b="1" dirty="0" smtClean="0">
                <a:solidFill>
                  <a:srgbClr val="695B21"/>
                </a:solidFill>
                <a:latin typeface="+mj-lt"/>
              </a:rPr>
              <a:t> г</a:t>
            </a:r>
            <a:r>
              <a:rPr lang="ru-RU" sz="2200" b="1" dirty="0" smtClean="0">
                <a:solidFill>
                  <a:srgbClr val="695B21"/>
                </a:solidFill>
                <a:latin typeface="+mj-lt"/>
              </a:rPr>
              <a:t>. Вязьмы </a:t>
            </a:r>
            <a:r>
              <a:rPr lang="ru-RU" sz="2200" b="1" dirty="0">
                <a:solidFill>
                  <a:srgbClr val="695B21"/>
                </a:solidFill>
                <a:latin typeface="+mj-lt"/>
              </a:rPr>
              <a:t>Смоленской области</a:t>
            </a:r>
          </a:p>
          <a:p>
            <a:pPr>
              <a:buNone/>
            </a:pPr>
            <a:endParaRPr lang="ru-RU" sz="30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6200" y="228600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663300"/>
                </a:solidFill>
              </a:rPr>
              <a:t>М</a:t>
            </a:r>
            <a:r>
              <a:rPr lang="ru-RU" sz="3200" dirty="0" smtClean="0">
                <a:solidFill>
                  <a:srgbClr val="663300"/>
                </a:solidFill>
              </a:rPr>
              <a:t>етоды и приемы, используемые в работе с </a:t>
            </a:r>
            <a:r>
              <a:rPr lang="ru-RU" sz="3200" dirty="0">
                <a:solidFill>
                  <a:srgbClr val="663300"/>
                </a:solidFill>
              </a:rPr>
              <a:t>одаренным </a:t>
            </a:r>
            <a:r>
              <a:rPr lang="ru-RU" sz="3200" dirty="0" smtClean="0">
                <a:solidFill>
                  <a:srgbClr val="663300"/>
                </a:solidFill>
              </a:rPr>
              <a:t>ребенком</a:t>
            </a:r>
            <a:endParaRPr lang="ru-RU" sz="3200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" y="3200400"/>
            <a:ext cx="9144000" cy="3352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/>
              <a:t>Дифференцированные задания на уроках</a:t>
            </a:r>
            <a:r>
              <a:rPr lang="ru-RU" sz="3200" i="1" dirty="0" smtClean="0"/>
              <a:t>: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3200" dirty="0" smtClean="0"/>
              <a:t>по сложности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3200" dirty="0"/>
              <a:t>п</a:t>
            </a:r>
            <a:r>
              <a:rPr lang="ru-RU" sz="3200" dirty="0" smtClean="0"/>
              <a:t>о объёму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3200" dirty="0" smtClean="0"/>
              <a:t>Индивидуальное и коллективное оценивание выполненных заданий</a:t>
            </a:r>
            <a:r>
              <a:rPr lang="ru-RU" sz="3600" dirty="0"/>
              <a:t> </a:t>
            </a:r>
            <a:endParaRPr lang="ru-RU" sz="3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16002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4360" lvl="0" indent="-45720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  <a:buFont typeface="Wingdings" pitchFamily="2" charset="2"/>
              <a:buChar char="ü"/>
            </a:pPr>
            <a:r>
              <a:rPr lang="ru-RU" sz="3200" dirty="0" smtClean="0"/>
              <a:t>Индивидуальные </a:t>
            </a:r>
            <a:r>
              <a:rPr lang="ru-RU" sz="3200" dirty="0"/>
              <a:t>задания с акцентом на активную самостоятельную </a:t>
            </a:r>
            <a:r>
              <a:rPr lang="ru-RU" sz="3200" dirty="0" smtClean="0"/>
              <a:t>работу учащихся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8078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855"/>
            <a:ext cx="8610600" cy="11430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663300"/>
                </a:solidFill>
              </a:rPr>
              <a:t>Приёмы мотивации</a:t>
            </a:r>
            <a:endParaRPr lang="ru-RU" sz="3200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" y="1600200"/>
            <a:ext cx="9144000" cy="3962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привлечение </a:t>
            </a:r>
            <a:r>
              <a:rPr lang="ru-RU" b="1" dirty="0"/>
              <a:t>детей в </a:t>
            </a:r>
            <a:r>
              <a:rPr lang="ru-RU" b="1" dirty="0" smtClean="0"/>
              <a:t>судейство,</a:t>
            </a:r>
            <a:endParaRPr lang="ru-RU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у</a:t>
            </a:r>
            <a:r>
              <a:rPr lang="ru-RU" b="1" dirty="0" smtClean="0"/>
              <a:t>частие в оценке результатов игры,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техники выполнения упражнений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совместная выработка </a:t>
            </a:r>
            <a:r>
              <a:rPr lang="ru-RU" b="1" dirty="0"/>
              <a:t>стратегии игры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к</a:t>
            </a:r>
            <a:r>
              <a:rPr lang="ru-RU" b="1" dirty="0" smtClean="0"/>
              <a:t>оллективное обсуждение планов, рекомендаций,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376175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2800" dirty="0" smtClean="0">
                <a:solidFill>
                  <a:srgbClr val="663300"/>
                </a:solidFill>
              </a:rPr>
              <a:t>Сложности в работе учителей,  </a:t>
            </a:r>
            <a:r>
              <a:rPr lang="ru-RU" altLang="ru-RU" sz="2800" dirty="0" smtClean="0">
                <a:solidFill>
                  <a:srgbClr val="663300"/>
                </a:solidFill>
              </a:rPr>
              <a:t/>
            </a:r>
            <a:br>
              <a:rPr lang="ru-RU" altLang="ru-RU" sz="2800" dirty="0" smtClean="0">
                <a:solidFill>
                  <a:srgbClr val="663300"/>
                </a:solidFill>
              </a:rPr>
            </a:br>
            <a:r>
              <a:rPr lang="ru-RU" altLang="ru-RU" sz="2800" dirty="0" smtClean="0">
                <a:solidFill>
                  <a:srgbClr val="663300"/>
                </a:solidFill>
              </a:rPr>
              <a:t>работающих </a:t>
            </a:r>
            <a:r>
              <a:rPr lang="ru-RU" altLang="ru-RU" sz="2800" dirty="0" smtClean="0">
                <a:solidFill>
                  <a:srgbClr val="663300"/>
                </a:solidFill>
              </a:rPr>
              <a:t>с одаренными детьми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0" y="1939636"/>
            <a:ext cx="9144000" cy="4953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latin typeface="+mj-lt"/>
              </a:rPr>
              <a:t>отсутствие ясного представления об особенностях одаренных детей и их потребностях (сложности выявления и диагностики);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latin typeface="+mj-lt"/>
              </a:rPr>
              <a:t>низкая готовность к работе с высокоинтеллектуальными детьми, равнодушие к их проблемам (непонимание и неприятие);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latin typeface="+mj-lt"/>
              </a:rPr>
              <a:t>враждебный  настрой по отношению к  детям, создающим определенную угрозу учительскому авторитету;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latin typeface="+mj-lt"/>
              </a:rPr>
              <a:t>ориентация на тактику количественного увеличения знаний, а не качественное изменение субъектного опыта.</a:t>
            </a:r>
          </a:p>
        </p:txBody>
      </p:sp>
    </p:spTree>
    <p:extLst>
      <p:ext uri="{BB962C8B-B14F-4D97-AF65-F5344CB8AC3E}">
        <p14:creationId xmlns:p14="http://schemas.microsoft.com/office/powerpoint/2010/main" val="278741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64" y="838200"/>
            <a:ext cx="87630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663300"/>
                </a:solidFill>
              </a:rPr>
              <a:t>Предложения в план работы </a:t>
            </a:r>
            <a:r>
              <a:rPr lang="ru-RU" sz="3200" dirty="0" smtClean="0">
                <a:solidFill>
                  <a:srgbClr val="663300"/>
                </a:solidFill>
              </a:rPr>
              <a:t>ОМО</a:t>
            </a:r>
            <a:endParaRPr lang="ru-RU" sz="3200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" y="2209800"/>
            <a:ext cx="9123218" cy="45720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ru-RU" sz="3200" i="1" dirty="0" smtClean="0">
                <a:latin typeface="+mj-lt"/>
              </a:rPr>
              <a:t>практико-ориентированные семинары по практическим и теоретическим аспектам работы с одаренными детьми</a:t>
            </a:r>
            <a:endParaRPr lang="ru-RU" sz="3200" i="1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3200" i="1" dirty="0" smtClean="0">
                <a:latin typeface="+mj-lt"/>
              </a:rPr>
              <a:t> творческие мастерские, </a:t>
            </a:r>
            <a:r>
              <a:rPr lang="ru-RU" sz="3200" i="1" dirty="0" smtClean="0">
                <a:latin typeface="+mj-lt"/>
              </a:rPr>
              <a:t>обмен </a:t>
            </a:r>
            <a:r>
              <a:rPr lang="ru-RU" sz="3200" i="1" dirty="0" smtClean="0">
                <a:latin typeface="+mj-lt"/>
              </a:rPr>
              <a:t>опытом ( </a:t>
            </a:r>
            <a:r>
              <a:rPr lang="ru-RU" sz="3200" i="1" dirty="0" smtClean="0"/>
              <a:t>обсуждение </a:t>
            </a:r>
            <a:r>
              <a:rPr lang="ru-RU" sz="3200" i="1" dirty="0"/>
              <a:t>на </a:t>
            </a:r>
            <a:r>
              <a:rPr lang="ru-RU" sz="3200" i="1" dirty="0" smtClean="0"/>
              <a:t>ОМО)</a:t>
            </a:r>
            <a:endParaRPr lang="ru-RU" sz="3200" i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3200" i="1" dirty="0" smtClean="0">
                <a:latin typeface="+mj-lt"/>
              </a:rPr>
              <a:t>стажировки </a:t>
            </a:r>
            <a:r>
              <a:rPr lang="ru-RU" dirty="0">
                <a:latin typeface="+mj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1069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1722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800" i="1" dirty="0" smtClean="0">
                <a:solidFill>
                  <a:srgbClr val="663300"/>
                </a:solidFill>
                <a:latin typeface="+mj-lt"/>
              </a:rPr>
              <a:t>Талант — это дар  Божий, который надо</a:t>
            </a:r>
          </a:p>
          <a:p>
            <a:pPr algn="ctr">
              <a:buNone/>
            </a:pPr>
            <a:r>
              <a:rPr lang="ru-RU" sz="3800" i="1" dirty="0" smtClean="0">
                <a:solidFill>
                  <a:srgbClr val="663300"/>
                </a:solidFill>
                <a:latin typeface="+mj-lt"/>
              </a:rPr>
              <a:t> постараться сохранить и приумножить.</a:t>
            </a:r>
          </a:p>
          <a:p>
            <a:pPr>
              <a:buNone/>
            </a:pPr>
            <a:endParaRPr lang="ru-RU" sz="3800" i="1" dirty="0" smtClean="0">
              <a:solidFill>
                <a:srgbClr val="663300"/>
              </a:solidFill>
              <a:latin typeface="+mj-lt"/>
            </a:endParaRPr>
          </a:p>
          <a:p>
            <a:pPr algn="ctr">
              <a:buNone/>
            </a:pPr>
            <a:r>
              <a:rPr lang="ru-RU" sz="3800" i="1" dirty="0" smtClean="0">
                <a:solidFill>
                  <a:srgbClr val="663300"/>
                </a:solidFill>
                <a:latin typeface="+mj-lt"/>
              </a:rPr>
              <a:t> 	И в каждом человеке есть своя «изюминка» </a:t>
            </a:r>
          </a:p>
          <a:p>
            <a:pPr algn="ctr">
              <a:buNone/>
            </a:pPr>
            <a:r>
              <a:rPr lang="ru-RU" sz="3800" i="1" dirty="0" smtClean="0">
                <a:solidFill>
                  <a:srgbClr val="663300"/>
                </a:solidFill>
                <a:latin typeface="+mj-lt"/>
              </a:rPr>
              <a:t>	своё неповторимое «Я»</a:t>
            </a:r>
          </a:p>
          <a:p>
            <a:pPr algn="ctr">
              <a:buNone/>
            </a:pPr>
            <a:endParaRPr lang="ru-RU" i="1" dirty="0">
              <a:solidFill>
                <a:srgbClr val="663300"/>
              </a:solidFill>
              <a:latin typeface="+mj-lt"/>
            </a:endParaRPr>
          </a:p>
          <a:p>
            <a:pPr algn="ctr">
              <a:buNone/>
            </a:pPr>
            <a:endParaRPr lang="ru-RU" i="1" dirty="0" smtClean="0">
              <a:solidFill>
                <a:srgbClr val="663300"/>
              </a:solidFill>
              <a:latin typeface="+mj-lt"/>
            </a:endParaRPr>
          </a:p>
          <a:p>
            <a:pPr algn="ctr">
              <a:buNone/>
            </a:pPr>
            <a:endParaRPr lang="ru-RU" i="1" dirty="0">
              <a:solidFill>
                <a:srgbClr val="663300"/>
              </a:solidFill>
              <a:latin typeface="+mj-lt"/>
            </a:endParaRPr>
          </a:p>
          <a:p>
            <a:pPr algn="ctr">
              <a:buNone/>
            </a:pPr>
            <a:endParaRPr lang="ru-RU" i="1" dirty="0" smtClean="0">
              <a:solidFill>
                <a:srgbClr val="663300"/>
              </a:solidFill>
              <a:latin typeface="+mj-lt"/>
            </a:endParaRPr>
          </a:p>
          <a:p>
            <a:pPr algn="ctr">
              <a:buNone/>
            </a:pPr>
            <a:r>
              <a:rPr lang="ru-RU" sz="5800" i="1" dirty="0">
                <a:solidFill>
                  <a:srgbClr val="663300"/>
                </a:solidFill>
              </a:rPr>
              <a:t>Благодарю за внимание</a:t>
            </a:r>
            <a:endParaRPr lang="ru-RU" sz="5800" i="1" dirty="0">
              <a:solidFill>
                <a:srgbClr val="663300"/>
              </a:solidFill>
              <a:latin typeface="+mj-lt"/>
            </a:endParaRPr>
          </a:p>
        </p:txBody>
      </p:sp>
      <p:pic>
        <p:nvPicPr>
          <p:cNvPr id="4" name="Picture 2" descr="C:\Users\user\Downloads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33400" y="2386445"/>
            <a:ext cx="3093720" cy="2209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06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1" y="4267199"/>
            <a:ext cx="4010890" cy="261850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74904" y="457200"/>
            <a:ext cx="8382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714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6633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«Выявление, развитие, воплощение талантов юной России – это работа по формированию настоящей российской элиты». </a:t>
            </a:r>
          </a:p>
          <a:p>
            <a:pPr lvl="0" indent="171450" algn="just" fontAlgn="base">
              <a:spcBef>
                <a:spcPct val="0"/>
              </a:spcBef>
              <a:spcAft>
                <a:spcPct val="0"/>
              </a:spcAft>
            </a:pPr>
            <a:endParaRPr lang="ru-RU" sz="1000" b="1" i="1" dirty="0" smtClean="0">
              <a:solidFill>
                <a:srgbClr val="663300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1714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6633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Большинство талантов  осуществилось прежде всего потому, то природную одарённость юного существа кто-то вовремя заметил.</a:t>
            </a:r>
            <a:endParaRPr lang="ru-RU" sz="2800" b="1" i="1" dirty="0" smtClean="0">
              <a:solidFill>
                <a:srgbClr val="663300"/>
              </a:solidFill>
              <a:latin typeface="+mj-lt"/>
              <a:cs typeface="Arial" pitchFamily="34" charset="0"/>
            </a:endParaRPr>
          </a:p>
          <a:p>
            <a:pPr lvl="0" indent="171450" algn="just" fontAlgn="base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srgbClr val="663300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lvl="0" indent="171450" algn="just" fontAlgn="base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rgbClr val="663300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1714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6633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Главный </a:t>
            </a:r>
            <a:r>
              <a:rPr lang="ru-RU" b="1" i="1" dirty="0" smtClean="0">
                <a:solidFill>
                  <a:srgbClr val="6633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редактор Российской энциклопедии </a:t>
            </a:r>
          </a:p>
          <a:p>
            <a:pPr lvl="0" indent="1714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6633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«Лучшие люди России»  А.В.  </a:t>
            </a:r>
            <a:r>
              <a:rPr lang="ru-RU" b="1" i="1" dirty="0" err="1" smtClean="0">
                <a:solidFill>
                  <a:srgbClr val="6633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Бруй</a:t>
            </a:r>
            <a:r>
              <a:rPr lang="ru-RU" b="1" i="1" dirty="0" smtClean="0">
                <a:solidFill>
                  <a:srgbClr val="6633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indent="1714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i="1" dirty="0" smtClean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81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55988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8" name="Picture 6" descr="7-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232025" y="333375"/>
            <a:ext cx="6911975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Министерство  образования Российской Федерации</a:t>
            </a:r>
          </a:p>
          <a:p>
            <a:r>
              <a:rPr lang="ru-RU" sz="2000" b="1"/>
              <a:t>Федеральная целевая программа “Одаренные дети”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1042988" y="1989138"/>
            <a:ext cx="3563937" cy="44735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Создание  условий</a:t>
            </a:r>
            <a:r>
              <a:rPr lang="ru-RU" sz="2400" b="1" dirty="0"/>
              <a:t>,</a:t>
            </a:r>
          </a:p>
          <a:p>
            <a:pPr algn="ctr"/>
            <a:r>
              <a:rPr lang="ru-RU" sz="2400" b="1" dirty="0"/>
              <a:t> обеспечивающих выявление и развитие одаренных детей,  </a:t>
            </a:r>
          </a:p>
          <a:p>
            <a:pPr algn="ctr"/>
            <a:r>
              <a:rPr lang="ru-RU" sz="2400" b="1" dirty="0"/>
              <a:t>реализацию их потенциальных возможностей,</a:t>
            </a:r>
          </a:p>
          <a:p>
            <a:pPr algn="ctr"/>
            <a:r>
              <a:rPr lang="ru-RU" sz="2400" b="1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является одной из приоритетных задач</a:t>
            </a:r>
            <a:r>
              <a:rPr lang="ru-RU" sz="2400" b="1" dirty="0"/>
              <a:t> </a:t>
            </a:r>
          </a:p>
          <a:p>
            <a:pPr algn="ctr"/>
            <a:r>
              <a:rPr lang="ru-RU" sz="2400" b="1" dirty="0"/>
              <a:t>современного общества. 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5003800" y="1268413"/>
            <a:ext cx="3889375" cy="5262979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Требуется серьезная  просветительская </a:t>
            </a:r>
            <a:r>
              <a:rPr lang="ru-RU" sz="2400" b="1" dirty="0">
                <a:solidFill>
                  <a:srgbClr val="FF0000"/>
                </a:solidFill>
              </a:rPr>
              <a:t>работа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среди </a:t>
            </a:r>
            <a:r>
              <a:rPr lang="ru-RU" sz="2400" b="1" dirty="0" smtClean="0">
                <a:solidFill>
                  <a:srgbClr val="FF0000"/>
                </a:solidFill>
              </a:rPr>
              <a:t>учителей, преподавателей,</a:t>
            </a:r>
            <a:r>
              <a:rPr lang="ru-RU" sz="2400" b="1" dirty="0" smtClean="0"/>
              <a:t> </a:t>
            </a:r>
            <a:r>
              <a:rPr lang="ru-RU" sz="2400" b="1" dirty="0"/>
              <a:t>работников народного образования, </a:t>
            </a:r>
          </a:p>
          <a:p>
            <a:pPr algn="ctr"/>
            <a:r>
              <a:rPr lang="ru-RU" sz="2400" b="1" dirty="0"/>
              <a:t>а также родителей для </a:t>
            </a:r>
            <a:r>
              <a:rPr lang="ru-RU" sz="2400" b="1" dirty="0">
                <a:solidFill>
                  <a:srgbClr val="FF0000"/>
                </a:solidFill>
              </a:rPr>
              <a:t>формирования у них</a:t>
            </a:r>
            <a:r>
              <a:rPr lang="ru-RU" sz="2400" b="1" dirty="0"/>
              <a:t> </a:t>
            </a:r>
          </a:p>
          <a:p>
            <a:pPr algn="ctr"/>
            <a:r>
              <a:rPr lang="ru-RU" sz="2400" b="1" dirty="0"/>
              <a:t>научно адекватных и </a:t>
            </a:r>
            <a:r>
              <a:rPr lang="ru-RU" sz="2400" b="1" dirty="0">
                <a:solidFill>
                  <a:srgbClr val="FF0000"/>
                </a:solidFill>
              </a:rPr>
              <a:t>современных представлений</a:t>
            </a:r>
            <a:r>
              <a:rPr lang="ru-RU" sz="2400" b="1" dirty="0"/>
              <a:t> </a:t>
            </a:r>
          </a:p>
          <a:p>
            <a:pPr algn="ctr"/>
            <a:r>
              <a:rPr lang="ru-RU" sz="2400" b="1" dirty="0"/>
              <a:t>о природе, методах выявления и путях развития одаренности. 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 rot="-1140024">
            <a:off x="50648" y="303751"/>
            <a:ext cx="1973263" cy="6413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/>
              <a:t>КОНЦЕПЦИЯ</a:t>
            </a:r>
          </a:p>
          <a:p>
            <a:r>
              <a:rPr lang="ru-RU" b="1" dirty="0"/>
              <a:t>ОДАРЕННОСТИ</a:t>
            </a:r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 rot="-742524">
            <a:off x="2322735" y="1278000"/>
            <a:ext cx="3471088" cy="719138"/>
          </a:xfrm>
          <a:prstGeom prst="leftRightArrow">
            <a:avLst>
              <a:gd name="adj1" fmla="val 50000"/>
              <a:gd name="adj2" fmla="val 7810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" name="Picture 2" descr="C:\Users\user\Downloads\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304800" y="1066800"/>
            <a:ext cx="2133600" cy="152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03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7"/>
            <a:ext cx="8686800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663300"/>
                </a:solidFill>
              </a:rPr>
              <a:t>Организация </a:t>
            </a:r>
            <a:r>
              <a:rPr lang="ru-RU" sz="2800" dirty="0" smtClean="0">
                <a:solidFill>
                  <a:srgbClr val="663300"/>
                </a:solidFill>
              </a:rPr>
              <a:t> работы </a:t>
            </a:r>
            <a:r>
              <a:rPr lang="ru-RU" sz="2800" dirty="0">
                <a:solidFill>
                  <a:srgbClr val="663300"/>
                </a:solidFill>
              </a:rPr>
              <a:t>с </a:t>
            </a:r>
            <a:r>
              <a:rPr lang="ru-RU" sz="2800" dirty="0" smtClean="0">
                <a:solidFill>
                  <a:srgbClr val="663300"/>
                </a:solidFill>
              </a:rPr>
              <a:t/>
            </a:r>
            <a:br>
              <a:rPr lang="ru-RU" sz="2800" dirty="0" smtClean="0">
                <a:solidFill>
                  <a:srgbClr val="663300"/>
                </a:solidFill>
              </a:rPr>
            </a:br>
            <a:r>
              <a:rPr lang="ru-RU" sz="2800" dirty="0" smtClean="0">
                <a:solidFill>
                  <a:srgbClr val="663300"/>
                </a:solidFill>
              </a:rPr>
              <a:t>одаренными </a:t>
            </a:r>
            <a:r>
              <a:rPr lang="ru-RU" sz="2800" dirty="0" smtClean="0">
                <a:solidFill>
                  <a:srgbClr val="663300"/>
                </a:solidFill>
              </a:rPr>
              <a:t>детьми включает:</a:t>
            </a:r>
            <a:endParaRPr lang="ru-RU" sz="2800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проведение </a:t>
            </a:r>
            <a:r>
              <a:rPr lang="ru-RU" dirty="0"/>
              <a:t>целенаправленных </a:t>
            </a:r>
            <a:r>
              <a:rPr lang="ru-RU" dirty="0" smtClean="0"/>
              <a:t>наблюдений и диагностических мероприятий;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подбор </a:t>
            </a:r>
            <a:r>
              <a:rPr lang="ru-RU" dirty="0"/>
              <a:t>материалов и проведение специальных </a:t>
            </a:r>
            <a:r>
              <a:rPr lang="ru-RU" dirty="0" smtClean="0"/>
              <a:t>тестов </a:t>
            </a:r>
            <a:r>
              <a:rPr lang="ru-RU" dirty="0"/>
              <a:t>позволяющих определить наличие </a:t>
            </a:r>
            <a:r>
              <a:rPr lang="ru-RU" dirty="0" smtClean="0"/>
              <a:t>одаренности;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создание </a:t>
            </a:r>
            <a:r>
              <a:rPr lang="ru-RU" dirty="0"/>
              <a:t>условий, способствующих оптимальному развитию </a:t>
            </a:r>
            <a:r>
              <a:rPr lang="ru-RU" dirty="0" smtClean="0"/>
              <a:t>одаренности;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с</a:t>
            </a:r>
            <a:r>
              <a:rPr lang="ru-RU" dirty="0" smtClean="0"/>
              <a:t>амообразование педагога: знакомство </a:t>
            </a:r>
            <a:r>
              <a:rPr lang="ru-RU" dirty="0"/>
              <a:t>с научной литературой о </a:t>
            </a:r>
            <a:r>
              <a:rPr lang="ru-RU" dirty="0" smtClean="0"/>
              <a:t>методических приемах при </a:t>
            </a:r>
            <a:r>
              <a:rPr lang="ru-RU" dirty="0"/>
              <a:t>работе с одаренными </a:t>
            </a:r>
            <a:r>
              <a:rPr lang="ru-RU" dirty="0" smtClean="0"/>
              <a:t>детьми.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83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525718"/>
              </p:ext>
            </p:extLst>
          </p:nvPr>
        </p:nvGraphicFramePr>
        <p:xfrm>
          <a:off x="1" y="0"/>
          <a:ext cx="9144000" cy="7571232"/>
        </p:xfrm>
        <a:graphic>
          <a:graphicData uri="http://schemas.openxmlformats.org/drawingml/2006/table">
            <a:tbl>
              <a:tblPr/>
              <a:tblGrid>
                <a:gridCol w="2362199">
                  <a:extLst>
                    <a:ext uri="{9D8B030D-6E8A-4147-A177-3AD203B41FA5}">
                      <a16:colId xmlns="" xmlns:a16="http://schemas.microsoft.com/office/drawing/2014/main" val="4057302157"/>
                    </a:ext>
                  </a:extLst>
                </a:gridCol>
                <a:gridCol w="6781801">
                  <a:extLst>
                    <a:ext uri="{9D8B030D-6E8A-4147-A177-3AD203B41FA5}">
                      <a16:colId xmlns="" xmlns:a16="http://schemas.microsoft.com/office/drawing/2014/main" val="3290752002"/>
                    </a:ext>
                  </a:extLst>
                </a:gridCol>
              </a:tblGrid>
              <a:tr h="5816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 готовности педагога  к работе с одаренными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показатели готовности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3362598"/>
                  </a:ext>
                </a:extLst>
              </a:tr>
              <a:tr h="10455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Мотивационная	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детей данной категории.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Желание работать с одаренными детьми.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Стремление совершенствовать свои умения по работе с одаренными детьми.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6494237"/>
                  </a:ext>
                </a:extLst>
              </a:tr>
              <a:tr h="13072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Научно-исследовательская	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Творческое мышление, исследовательские умения и навыки.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Выступления на семинарах, конференциях, педсоветах.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Статус педагога-исследователя.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Публикации.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Участие в профессиональных конкурсах.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1642953"/>
                  </a:ext>
                </a:extLst>
              </a:tr>
              <a:tr h="15690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Обобщение опыта (разнообразие форм, различные уровни).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Использование разнообразных интерактивных методов и технологий.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Владение в совершенстве методом педагогического наблюдения.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Знание психологии одаренных детей.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Профессиональная компетентность (по предмету).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Регулярное повышение квалификации.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317543"/>
                  </a:ext>
                </a:extLst>
              </a:tr>
              <a:tr h="5235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Коммуникативная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Коммуникативная компетентность.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Организаторские способности.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8203370"/>
                  </a:ext>
                </a:extLst>
              </a:tr>
              <a:tr h="1830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Личностная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Адекватная самооценка, позитивная Я – концепция.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Высокий уровень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эмпатии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Толерантность, гибкость.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Лидерские способности, стремление к личностному росту.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Уравновешенность.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Рефлексия, способность к самоанализу.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Живой, активный характер, чувство юмора.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2360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60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782" y="152400"/>
            <a:ext cx="8229600" cy="697634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rgbClr val="663300"/>
                </a:solidFill>
              </a:rPr>
              <a:t/>
            </a:r>
            <a:br>
              <a:rPr lang="ru-RU" sz="3600" i="1" dirty="0" smtClean="0">
                <a:solidFill>
                  <a:srgbClr val="663300"/>
                </a:solidFill>
              </a:rPr>
            </a:br>
            <a:r>
              <a:rPr lang="ru-RU" sz="2700" dirty="0" smtClean="0">
                <a:solidFill>
                  <a:srgbClr val="663300"/>
                </a:solidFill>
              </a:rPr>
              <a:t>Основные принципы  педагогической  деятельности в работе с одарёнными </a:t>
            </a:r>
            <a:r>
              <a:rPr lang="ru-RU" sz="2700" dirty="0" smtClean="0">
                <a:solidFill>
                  <a:srgbClr val="663300"/>
                </a:solidFill>
              </a:rPr>
              <a:t>детьми</a:t>
            </a:r>
            <a:r>
              <a:rPr lang="ru-RU" sz="2900" dirty="0" smtClean="0">
                <a:solidFill>
                  <a:srgbClr val="663300"/>
                </a:solidFill>
              </a:rPr>
              <a:t/>
            </a:r>
            <a:br>
              <a:rPr lang="ru-RU" sz="2900" dirty="0" smtClean="0">
                <a:solidFill>
                  <a:srgbClr val="663300"/>
                </a:solidFill>
              </a:rPr>
            </a:br>
            <a:endParaRPr lang="ru-RU" sz="2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56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/>
              <a:t>принцип дифференциации и индивидуализации обучения, высшим уровнем реализации которых является разработка индивидуальной программы развития одаренного ребенка;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/>
              <a:t>принцип максимального разнообразия предоставляемых возможностей;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/>
              <a:t> принцип обеспечения свободы выбора учащимися дополнительных образовательных услуг;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/>
              <a:t> принцип возрастания роли внеурочной деятельности одаренных детей через кружки, секции, факультативы, клубы по интересам,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/>
              <a:t> </a:t>
            </a:r>
            <a:r>
              <a:rPr lang="ru-RU" sz="2400" dirty="0" smtClean="0"/>
              <a:t>принцип </a:t>
            </a:r>
            <a:r>
              <a:rPr lang="ru-RU" sz="2400" dirty="0"/>
              <a:t>усиления внимания к проблеме </a:t>
            </a:r>
            <a:r>
              <a:rPr lang="ru-RU" sz="2400" dirty="0" err="1"/>
              <a:t>межпредметных</a:t>
            </a:r>
            <a:r>
              <a:rPr lang="ru-RU" sz="2400" dirty="0"/>
              <a:t> связей в индивидуальной работе с учащимися;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принцип </a:t>
            </a:r>
            <a:r>
              <a:rPr lang="ru-RU" sz="2400" dirty="0"/>
              <a:t>создания условий для совместной работы </a:t>
            </a:r>
            <a:endParaRPr lang="ru-RU" sz="2400" dirty="0" smtClean="0"/>
          </a:p>
          <a:p>
            <a:pPr marL="137160" indent="0">
              <a:spcBef>
                <a:spcPts val="0"/>
              </a:spcBef>
              <a:buNone/>
            </a:pPr>
            <a:r>
              <a:rPr lang="ru-RU" sz="2400" dirty="0" smtClean="0"/>
              <a:t>учащихся </a:t>
            </a:r>
            <a:r>
              <a:rPr lang="ru-RU" sz="2400" dirty="0"/>
              <a:t>при минимальной роли учит.</a:t>
            </a:r>
          </a:p>
        </p:txBody>
      </p:sp>
      <p:pic>
        <p:nvPicPr>
          <p:cNvPr id="4" name="Picture 2" descr="C:\Users\user\Downloads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543800" y="5584370"/>
            <a:ext cx="1676400" cy="1197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0207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663300"/>
                </a:solidFill>
              </a:rPr>
              <a:t>Формы </a:t>
            </a:r>
            <a:r>
              <a:rPr lang="ru-RU" sz="2800" dirty="0" smtClean="0">
                <a:solidFill>
                  <a:srgbClr val="663300"/>
                </a:solidFill>
              </a:rPr>
              <a:t>работы </a:t>
            </a:r>
            <a:br>
              <a:rPr lang="ru-RU" sz="2800" dirty="0" smtClean="0">
                <a:solidFill>
                  <a:srgbClr val="663300"/>
                </a:solidFill>
              </a:rPr>
            </a:br>
            <a:r>
              <a:rPr lang="ru-RU" sz="2800" dirty="0" smtClean="0">
                <a:solidFill>
                  <a:srgbClr val="663300"/>
                </a:solidFill>
              </a:rPr>
              <a:t>с одаренными учащимися</a:t>
            </a:r>
            <a:endParaRPr lang="ru-RU" sz="2800" dirty="0">
              <a:solidFill>
                <a:srgbClr val="66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3300"/>
                </a:solidFill>
                <a:latin typeface="+mj-lt"/>
              </a:rPr>
              <a:t>предметные </a:t>
            </a:r>
            <a:r>
              <a:rPr lang="ru-RU" b="1" dirty="0" smtClean="0">
                <a:solidFill>
                  <a:srgbClr val="663300"/>
                </a:solidFill>
                <a:latin typeface="+mj-lt"/>
              </a:rPr>
              <a:t>кружки;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3300"/>
                </a:solidFill>
                <a:latin typeface="+mj-lt"/>
              </a:rPr>
              <a:t>кружки по интересам;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3300"/>
                </a:solidFill>
                <a:latin typeface="+mj-lt"/>
              </a:rPr>
              <a:t>конкурсы;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3300"/>
                </a:solidFill>
                <a:latin typeface="+mj-lt"/>
              </a:rPr>
              <a:t>курсы по выбору;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3300"/>
                </a:solidFill>
                <a:latin typeface="+mj-lt"/>
              </a:rPr>
              <a:t>клубы по интересам</a:t>
            </a:r>
            <a:r>
              <a:rPr lang="ru-RU" b="1" dirty="0" smtClean="0">
                <a:solidFill>
                  <a:srgbClr val="663300"/>
                </a:solidFill>
                <a:latin typeface="+mj-lt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3300"/>
                </a:solidFill>
                <a:latin typeface="+mj-lt"/>
              </a:rPr>
              <a:t> </a:t>
            </a:r>
            <a:r>
              <a:rPr lang="ru-RU" b="1" dirty="0">
                <a:solidFill>
                  <a:srgbClr val="663300"/>
                </a:solidFill>
                <a:latin typeface="+mj-lt"/>
              </a:rPr>
              <a:t>групповые занятия с  одарёнными детьми</a:t>
            </a:r>
            <a:r>
              <a:rPr lang="ru-RU" b="1" dirty="0" smtClean="0">
                <a:solidFill>
                  <a:srgbClr val="663300"/>
                </a:solidFill>
                <a:latin typeface="+mj-lt"/>
              </a:rPr>
              <a:t>;</a:t>
            </a:r>
            <a:endParaRPr lang="ru-RU" b="1" dirty="0" smtClean="0">
              <a:solidFill>
                <a:srgbClr val="663300"/>
              </a:solidFill>
              <a:latin typeface="+mj-lt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3300"/>
                </a:solidFill>
                <a:latin typeface="+mj-lt"/>
              </a:rPr>
              <a:t>участие в олимпиадах;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3300"/>
                </a:solidFill>
                <a:latin typeface="+mj-lt"/>
              </a:rPr>
              <a:t>работа по индивидуальным планам;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3300"/>
                </a:solidFill>
                <a:latin typeface="+mj-lt"/>
              </a:rPr>
              <a:t>исследовательская деятельность и участие в </a:t>
            </a:r>
            <a:r>
              <a:rPr lang="ru-RU" b="1" dirty="0" smtClean="0">
                <a:solidFill>
                  <a:srgbClr val="663300"/>
                </a:solidFill>
                <a:latin typeface="+mj-lt"/>
              </a:rPr>
              <a:t>НПК</a:t>
            </a:r>
            <a:endParaRPr lang="ru-RU" b="1" dirty="0" smtClean="0">
              <a:solidFill>
                <a:srgbClr val="663300"/>
              </a:solidFill>
              <a:latin typeface="+mj-lt"/>
            </a:endParaRPr>
          </a:p>
          <a:p>
            <a:endParaRPr lang="ru-RU" dirty="0"/>
          </a:p>
        </p:txBody>
      </p:sp>
      <p:pic>
        <p:nvPicPr>
          <p:cNvPr id="4" name="Picture 2" descr="C:\Users\user\Downloads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0"/>
            <a:ext cx="2362200" cy="1687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72390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663300"/>
                </a:solidFill>
              </a:rPr>
              <a:t>Мероприятия в системе непрерывного образования по направлению </a:t>
            </a:r>
            <a:br>
              <a:rPr lang="ru-RU" sz="2400" dirty="0" smtClean="0">
                <a:solidFill>
                  <a:srgbClr val="663300"/>
                </a:solidFill>
              </a:rPr>
            </a:br>
            <a:r>
              <a:rPr lang="ru-RU" sz="2400" dirty="0" smtClean="0">
                <a:solidFill>
                  <a:srgbClr val="663300"/>
                </a:solidFill>
              </a:rPr>
              <a:t>«Работа с одарёнными детьми»</a:t>
            </a:r>
            <a:endParaRPr lang="ru-RU" sz="2400" dirty="0">
              <a:solidFill>
                <a:srgbClr val="66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1752600"/>
            <a:ext cx="2971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1200" b="1" i="1" dirty="0" smtClean="0">
                <a:solidFill>
                  <a:srgbClr val="663300"/>
                </a:solidFill>
                <a:latin typeface="+mj-lt"/>
              </a:rPr>
              <a:t>Всероссийские массовые мероприятия «Кросс наций», «Лыжня России»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52800" y="1447800"/>
            <a:ext cx="2514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rgbClr val="663300"/>
                </a:solidFill>
                <a:latin typeface="+mj-lt"/>
              </a:rPr>
              <a:t>5-8 классы </a:t>
            </a:r>
          </a:p>
          <a:p>
            <a:pPr algn="ctr"/>
            <a:r>
              <a:rPr lang="ru-RU" sz="1200" b="1" i="1" dirty="0" smtClean="0">
                <a:solidFill>
                  <a:srgbClr val="663300"/>
                </a:solidFill>
                <a:latin typeface="+mj-lt"/>
              </a:rPr>
              <a:t>Клуба «Юный турист»</a:t>
            </a:r>
          </a:p>
          <a:p>
            <a:pPr algn="ctr"/>
            <a:r>
              <a:rPr lang="ru-RU" sz="1200" b="1" i="1" dirty="0" smtClean="0">
                <a:solidFill>
                  <a:srgbClr val="663300"/>
                </a:solidFill>
                <a:latin typeface="+mj-lt"/>
              </a:rPr>
              <a:t>«Юный волейболист»</a:t>
            </a:r>
          </a:p>
          <a:p>
            <a:pPr algn="ctr"/>
            <a:r>
              <a:rPr lang="ru-RU" sz="1200" b="1" i="1" dirty="0" smtClean="0">
                <a:solidFill>
                  <a:srgbClr val="663300"/>
                </a:solidFill>
                <a:latin typeface="+mj-lt"/>
              </a:rPr>
              <a:t>«Юный баскетболист»</a:t>
            </a:r>
            <a:endParaRPr lang="ru-RU" sz="1200" b="1" i="1" dirty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00" y="1676400"/>
            <a:ext cx="2895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rgbClr val="663300"/>
                </a:solidFill>
                <a:latin typeface="+mj-lt"/>
              </a:rPr>
              <a:t>Президентские спортивные игры</a:t>
            </a:r>
          </a:p>
          <a:p>
            <a:pPr algn="ctr"/>
            <a:endParaRPr lang="ru-RU" sz="1200" b="1" i="1" dirty="0" smtClean="0">
              <a:solidFill>
                <a:srgbClr val="663300"/>
              </a:solidFill>
              <a:latin typeface="+mj-lt"/>
            </a:endParaRPr>
          </a:p>
          <a:p>
            <a:pPr algn="ctr"/>
            <a:r>
              <a:rPr lang="ru-RU" sz="1200" b="1" i="1" dirty="0" smtClean="0">
                <a:solidFill>
                  <a:srgbClr val="663300"/>
                </a:solidFill>
                <a:latin typeface="+mj-lt"/>
              </a:rPr>
              <a:t>Президентские спортивные состязания</a:t>
            </a:r>
            <a:endParaRPr lang="ru-RU" sz="1200" dirty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2800" y="5029200"/>
            <a:ext cx="2667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rgbClr val="663300"/>
                </a:solidFill>
                <a:latin typeface="+mj-lt"/>
              </a:rPr>
              <a:t>9-11  классы</a:t>
            </a:r>
          </a:p>
          <a:p>
            <a:pPr algn="ctr"/>
            <a:r>
              <a:rPr lang="ru-RU" sz="1200" b="1" i="1" dirty="0" smtClean="0">
                <a:solidFill>
                  <a:srgbClr val="663300"/>
                </a:solidFill>
                <a:latin typeface="+mj-lt"/>
              </a:rPr>
              <a:t>Учебные тренинги</a:t>
            </a:r>
          </a:p>
          <a:p>
            <a:pPr algn="ctr"/>
            <a:r>
              <a:rPr lang="ru-RU" sz="1200" b="1" i="1" dirty="0" smtClean="0">
                <a:solidFill>
                  <a:srgbClr val="663300"/>
                </a:solidFill>
                <a:latin typeface="+mj-lt"/>
              </a:rPr>
              <a:t>«Путь к Олимпу», сдача контрольных нормативов</a:t>
            </a:r>
          </a:p>
          <a:p>
            <a:pPr algn="ctr"/>
            <a:r>
              <a:rPr lang="ru-RU" sz="1200" b="1" i="1" dirty="0" smtClean="0">
                <a:solidFill>
                  <a:srgbClr val="663300"/>
                </a:solidFill>
                <a:latin typeface="+mj-lt"/>
              </a:rPr>
              <a:t> для подготовке к сдаче норм ГТО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95600" y="3429000"/>
            <a:ext cx="3276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663300"/>
                </a:solidFill>
                <a:latin typeface="+mj-lt"/>
              </a:rPr>
              <a:t>МБОУ СШ №6 г. Вязьма </a:t>
            </a:r>
          </a:p>
          <a:p>
            <a:pPr algn="ctr"/>
            <a:r>
              <a:rPr lang="ru-RU" sz="1600" b="1" i="1" dirty="0" smtClean="0">
                <a:solidFill>
                  <a:srgbClr val="663300"/>
                </a:solidFill>
                <a:latin typeface="+mj-lt"/>
              </a:rPr>
              <a:t>Смоленская область</a:t>
            </a:r>
            <a:endParaRPr lang="ru-RU" sz="1600" b="1" i="1" dirty="0">
              <a:solidFill>
                <a:srgbClr val="663300"/>
              </a:solidFill>
              <a:latin typeface="+mj-lt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5486400" y="3124200"/>
            <a:ext cx="2057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1752600" y="3124200"/>
            <a:ext cx="1981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572000" y="2819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 descr="C:\Users\user\Downloads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381000" y="152400"/>
            <a:ext cx="2362200" cy="1687286"/>
          </a:xfrm>
          <a:prstGeom prst="rect">
            <a:avLst/>
          </a:prstGeom>
          <a:noFill/>
        </p:spPr>
      </p:pic>
      <p:sp>
        <p:nvSpPr>
          <p:cNvPr id="42" name="Прямоугольник 41"/>
          <p:cNvSpPr/>
          <p:nvPr/>
        </p:nvSpPr>
        <p:spPr>
          <a:xfrm>
            <a:off x="6172200" y="4724400"/>
            <a:ext cx="2819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rgbClr val="663300"/>
                </a:solidFill>
                <a:latin typeface="+mj-lt"/>
              </a:rPr>
              <a:t>«Школа молодого исследователя»: исследовательские работы, участие в научно практических конференциях</a:t>
            </a:r>
          </a:p>
          <a:p>
            <a:pPr algn="ctr"/>
            <a:r>
              <a:rPr lang="ru-RU" sz="1200" b="1" i="1" dirty="0" smtClean="0">
                <a:solidFill>
                  <a:srgbClr val="663300"/>
                </a:solidFill>
                <a:latin typeface="+mj-lt"/>
              </a:rPr>
              <a:t> </a:t>
            </a:r>
            <a:r>
              <a:rPr lang="ru-RU" sz="1200" b="1" dirty="0">
                <a:solidFill>
                  <a:srgbClr val="663300"/>
                </a:solidFill>
                <a:latin typeface="+mj-lt"/>
              </a:rPr>
              <a:t>"Школа - наука - вуз"</a:t>
            </a:r>
            <a:endParaRPr lang="ru-RU" sz="1200" b="1" i="1" dirty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52400" y="4648200"/>
            <a:ext cx="30480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Школьный, муниципальный, областной уровень</a:t>
            </a:r>
          </a:p>
          <a:p>
            <a:pPr algn="ctr"/>
            <a:r>
              <a:rPr lang="ru-RU" dirty="0" smtClean="0">
                <a:solidFill>
                  <a:srgbClr val="663300"/>
                </a:solidFill>
              </a:rPr>
              <a:t>«Ученик года»</a:t>
            </a:r>
            <a:endParaRPr lang="ru-RU" dirty="0">
              <a:solidFill>
                <a:srgbClr val="663300"/>
              </a:solidFill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1447800" y="4114800"/>
            <a:ext cx="1524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6248400" y="41148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4572000" y="4495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6553200" y="2743200"/>
            <a:ext cx="2438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i="1" dirty="0" smtClean="0">
              <a:solidFill>
                <a:srgbClr val="663300"/>
              </a:solidFill>
              <a:latin typeface="+mj-lt"/>
            </a:endParaRPr>
          </a:p>
          <a:p>
            <a:pPr algn="ctr"/>
            <a:endParaRPr lang="ru-RU" sz="1100" b="1" i="1" dirty="0" smtClean="0">
              <a:solidFill>
                <a:srgbClr val="663300"/>
              </a:solidFill>
              <a:latin typeface="+mj-lt"/>
            </a:endParaRPr>
          </a:p>
          <a:p>
            <a:pPr algn="ctr"/>
            <a:r>
              <a:rPr lang="ru-RU" sz="1100" b="1" i="1" dirty="0" smtClean="0">
                <a:solidFill>
                  <a:srgbClr val="663300"/>
                </a:solidFill>
                <a:latin typeface="+mj-lt"/>
              </a:rPr>
              <a:t>Школьные, муниципальные, областные олимпиады</a:t>
            </a:r>
          </a:p>
          <a:p>
            <a:pPr algn="ctr"/>
            <a:r>
              <a:rPr lang="ru-RU" sz="1100" b="1" i="1" dirty="0" smtClean="0">
                <a:solidFill>
                  <a:srgbClr val="663300"/>
                </a:solidFill>
                <a:latin typeface="+mj-lt"/>
              </a:rPr>
              <a:t>Межрегиональные Российские  олимпиады  школьников </a:t>
            </a:r>
            <a:r>
              <a:rPr lang="ru-RU" sz="1100" b="1" i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проекта </a:t>
            </a:r>
            <a:r>
              <a:rPr lang="ru-RU" sz="1100" b="1" i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ИНФОУРОК</a:t>
            </a:r>
            <a:endParaRPr lang="ru-RU" sz="1100" b="1" i="1" dirty="0" smtClean="0">
              <a:solidFill>
                <a:srgbClr val="663300"/>
              </a:solidFill>
              <a:latin typeface="+mj-lt"/>
            </a:endParaRPr>
          </a:p>
          <a:p>
            <a:pPr algn="ctr"/>
            <a:r>
              <a:rPr lang="en-US" sz="1100" b="1" i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On-line  o</a:t>
            </a:r>
            <a:r>
              <a:rPr lang="ru-RU" sz="1100" b="1" i="1" dirty="0" err="1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лимпиады</a:t>
            </a:r>
            <a:r>
              <a:rPr lang="ru-RU" sz="1100" b="1" i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algn="ctr"/>
            <a:r>
              <a:rPr lang="ru-RU" sz="1100" b="1" i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Всероссийская олимпиада школьников  по физической </a:t>
            </a:r>
            <a:r>
              <a:rPr lang="ru-RU" sz="1100" b="1" i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культуре</a:t>
            </a:r>
            <a:endParaRPr lang="ru-RU" sz="1100" b="1" i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i="1" dirty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28600" y="3276600"/>
            <a:ext cx="2286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rgbClr val="663300"/>
                </a:solidFill>
                <a:latin typeface="+mj-lt"/>
              </a:rPr>
              <a:t>Организация  и проведение  спортивных соревнований</a:t>
            </a:r>
            <a:endParaRPr lang="ru-RU" sz="1200" b="1" i="1" dirty="0">
              <a:solidFill>
                <a:srgbClr val="663300"/>
              </a:solidFill>
              <a:latin typeface="+mj-lt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62484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11" idx="1"/>
          </p:cNvCxnSpPr>
          <p:nvPr/>
        </p:nvCxnSpPr>
        <p:spPr>
          <a:xfrm flipH="1">
            <a:off x="2514600" y="39624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3716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663300"/>
                </a:solidFill>
              </a:rPr>
              <a:t>Практика нашей школы показала, что </a:t>
            </a:r>
            <a:r>
              <a:rPr lang="ru-RU" sz="2800" dirty="0" smtClean="0">
                <a:solidFill>
                  <a:srgbClr val="663300"/>
                </a:solidFill>
              </a:rPr>
              <a:t>наиболее эффективными формами работы с </a:t>
            </a:r>
            <a:r>
              <a:rPr lang="ru-RU" sz="2800" dirty="0">
                <a:solidFill>
                  <a:srgbClr val="663300"/>
                </a:solidFill>
              </a:rPr>
              <a:t>одаренными учащимися </a:t>
            </a:r>
            <a:r>
              <a:rPr lang="ru-RU" sz="2800" dirty="0" smtClean="0">
                <a:solidFill>
                  <a:srgbClr val="663300"/>
                </a:solidFill>
              </a:rPr>
              <a:t>являются следующие:</a:t>
            </a:r>
            <a:r>
              <a:rPr lang="ru-RU" sz="2800" dirty="0">
                <a:solidFill>
                  <a:srgbClr val="663300"/>
                </a:solidFill>
              </a:rPr>
              <a:t/>
            </a:r>
            <a:br>
              <a:rPr lang="ru-RU" sz="2800" dirty="0">
                <a:solidFill>
                  <a:srgbClr val="663300"/>
                </a:solidFill>
              </a:rPr>
            </a:br>
            <a:endParaRPr lang="ru-RU" sz="2800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7091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творческие </a:t>
            </a:r>
            <a:r>
              <a:rPr lang="ru-RU" dirty="0"/>
              <a:t>мастерские, круглые столы, </a:t>
            </a:r>
            <a:r>
              <a:rPr lang="ru-RU" dirty="0" smtClean="0"/>
              <a:t>дебаты;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факультативы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кружки </a:t>
            </a:r>
            <a:r>
              <a:rPr lang="ru-RU" dirty="0"/>
              <a:t>по </a:t>
            </a:r>
            <a:r>
              <a:rPr lang="ru-RU" dirty="0" smtClean="0"/>
              <a:t>интересам;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занятия </a:t>
            </a:r>
            <a:r>
              <a:rPr lang="ru-RU" dirty="0"/>
              <a:t>исследовательской деятельностью в </a:t>
            </a:r>
            <a:r>
              <a:rPr lang="ru-RU" dirty="0" smtClean="0"/>
              <a:t>НОУ;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конкурсы</a:t>
            </a:r>
            <a:r>
              <a:rPr lang="ru-RU" dirty="0"/>
              <a:t>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групповые </a:t>
            </a:r>
            <a:r>
              <a:rPr lang="ru-RU" dirty="0"/>
              <a:t>занятия по параллелям классов с сильными учащимися</a:t>
            </a:r>
            <a:r>
              <a:rPr lang="ru-RU" dirty="0" smtClean="0"/>
              <a:t>;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участие </a:t>
            </a:r>
            <a:r>
              <a:rPr lang="ru-RU" dirty="0"/>
              <a:t>в </a:t>
            </a:r>
            <a:r>
              <a:rPr lang="ru-RU" dirty="0" smtClean="0"/>
              <a:t>олимпиадах;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работа </a:t>
            </a:r>
            <a:r>
              <a:rPr lang="ru-RU" dirty="0"/>
              <a:t>по индивидуальным </a:t>
            </a:r>
            <a:r>
              <a:rPr lang="ru-RU" dirty="0" smtClean="0"/>
              <a:t>планам;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летние </a:t>
            </a:r>
            <a:r>
              <a:rPr lang="ru-RU" dirty="0"/>
              <a:t>площадки для одаренных </a:t>
            </a:r>
            <a:r>
              <a:rPr lang="ru-RU" dirty="0" smtClean="0"/>
              <a:t>детей;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сотрудничество </a:t>
            </a:r>
            <a:r>
              <a:rPr lang="ru-RU" dirty="0"/>
              <a:t>с другими </a:t>
            </a:r>
            <a:r>
              <a:rPr lang="ru-RU" dirty="0" smtClean="0"/>
              <a:t>школами и ДЮСШ.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61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1412</TotalTime>
  <Words>813</Words>
  <Application>Microsoft Office PowerPoint</Application>
  <PresentationFormat>Экран (4:3)</PresentationFormat>
  <Paragraphs>146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 Профессиональная готовность  учителя физической культуры  к работе с учащимися с особыми образовательными потребностями</vt:lpstr>
      <vt:lpstr>Презентация PowerPoint</vt:lpstr>
      <vt:lpstr>Презентация PowerPoint</vt:lpstr>
      <vt:lpstr>Организация  работы с  одаренными детьми включает:</vt:lpstr>
      <vt:lpstr>Презентация PowerPoint</vt:lpstr>
      <vt:lpstr> Основные принципы  педагогической  деятельности в работе с одарёнными детьми </vt:lpstr>
      <vt:lpstr>Формы работы  с одаренными учащимися</vt:lpstr>
      <vt:lpstr>Мероприятия в системе непрерывного образования по направлению  «Работа с одарёнными детьми»</vt:lpstr>
      <vt:lpstr>Практика нашей школы показала, что наиболее эффективными формами работы с одаренными учащимися являются следующие: </vt:lpstr>
      <vt:lpstr>Методы и приемы, используемые в работе с одаренным ребенком</vt:lpstr>
      <vt:lpstr>Приёмы мотивации</vt:lpstr>
      <vt:lpstr>Сложности в работе учителей,   работающих с одаренными детьми </vt:lpstr>
      <vt:lpstr>Предложения в план работы ОМО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Вебинар «Работа с одарёнными детьми» Докладчик - преподаватель Хакасского филиала МЭСИ – Катющик О.Б</dc:title>
  <dc:creator>user</dc:creator>
  <cp:lastModifiedBy>Кочергина</cp:lastModifiedBy>
  <cp:revision>177</cp:revision>
  <dcterms:modified xsi:type="dcterms:W3CDTF">2017-08-18T08:25:10Z</dcterms:modified>
</cp:coreProperties>
</file>