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0" r:id="rId10"/>
    <p:sldId id="261" r:id="rId11"/>
    <p:sldId id="269" r:id="rId12"/>
    <p:sldId id="27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0" autoAdjust="0"/>
  </p:normalViewPr>
  <p:slideViewPr>
    <p:cSldViewPr>
      <p:cViewPr>
        <p:scale>
          <a:sx n="115" d="100"/>
          <a:sy n="115" d="100"/>
        </p:scale>
        <p:origin x="210" y="9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14.08.2017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14.08.2017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14.08.2017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14.08.2017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14.08.2017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«Ориентация на результаты - важнейший компонент конструкции стандартов второго поколения».</a:t>
            </a:r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nu.docdat.com/pars_docs/refs/209/208282/img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764704"/>
            <a:ext cx="808883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70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Итоговая оценка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результатов </a:t>
            </a:r>
            <a:r>
              <a:rPr lang="ru-RU" dirty="0" err="1"/>
              <a:t>внутришкольного</a:t>
            </a:r>
            <a:r>
              <a:rPr lang="ru-RU" dirty="0"/>
              <a:t> мониторинга образовательных достижений по всем предметам, в том числе за промежуточные и итоговые комплексные работы на </a:t>
            </a:r>
            <a:r>
              <a:rPr lang="ru-RU" dirty="0" err="1"/>
              <a:t>межпредметной</a:t>
            </a:r>
            <a:r>
              <a:rPr lang="ru-RU" dirty="0"/>
              <a:t> основе;</a:t>
            </a:r>
          </a:p>
          <a:p>
            <a:r>
              <a:rPr lang="ru-RU" dirty="0"/>
              <a:t>оценок за выполнение итоговых работ по всем учебным предметам;</a:t>
            </a:r>
          </a:p>
          <a:p>
            <a:r>
              <a:rPr lang="ru-RU" dirty="0"/>
              <a:t>оценки за выполнение и защиту индивидуального проекта;</a:t>
            </a:r>
          </a:p>
          <a:p>
            <a:r>
              <a:rPr lang="ru-RU" dirty="0"/>
              <a:t>оценок за работы, выносимые на государственную итоговую аттестацию.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2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ЕСОКО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776700"/>
              </p:ext>
            </p:extLst>
          </p:nvPr>
        </p:nvGraphicFramePr>
        <p:xfrm>
          <a:off x="611560" y="692696"/>
          <a:ext cx="7704144" cy="3752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012"/>
                <a:gridCol w="642012"/>
                <a:gridCol w="642012"/>
                <a:gridCol w="642012"/>
                <a:gridCol w="642012"/>
                <a:gridCol w="642012"/>
                <a:gridCol w="642012"/>
                <a:gridCol w="642012"/>
                <a:gridCol w="642012"/>
                <a:gridCol w="642012"/>
                <a:gridCol w="642012"/>
                <a:gridCol w="64201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ДОШКОЛЬНЫЙ УРОВЕНЬ</a:t>
                      </a:r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4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 КЛАСС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 КЛАСС</a:t>
                      </a:r>
                      <a:endParaRPr lang="ru-RU" sz="10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ГИА-9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СОЧИНЕНИЕ</a:t>
                      </a:r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ЕГЭ</a:t>
                      </a:r>
                      <a:endParaRPr lang="ru-RU" sz="12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вкр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вкр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нико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нико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нико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нико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in-NG" sz="1400" dirty="0" smtClean="0"/>
                    </a:p>
                    <a:p>
                      <a:r>
                        <a:rPr lang="ru-RU" sz="1400" dirty="0" err="1" smtClean="0"/>
                        <a:t>нико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r>
                        <a:rPr lang="ru-RU" sz="1400" dirty="0" err="1" smtClean="0"/>
                        <a:t>нико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впр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впр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впр</a:t>
                      </a:r>
                      <a:endParaRPr lang="ru-RU" sz="14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in-NG" sz="1100" dirty="0" smtClean="0"/>
                        <a:t>PIRLS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in-NG" sz="1100" dirty="0" smtClean="0"/>
                        <a:t>PIRLS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in-NG" sz="1100" dirty="0" smtClean="0"/>
                        <a:t>PISA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in-NG" sz="1100" dirty="0" smtClean="0"/>
                        <a:t>TIMSS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55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92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Предметные результаты обучения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Предметные результаты — </a:t>
            </a:r>
            <a:r>
              <a:rPr lang="ru-RU" dirty="0" smtClean="0"/>
              <a:t>усвоенные </a:t>
            </a:r>
            <a:r>
              <a:rPr lang="ru-RU" dirty="0"/>
              <a:t>обучаемыми </a:t>
            </a:r>
            <a:r>
              <a:rPr lang="ru-RU" dirty="0" smtClean="0"/>
              <a:t>конкретные элементы </a:t>
            </a:r>
            <a:r>
              <a:rPr lang="ru-RU" dirty="0"/>
              <a:t>социального опыта, изучаемого в рамках отдельного </a:t>
            </a:r>
            <a:r>
              <a:rPr lang="ru-RU" dirty="0" smtClean="0"/>
              <a:t>учебного предмета.</a:t>
            </a:r>
          </a:p>
          <a:p>
            <a:pPr marL="68580" indent="0">
              <a:buNone/>
            </a:pPr>
            <a:r>
              <a:rPr lang="ru-RU" dirty="0"/>
              <a:t> </a:t>
            </a:r>
            <a:r>
              <a:rPr lang="ru-RU" dirty="0" smtClean="0"/>
              <a:t>     знания</a:t>
            </a:r>
          </a:p>
          <a:p>
            <a:pPr marL="68580" indent="0">
              <a:buNone/>
            </a:pPr>
            <a:r>
              <a:rPr lang="ru-RU" dirty="0" smtClean="0"/>
              <a:t>      умения</a:t>
            </a:r>
          </a:p>
          <a:p>
            <a:pPr marL="68580" indent="0">
              <a:buNone/>
            </a:pPr>
            <a:r>
              <a:rPr lang="ru-RU" dirty="0" smtClean="0"/>
              <a:t>      навыки</a:t>
            </a:r>
          </a:p>
          <a:p>
            <a:pPr marL="68580" indent="0">
              <a:buNone/>
            </a:pPr>
            <a:r>
              <a:rPr lang="ru-RU" dirty="0" smtClean="0"/>
              <a:t>      опыт </a:t>
            </a:r>
            <a:r>
              <a:rPr lang="ru-RU" dirty="0"/>
              <a:t>решения проблем</a:t>
            </a:r>
            <a:r>
              <a:rPr lang="ru-RU" dirty="0" smtClean="0"/>
              <a:t>,</a:t>
            </a:r>
          </a:p>
          <a:p>
            <a:pPr marL="68580" indent="0">
              <a:buNone/>
            </a:pPr>
            <a:r>
              <a:rPr lang="ru-RU" dirty="0" smtClean="0"/>
              <a:t>      опыт </a:t>
            </a:r>
            <a:r>
              <a:rPr lang="ru-RU" dirty="0"/>
              <a:t>творческой деятельности;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Объект  </a:t>
            </a:r>
            <a:r>
              <a:rPr lang="ru-RU" dirty="0"/>
              <a:t>оценки предметных результатов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Способность  </a:t>
            </a:r>
            <a:r>
              <a:rPr lang="ru-RU" dirty="0"/>
              <a:t>к решению учебно-познавательных и учебно-практических задач, основанных на изучаемом учебном материале, с использованием способов действий, релевантных содержанию учебных предметов, в том числе </a:t>
            </a:r>
            <a:r>
              <a:rPr lang="ru-RU" dirty="0" err="1"/>
              <a:t>метапредметных</a:t>
            </a:r>
            <a:r>
              <a:rPr lang="ru-RU" dirty="0"/>
              <a:t> (познавательных, регулятивных, коммуникативных) действий.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825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оценки предметных результатов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Предполагает  </a:t>
            </a:r>
            <a:r>
              <a:rPr lang="ru-RU" dirty="0"/>
              <a:t>выделение базового уровня достижений как точки отсчёта при построении всей системы оценки.</a:t>
            </a:r>
          </a:p>
          <a:p>
            <a:pPr marL="68580" indent="0">
              <a:buNone/>
            </a:pPr>
            <a:r>
              <a:rPr lang="ru-RU" dirty="0"/>
              <a:t>Реальные достижения обучающихся могут соответствовать базовому уровню, а могут отличаться от него как в сторону превышения, так и в сторону </a:t>
            </a:r>
            <a:r>
              <a:rPr lang="ru-RU" dirty="0" err="1"/>
              <a:t>недостижения</a:t>
            </a:r>
            <a:r>
              <a:rPr lang="ru-RU" dirty="0"/>
              <a:t>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927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Уровни  достижений предметных результатов.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b="1" dirty="0"/>
              <a:t>Базовый уровень достижений </a:t>
            </a:r>
            <a:r>
              <a:rPr lang="ru-RU" dirty="0"/>
              <a:t>— демонстрирует освоение учебных действий с опорной системой знаний в рамках диапазона (круга) выделенных задач. Достижению базового уровня соответствует отметка «удовлетворительно» (или отметка «3», отметка «зачтено»).</a:t>
            </a:r>
          </a:p>
          <a:p>
            <a:pPr marL="68580" indent="0">
              <a:buNone/>
            </a:pPr>
            <a:r>
              <a:rPr lang="ru-RU" dirty="0"/>
              <a:t>Выделяют два уровня, превышающие базовый:</a:t>
            </a:r>
          </a:p>
          <a:p>
            <a:pPr marL="68580" indent="0">
              <a:buNone/>
            </a:pPr>
            <a:r>
              <a:rPr lang="ru-RU" dirty="0"/>
              <a:t>•</a:t>
            </a:r>
            <a:r>
              <a:rPr lang="ru-RU" b="1" i="1" dirty="0"/>
              <a:t>повышенный уровень </a:t>
            </a:r>
            <a:r>
              <a:rPr lang="ru-RU" dirty="0"/>
              <a:t>достижения планируемых результатов, оценка «хорошо» (отметка «4»);</a:t>
            </a:r>
          </a:p>
          <a:p>
            <a:pPr marL="68580" indent="0">
              <a:buNone/>
            </a:pPr>
            <a:r>
              <a:rPr lang="ru-RU" dirty="0"/>
              <a:t>•</a:t>
            </a:r>
            <a:r>
              <a:rPr lang="ru-RU" b="1" i="1" dirty="0"/>
              <a:t>высокий уровень </a:t>
            </a:r>
            <a:r>
              <a:rPr lang="ru-RU" dirty="0"/>
              <a:t>достижения планируемых результатов, оценка «отлично» (отметка «5»).</a:t>
            </a:r>
          </a:p>
          <a:p>
            <a:pPr marL="68580" indent="0">
              <a:buNone/>
            </a:pPr>
            <a:r>
              <a:rPr lang="ru-RU" dirty="0"/>
              <a:t>Два уровня достижений которые ниже базового:</a:t>
            </a:r>
          </a:p>
          <a:p>
            <a:pPr marL="68580" indent="0">
              <a:buNone/>
            </a:pPr>
            <a:r>
              <a:rPr lang="ru-RU" dirty="0"/>
              <a:t>•</a:t>
            </a:r>
            <a:r>
              <a:rPr lang="ru-RU" b="1" i="1" dirty="0"/>
              <a:t>пониженный уровень </a:t>
            </a:r>
            <a:r>
              <a:rPr lang="ru-RU" dirty="0"/>
              <a:t>достижений, оценка «неудовлетворительно» (отметка «2»);</a:t>
            </a:r>
          </a:p>
          <a:p>
            <a:pPr marL="68580" indent="0">
              <a:buNone/>
            </a:pPr>
            <a:r>
              <a:rPr lang="ru-RU" dirty="0"/>
              <a:t>• </a:t>
            </a:r>
            <a:r>
              <a:rPr lang="ru-RU" b="1" i="1" dirty="0"/>
              <a:t>низкий уровень достижений</a:t>
            </a:r>
            <a:r>
              <a:rPr lang="ru-RU" dirty="0"/>
              <a:t>, оценка «плохо» (отметка «1»).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 </a:t>
            </a:r>
            <a:r>
              <a:rPr lang="ru-RU" dirty="0"/>
              <a:t>динамики формирования предметных результатов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/>
              <a:t>Для оценки динамики формирования предметных результатов целесообразно </a:t>
            </a:r>
            <a:r>
              <a:rPr lang="ru-RU" b="1" i="1" dirty="0"/>
              <a:t>фиксировать и анализировать данные о </a:t>
            </a:r>
            <a:r>
              <a:rPr lang="ru-RU" b="1" i="1" dirty="0" err="1"/>
              <a:t>сформированности</a:t>
            </a:r>
            <a:r>
              <a:rPr lang="ru-RU" b="1" i="1" dirty="0"/>
              <a:t> умений и навыков, способствующих освоению систематических знаний</a:t>
            </a:r>
            <a:r>
              <a:rPr lang="ru-RU" dirty="0"/>
              <a:t>, в том числе:</a:t>
            </a:r>
          </a:p>
          <a:p>
            <a:pPr marL="68580" indent="0">
              <a:buNone/>
            </a:pPr>
            <a:r>
              <a:rPr lang="ru-RU" dirty="0"/>
              <a:t>• </a:t>
            </a:r>
            <a:r>
              <a:rPr lang="ru-RU" i="1" dirty="0"/>
              <a:t>первичному ознакомлению, отработке и осознанию теоретических моделей и понятий </a:t>
            </a:r>
            <a:r>
              <a:rPr lang="ru-RU" dirty="0"/>
              <a:t>(общенаучных и базовых для данной области знания), стандартных алгоритмов и процедур;</a:t>
            </a:r>
          </a:p>
          <a:p>
            <a:pPr marL="68580" indent="0">
              <a:buNone/>
            </a:pPr>
            <a:r>
              <a:rPr lang="ru-RU" dirty="0"/>
              <a:t>• </a:t>
            </a:r>
            <a:r>
              <a:rPr lang="ru-RU" i="1" dirty="0"/>
              <a:t>выявлению и осознанию сущности и особенностей изучаемых объектов, процессов и явлений действительности в соответствии с содержанием конкретного учебного предмета</a:t>
            </a:r>
            <a:r>
              <a:rPr lang="ru-RU" dirty="0"/>
              <a:t>, созданию и использованию моделей изучаемых объектов и процессов, схем;</a:t>
            </a:r>
          </a:p>
          <a:p>
            <a:pPr marL="68580" indent="0">
              <a:buNone/>
            </a:pPr>
            <a:r>
              <a:rPr lang="ru-RU" dirty="0"/>
              <a:t>• </a:t>
            </a:r>
            <a:r>
              <a:rPr lang="ru-RU" i="1" dirty="0"/>
              <a:t>выявлению и анализу существенных и устойчивых связей и отношений между объектами и процессами.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42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Обязательные  составляющие </a:t>
            </a:r>
            <a:r>
              <a:rPr lang="ru-RU" dirty="0"/>
              <a:t>системы накопленной оценки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/>
              <a:t>• </a:t>
            </a:r>
            <a:r>
              <a:rPr lang="ru-RU" dirty="0" smtClean="0"/>
              <a:t>стартовая диагностика;</a:t>
            </a:r>
            <a:endParaRPr lang="ru-RU" dirty="0"/>
          </a:p>
          <a:p>
            <a:pPr marL="68580" indent="0">
              <a:buNone/>
            </a:pPr>
            <a:r>
              <a:rPr lang="ru-RU" dirty="0"/>
              <a:t>• </a:t>
            </a:r>
            <a:r>
              <a:rPr lang="ru-RU" dirty="0" smtClean="0"/>
              <a:t>тематические </a:t>
            </a:r>
            <a:r>
              <a:rPr lang="ru-RU" dirty="0"/>
              <a:t>и </a:t>
            </a:r>
            <a:r>
              <a:rPr lang="ru-RU" dirty="0" smtClean="0"/>
              <a:t>итоговые проверочные </a:t>
            </a:r>
            <a:r>
              <a:rPr lang="ru-RU" dirty="0"/>
              <a:t>работ по всем учебным предметам;</a:t>
            </a:r>
          </a:p>
          <a:p>
            <a:pPr marL="68580" indent="0">
              <a:buNone/>
            </a:pPr>
            <a:r>
              <a:rPr lang="ru-RU" dirty="0"/>
              <a:t>• </a:t>
            </a:r>
            <a:r>
              <a:rPr lang="ru-RU" dirty="0" smtClean="0"/>
              <a:t>творческие работы, </a:t>
            </a:r>
            <a:r>
              <a:rPr lang="ru-RU" dirty="0"/>
              <a:t>включая учебные исследования и учебные проекты.</a:t>
            </a: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81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059732"/>
              </p:ext>
            </p:extLst>
          </p:nvPr>
        </p:nvGraphicFramePr>
        <p:xfrm>
          <a:off x="899592" y="980728"/>
          <a:ext cx="7488832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1728192"/>
                <a:gridCol w="2088232"/>
                <a:gridCol w="2160240"/>
              </a:tblGrid>
              <a:tr h="147072"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Предметные результаты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1 уровень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2 уровень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3 уровень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Система предметных знаний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Овладение понятийным аппаратом учебных предметов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Освоение опорной системы знаний по предметам и способность воспроизвести их в стандартных учебных ситуациях.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Способность использовать знания при решении учебно-познавательных и учебно-практических задач.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</a:tr>
              <a:tr h="1977027">
                <a:tc>
                  <a:txBody>
                    <a:bodyPr/>
                    <a:lstStyle/>
                    <a:p>
                      <a:pPr marL="0" marR="0" lvl="0" indent="0" algn="just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Система предметных действий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Правильное выполнение действий в рамках заданного предметом диапазона задач.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Осознанное и произвольное выполнение предметных действий, перенос их на новые классы объектов.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Times New Roman" pitchFamily="18" charset="0"/>
                        </a:rPr>
                        <a:t>Способность решать разнообразные по содержанию и сложности классы учебно-познавательных и учебно-практических задач.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40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Фундаментальное ядро содержания общего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/>
              <a:t>Требования к предметным результатам обучения отражены в документе «Фундаментальное ядро содержания общего образования». </a:t>
            </a:r>
            <a:r>
              <a:rPr lang="ru-RU" dirty="0" smtClean="0"/>
              <a:t> </a:t>
            </a:r>
            <a:r>
              <a:rPr lang="ru-RU" dirty="0"/>
              <a:t>В нём указаны основные элементы научного знания по каждому предмету, изучаемому в средней школе</a:t>
            </a:r>
            <a:r>
              <a:rPr lang="ru-RU" dirty="0" smtClean="0"/>
              <a:t>.</a:t>
            </a:r>
          </a:p>
          <a:p>
            <a:pPr marL="68580" indent="0">
              <a:buNone/>
            </a:pPr>
            <a:r>
              <a:rPr lang="ru-RU" dirty="0"/>
              <a:t>Эти результаты традиционно прописываются во всех методических пособиях, в большом количестве издающихся по любой школьной дисциплине.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2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1510</TotalTime>
  <Words>565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«Ориентация на результаты - важнейший компонент конструкции стандартов второго поколения».</vt:lpstr>
      <vt:lpstr>Предметные результаты обучения</vt:lpstr>
      <vt:lpstr>Объект  оценки предметных результатов</vt:lpstr>
      <vt:lpstr>Система оценки предметных результатов</vt:lpstr>
      <vt:lpstr>Уровни  достижений предметных результатов.</vt:lpstr>
      <vt:lpstr>Оценка  динамики формирования предметных результатов </vt:lpstr>
      <vt:lpstr>Обязательные  составляющие системы накопленной оценки </vt:lpstr>
      <vt:lpstr>Презентация PowerPoint</vt:lpstr>
      <vt:lpstr>Фундаментальное ядро содержания общего образования</vt:lpstr>
      <vt:lpstr>Презентация PowerPoint</vt:lpstr>
      <vt:lpstr>Итоговая оценка </vt:lpstr>
      <vt:lpstr>ЕСОКО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Данейко</cp:lastModifiedBy>
  <cp:revision>145</cp:revision>
  <dcterms:created xsi:type="dcterms:W3CDTF">2012-06-27T06:59:33Z</dcterms:created>
  <dcterms:modified xsi:type="dcterms:W3CDTF">2017-08-14T05:00:18Z</dcterms:modified>
</cp:coreProperties>
</file>