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76" r:id="rId7"/>
    <p:sldId id="263" r:id="rId8"/>
    <p:sldId id="266" r:id="rId9"/>
    <p:sldId id="264" r:id="rId10"/>
    <p:sldId id="265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226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534C-7551-48E7-9347-BA9184E38E0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B62-4F81-484A-8077-D290C9A2D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12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534C-7551-48E7-9347-BA9184E38E0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B62-4F81-484A-8077-D290C9A2D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84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534C-7551-48E7-9347-BA9184E38E0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B62-4F81-484A-8077-D290C9A2D59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2707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534C-7551-48E7-9347-BA9184E38E0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B62-4F81-484A-8077-D290C9A2D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551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534C-7551-48E7-9347-BA9184E38E0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B62-4F81-484A-8077-D290C9A2D59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4920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534C-7551-48E7-9347-BA9184E38E0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B62-4F81-484A-8077-D290C9A2D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163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534C-7551-48E7-9347-BA9184E38E0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B62-4F81-484A-8077-D290C9A2D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822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534C-7551-48E7-9347-BA9184E38E0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B62-4F81-484A-8077-D290C9A2D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78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534C-7551-48E7-9347-BA9184E38E0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B62-4F81-484A-8077-D290C9A2D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797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534C-7551-48E7-9347-BA9184E38E0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B62-4F81-484A-8077-D290C9A2D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06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534C-7551-48E7-9347-BA9184E38E0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B62-4F81-484A-8077-D290C9A2D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62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534C-7551-48E7-9347-BA9184E38E0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B62-4F81-484A-8077-D290C9A2D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864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534C-7551-48E7-9347-BA9184E38E0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B62-4F81-484A-8077-D290C9A2D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00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534C-7551-48E7-9347-BA9184E38E0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B62-4F81-484A-8077-D290C9A2D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72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534C-7551-48E7-9347-BA9184E38E0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B62-4F81-484A-8077-D290C9A2D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42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534C-7551-48E7-9347-BA9184E38E0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B62-4F81-484A-8077-D290C9A2D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140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6534C-7551-48E7-9347-BA9184E38E0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0FDB62-4F81-484A-8077-D290C9A2D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71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955863"/>
            <a:ext cx="7766936" cy="1646302"/>
          </a:xfrm>
        </p:spPr>
        <p:txBody>
          <a:bodyPr/>
          <a:lstStyle/>
          <a:p>
            <a:pPr algn="ctr"/>
            <a:r>
              <a:rPr lang="ru-RU" sz="3600" b="1" spc="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Коррекционно-развивающие технологии в работе с детьми с ограниченными возможностями здоровья </a:t>
            </a:r>
            <a:endParaRPr lang="ru-RU" sz="3600" spc="3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896092"/>
            <a:ext cx="7766936" cy="104751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Корнеева Е.А., главный специалист отдела опеки, попечительства и интернатных учреждений Департамента Смоленской области по образованию и науке, ст. преподаватель кафедры психолого-педагогического проектирования ГАУ ДПО СОИРО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Смоленск</a:t>
            </a:r>
            <a:r>
              <a:rPr lang="ru-RU" dirty="0" smtClean="0">
                <a:solidFill>
                  <a:schemeClr val="tx1"/>
                </a:solidFill>
              </a:rPr>
              <a:t>, 2017 г.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72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личностно-ориентированного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Технология личностно-ориентированного обучения </a:t>
            </a:r>
            <a:r>
              <a:rPr lang="ru-RU" sz="2400" dirty="0" smtClean="0"/>
              <a:t>направлена на </a:t>
            </a:r>
            <a:r>
              <a:rPr lang="ru-RU" sz="2400" dirty="0"/>
              <a:t>организацию образовательно-воспитательного процесса с учетом индивидуальных особенностей, возможностей и способностей обучающихся.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Применение </a:t>
            </a:r>
            <a:r>
              <a:rPr lang="ru-RU" sz="2400" dirty="0"/>
              <a:t>данной технологии позволяет формировать адаптивные, социально-активные черты </a:t>
            </a:r>
            <a:r>
              <a:rPr lang="ru-RU" sz="2400" dirty="0" smtClean="0"/>
              <a:t>личности, </a:t>
            </a:r>
            <a:r>
              <a:rPr lang="ru-RU" sz="2400" dirty="0"/>
              <a:t>чувства взаимопонимания, сотрудничества, уверенности в себе, ответственности за свой выбор</a:t>
            </a:r>
          </a:p>
        </p:txBody>
      </p:sp>
    </p:spTree>
    <p:extLst>
      <p:ext uri="{BB962C8B-B14F-4D97-AF65-F5344CB8AC3E}">
        <p14:creationId xmlns:p14="http://schemas.microsoft.com/office/powerpoint/2010/main" val="3548761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930" y="313765"/>
            <a:ext cx="8596668" cy="815788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Игровые технологии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29553"/>
            <a:ext cx="8596668" cy="3070317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Игры и игровые приемы позволяют решать большой спектр задач по коррекции. В ходе игры ребенок проживает определенную роль и получает ценный опыт взаимодействия с миром, происходит расширение адаптационных возможностей, развивается целеполагание, планирование деятельности, расширяется коммуникативный репертуар, формируется опыт совместной </a:t>
            </a:r>
            <a:r>
              <a:rPr lang="ru-RU" sz="2400" dirty="0" smtClean="0"/>
              <a:t>деятельности</a:t>
            </a:r>
            <a:endParaRPr lang="ru-RU" sz="2400" dirty="0"/>
          </a:p>
        </p:txBody>
      </p:sp>
      <p:pic>
        <p:nvPicPr>
          <p:cNvPr id="5124" name="Picture 4" descr="http://www.kolagmk.ru/kcrp/sites/default/files/news/1/images/750949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164" y="4186237"/>
            <a:ext cx="3886201" cy="267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898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Информационно-коммуникационные технологии</a:t>
            </a:r>
          </a:p>
        </p:txBody>
      </p:sp>
      <p:pic>
        <p:nvPicPr>
          <p:cNvPr id="6146" name="Picture 2" descr="https://ds04.infourok.ru/uploads/ex/113d/000247a4-5adcaf21/hello_html_73d871d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t="13163" b="14153"/>
          <a:stretch/>
        </p:blipFill>
        <p:spPr bwMode="auto">
          <a:xfrm>
            <a:off x="3200399" y="3818965"/>
            <a:ext cx="3806451" cy="2796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219625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/>
              <a:t>Информационно-коммуникационные технологии предполагают внедрение современных компьютерных технологий в </a:t>
            </a:r>
            <a:r>
              <a:rPr lang="ru-RU" sz="2400" dirty="0" smtClean="0"/>
              <a:t>образовательную среду, </a:t>
            </a:r>
            <a:r>
              <a:rPr lang="ru-RU" sz="2400" dirty="0"/>
              <a:t>что позволяет сделать проведение коррекционно-развивающих занятий более продуктивным и </a:t>
            </a:r>
            <a:r>
              <a:rPr lang="ru-RU" sz="2400" dirty="0" smtClean="0"/>
              <a:t>эффективным, повышает учебную мотивацию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2469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3423"/>
            <a:ext cx="8596668" cy="13208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 компенсирующего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22718"/>
            <a:ext cx="9394513" cy="388077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2400" dirty="0"/>
              <a:t>Для успешной реализации </a:t>
            </a:r>
            <a:r>
              <a:rPr lang="ru-RU" sz="2400" dirty="0" smtClean="0"/>
              <a:t>данных технологий </a:t>
            </a:r>
            <a:r>
              <a:rPr lang="ru-RU" sz="2400" dirty="0"/>
              <a:t>используются </a:t>
            </a:r>
            <a:r>
              <a:rPr lang="ru-RU" sz="2400" dirty="0" smtClean="0"/>
              <a:t>различные виды </a:t>
            </a:r>
            <a:r>
              <a:rPr lang="ru-RU" sz="2400" dirty="0"/>
              <a:t>педагогической </a:t>
            </a:r>
            <a:r>
              <a:rPr lang="ru-RU" sz="2400" dirty="0" smtClean="0"/>
              <a:t>поддержки:</a:t>
            </a:r>
            <a:endParaRPr lang="ru-RU" sz="2400" dirty="0"/>
          </a:p>
          <a:p>
            <a:pPr lvl="0" algn="just">
              <a:spcBef>
                <a:spcPts val="600"/>
              </a:spcBef>
            </a:pPr>
            <a:r>
              <a:rPr lang="ru-RU" sz="2400" i="1" dirty="0"/>
              <a:t>обучение без принуждения </a:t>
            </a:r>
            <a:r>
              <a:rPr lang="ru-RU" sz="2400" dirty="0"/>
              <a:t>(основанное на интересе, успехе, доверии);</a:t>
            </a:r>
          </a:p>
          <a:p>
            <a:pPr lvl="0" algn="just">
              <a:spcBef>
                <a:spcPts val="600"/>
              </a:spcBef>
            </a:pPr>
            <a:r>
              <a:rPr lang="ru-RU" sz="2400" i="1" dirty="0"/>
              <a:t>одновременное подключение </a:t>
            </a:r>
            <a:r>
              <a:rPr lang="ru-RU" sz="2400" dirty="0"/>
              <a:t>слуха, зрения, моторики, памяти и логического мышления в процессе восприятия материала;</a:t>
            </a:r>
          </a:p>
          <a:p>
            <a:pPr lvl="0" algn="just">
              <a:spcBef>
                <a:spcPts val="600"/>
              </a:spcBef>
            </a:pPr>
            <a:r>
              <a:rPr lang="ru-RU" sz="2400" i="1" dirty="0"/>
              <a:t>использование </a:t>
            </a:r>
            <a:r>
              <a:rPr lang="ru-RU" sz="2400" dirty="0"/>
              <a:t>ориентировочной основы действий (опорных сигналов);</a:t>
            </a:r>
          </a:p>
          <a:p>
            <a:pPr lvl="0" algn="just">
              <a:spcBef>
                <a:spcPts val="600"/>
              </a:spcBef>
            </a:pPr>
            <a:r>
              <a:rPr lang="ru-RU" sz="2400" i="1" dirty="0" err="1"/>
              <a:t>взаимообучение</a:t>
            </a:r>
            <a:r>
              <a:rPr lang="ru-RU" sz="2400" i="1" dirty="0"/>
              <a:t>, </a:t>
            </a:r>
            <a:r>
              <a:rPr lang="ru-RU" sz="2400" dirty="0"/>
              <a:t>диалогические методики;</a:t>
            </a:r>
          </a:p>
          <a:p>
            <a:pPr algn="just">
              <a:spcBef>
                <a:spcPts val="600"/>
              </a:spcBef>
            </a:pPr>
            <a:r>
              <a:rPr lang="ru-RU" sz="2400" i="1" dirty="0"/>
              <a:t>оптимальность темпа </a:t>
            </a:r>
            <a:r>
              <a:rPr lang="ru-RU" sz="2400" dirty="0"/>
              <a:t>с позиции полного усвоения и </a:t>
            </a:r>
            <a:r>
              <a:rPr lang="ru-RU" sz="2400" dirty="0" smtClean="0"/>
              <a:t>др.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67658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.istockphoto.com/vectors/education-book-with-science-icons-vector-id186294722?k=6&amp;m=186294722&amp;s=170667a&amp;w=0&amp;h=RaTdy_LBrhgcnZA6CudapUGfUQciATVPmASSTpCWGYI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5141" y="3683464"/>
            <a:ext cx="3003643" cy="3003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проблемного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88236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/>
              <a:t>Технология проблемного обучения</a:t>
            </a:r>
            <a:r>
              <a:rPr lang="ru-RU" sz="2400" b="1" i="1" dirty="0"/>
              <a:t> </a:t>
            </a:r>
            <a:r>
              <a:rPr lang="ru-RU" sz="2400" dirty="0"/>
              <a:t>основана на положении, что мотивацию создает поставленная перед обучающимися проблема, которая интересна и значима для каждого. Обучающиеся пытаются решить поставленную перед ними проблемную задачу </a:t>
            </a:r>
            <a:r>
              <a:rPr lang="ru-RU" sz="2400" dirty="0" smtClean="0"/>
              <a:t>самостоятельно или с помощью педагога, создавая </a:t>
            </a:r>
            <a:r>
              <a:rPr lang="ru-RU" sz="2400" dirty="0"/>
              <a:t>ситуацию успеха на </a:t>
            </a:r>
            <a:r>
              <a:rPr lang="ru-RU" sz="2400" dirty="0" smtClean="0"/>
              <a:t>уроке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76488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989" y="3477507"/>
            <a:ext cx="3365344" cy="3134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27212"/>
            <a:ext cx="9771031" cy="1320800"/>
          </a:xfrm>
        </p:spPr>
        <p:txBody>
          <a:bodyPr>
            <a:noAutofit/>
          </a:bodyPr>
          <a:lstStyle/>
          <a:p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 основанные на использовании активных методов обучения (АМО)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905094"/>
            <a:ext cx="8596668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Активные методы обучения – это система методов, обеспечивающих активность и разнообразие мыслительной и практической деятельности </a:t>
            </a:r>
            <a:r>
              <a:rPr lang="ru-RU" sz="2400" dirty="0" smtClean="0"/>
              <a:t>обучающихся </a:t>
            </a:r>
            <a:r>
              <a:rPr lang="ru-RU" sz="2400" dirty="0"/>
              <a:t>в процессе освоения учебного </a:t>
            </a:r>
            <a:r>
              <a:rPr lang="ru-RU" sz="2400" dirty="0" smtClean="0"/>
              <a:t>материала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1911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805" y="475129"/>
            <a:ext cx="8596668" cy="829235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проектного обучения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1805" y="1609260"/>
            <a:ext cx="8596668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При реализации проектной технологии создается конкретный продукт, часто являющийся результатом совместного труда и размышлений обучающихся, который приносит им удовлетворение, в связи с тем, что школьники в результате работы над проектом пережили ситуацию успеха, </a:t>
            </a:r>
            <a:r>
              <a:rPr lang="ru-RU" sz="2400" dirty="0" smtClean="0"/>
              <a:t>самореализации</a:t>
            </a:r>
            <a:endParaRPr lang="ru-RU" sz="2400" dirty="0"/>
          </a:p>
        </p:txBody>
      </p:sp>
      <p:pic>
        <p:nvPicPr>
          <p:cNvPr id="1026" name="Picture 2" descr="http://clipart-library.com/data_images/582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860" y="4040080"/>
            <a:ext cx="3620432" cy="258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946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3024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Арт-терапевтические технологии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783" y="3818964"/>
            <a:ext cx="4161770" cy="2940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92624"/>
            <a:ext cx="9031442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i="1" dirty="0"/>
              <a:t>Арт-терапевтические технологии </a:t>
            </a:r>
            <a:r>
              <a:rPr lang="ru-RU" sz="2400" dirty="0"/>
              <a:t>связаны с воздействием разных средств искусства на обучающихся, они позволяют с помощью стимулирования художественно-творческих проявлений осуществить коррекцию нарушений психосоматических, психоэмоциональных процессов и отклонений в личностном </a:t>
            </a:r>
            <a:r>
              <a:rPr lang="ru-RU" sz="2400" dirty="0" smtClean="0"/>
              <a:t>развитии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80915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7981" y="1178955"/>
            <a:ext cx="8596668" cy="264001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800" dirty="0"/>
              <a:t>Вариантов грамотного внедрения педагогических технологий образования детей с ОВЗ в процесс обучения масса, их необходимо продуктивно совмещать. Педагог, его методы обучения детей с ОВЗ в школе-интернате и обстановка в учебном </a:t>
            </a:r>
            <a:r>
              <a:rPr lang="ru-RU" sz="2800" dirty="0" smtClean="0"/>
              <a:t>заведении - вот </a:t>
            </a:r>
            <a:r>
              <a:rPr lang="ru-RU" sz="2800" dirty="0"/>
              <a:t>факторы, влияющие на </a:t>
            </a:r>
            <a:r>
              <a:rPr lang="ru-RU" sz="2800" dirty="0" smtClean="0"/>
              <a:t>успешную социализацию </a:t>
            </a:r>
            <a:r>
              <a:rPr lang="ru-RU" sz="2800" dirty="0"/>
              <a:t>ребенка с </a:t>
            </a:r>
            <a:r>
              <a:rPr lang="ru-RU" sz="2800" dirty="0" smtClean="0"/>
              <a:t>ОВЗ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11587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934" y="2317375"/>
            <a:ext cx="8596668" cy="2294965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br>
              <a:rPr lang="ru-RU" sz="5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  <a:endParaRPr lang="ru-RU" sz="5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5788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227" y="2644684"/>
            <a:ext cx="9139019" cy="2828270"/>
          </a:xfrm>
        </p:spPr>
        <p:txBody>
          <a:bodyPr>
            <a:noAutofit/>
          </a:bodyPr>
          <a:lstStyle/>
          <a:p>
            <a:pPr algn="just"/>
            <a:r>
              <a:rPr lang="ru-RU" sz="3200" dirty="0"/>
              <a:t>ФГОС </a:t>
            </a:r>
            <a:r>
              <a:rPr lang="ru-RU" sz="3200" dirty="0" smtClean="0"/>
              <a:t>НОО </a:t>
            </a:r>
            <a:r>
              <a:rPr lang="ru-RU" sz="3200" dirty="0"/>
              <a:t>обучающихся с ОВЗ существенно </a:t>
            </a:r>
            <a:r>
              <a:rPr lang="ru-RU" sz="3200" dirty="0" smtClean="0"/>
              <a:t>изменил </a:t>
            </a:r>
            <a:r>
              <a:rPr lang="ru-RU" sz="3200" dirty="0"/>
              <a:t>приоритеты образования. На первый план </a:t>
            </a:r>
            <a:r>
              <a:rPr lang="ru-RU" sz="3200" dirty="0" smtClean="0"/>
              <a:t>выдвигаются </a:t>
            </a:r>
            <a:r>
              <a:rPr lang="ru-RU" sz="3200" dirty="0"/>
              <a:t>цели развития личности ученика, формирования и развития учебной деятельности</a:t>
            </a:r>
          </a:p>
        </p:txBody>
      </p:sp>
      <p:pic>
        <p:nvPicPr>
          <p:cNvPr id="1026" name="Picture 2" descr="http://www.s10029.edu35.ru/uploads/images/%D0%91%D0%B0%D0%BD%D0%BD%D0%B5%D1%80%D1%8B/%D0%A4%D0%93%D0%9E%D0%A1%20%D0%9E%D0%92%D0%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52" y="351913"/>
            <a:ext cx="5333501" cy="158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958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детей с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ОВЗ предусматривает: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26764"/>
          </a:xfrm>
        </p:spPr>
        <p:txBody>
          <a:bodyPr>
            <a:noAutofit/>
          </a:bodyPr>
          <a:lstStyle/>
          <a:p>
            <a:pPr lvl="0" algn="just"/>
            <a:r>
              <a:rPr lang="ru-RU" sz="2800" dirty="0"/>
              <a:t>Создание специальной коррекционно- развивающей среды, обеспечивающей адекватные условия и возможности для получения образования; </a:t>
            </a:r>
          </a:p>
          <a:p>
            <a:pPr lvl="0" algn="just"/>
            <a:r>
              <a:rPr lang="ru-RU" sz="2800" dirty="0"/>
              <a:t>Воспитание</a:t>
            </a:r>
            <a:r>
              <a:rPr lang="ru-RU" sz="2800" dirty="0" smtClean="0"/>
              <a:t>;</a:t>
            </a:r>
          </a:p>
          <a:p>
            <a:pPr lvl="0" algn="just"/>
            <a:r>
              <a:rPr lang="ru-RU" sz="2800" dirty="0" smtClean="0"/>
              <a:t>Лечение </a:t>
            </a:r>
            <a:r>
              <a:rPr lang="ru-RU" sz="2800" dirty="0"/>
              <a:t>и оздоровление; </a:t>
            </a:r>
          </a:p>
          <a:p>
            <a:pPr lvl="0" algn="just"/>
            <a:r>
              <a:rPr lang="ru-RU" sz="2800" dirty="0"/>
              <a:t>Коррекцию нарушений развития; </a:t>
            </a:r>
          </a:p>
          <a:p>
            <a:pPr algn="just"/>
            <a:r>
              <a:rPr lang="ru-RU" sz="2800" dirty="0"/>
              <a:t>Социальную адаптацию</a:t>
            </a:r>
          </a:p>
        </p:txBody>
      </p:sp>
    </p:spTree>
    <p:extLst>
      <p:ext uri="{BB962C8B-B14F-4D97-AF65-F5344CB8AC3E}">
        <p14:creationId xmlns:p14="http://schemas.microsoft.com/office/powerpoint/2010/main" val="1953316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8358" y="1057932"/>
            <a:ext cx="8596668" cy="3880773"/>
          </a:xfrm>
        </p:spPr>
        <p:txBody>
          <a:bodyPr>
            <a:noAutofit/>
          </a:bodyPr>
          <a:lstStyle/>
          <a:p>
            <a:pPr algn="just">
              <a:lnSpc>
                <a:spcPct val="125000"/>
              </a:lnSpc>
            </a:pPr>
            <a:r>
              <a:rPr lang="ru-RU" sz="2800" dirty="0"/>
              <a:t>Коррекционно-развивающее обучение способствует преодолению, коррекции и компенсации нарушений физического, психического и психологического развития обучающихся. Построение общей системы коррекционно-развивающего обучения невозможно без применения грамотно </a:t>
            </a:r>
            <a:r>
              <a:rPr lang="ru-RU" sz="2800" dirty="0" smtClean="0"/>
              <a:t>подобранного </a:t>
            </a:r>
            <a:r>
              <a:rPr lang="ru-RU" sz="2800" dirty="0"/>
              <a:t>спектра педагогических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459933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6870"/>
            <a:ext cx="8596668" cy="13208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Коррекционно-развивающие технологии: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34670"/>
            <a:ext cx="8596668" cy="4840941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здоровьесберегающие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технологии;</a:t>
            </a:r>
          </a:p>
          <a:p>
            <a:pPr lvl="0">
              <a:spcBef>
                <a:spcPts val="0"/>
              </a:spcBef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технология дифференцированного обучения;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технология личностно-ориентированного обучения;</a:t>
            </a:r>
          </a:p>
          <a:p>
            <a:pPr lvl="0"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игровые технологии (коррекционно-развивающие игры и упражнения);</a:t>
            </a:r>
          </a:p>
          <a:p>
            <a:pPr lvl="0"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информационно-коммуникационные технологии;</a:t>
            </a:r>
          </a:p>
          <a:p>
            <a:pPr lvl="0">
              <a:spcBef>
                <a:spcPts val="0"/>
              </a:spcBef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технологии компенсирующего обучения;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технология проблемного обучения;</a:t>
            </a:r>
          </a:p>
          <a:p>
            <a:pPr lvl="0"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технологии основанные на использовании активных методов обучения (АМО);</a:t>
            </a:r>
          </a:p>
          <a:p>
            <a:pPr lvl="0"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технология проектного обучения;</a:t>
            </a: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арт-терапевтические технологии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т.д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897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Здоровьесберегающие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технологии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95813"/>
            <a:ext cx="8596668" cy="388077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/>
              <a:t>Основная цель применения </a:t>
            </a:r>
            <a:r>
              <a:rPr lang="ru-RU" sz="2400" dirty="0" err="1"/>
              <a:t>здоровьесберегающих</a:t>
            </a:r>
            <a:r>
              <a:rPr lang="ru-RU" sz="2400" dirty="0"/>
              <a:t> технологий в обучении детей с </a:t>
            </a:r>
            <a:r>
              <a:rPr lang="ru-RU" sz="2400" dirty="0" smtClean="0"/>
              <a:t>ОВЗ – формирование </a:t>
            </a:r>
            <a:r>
              <a:rPr lang="ru-RU" sz="2400" dirty="0"/>
              <a:t>навыков, умений и знаний, которые позволят </a:t>
            </a:r>
            <a:r>
              <a:rPr lang="ru-RU" sz="2400" dirty="0" smtClean="0"/>
              <a:t>жить </a:t>
            </a:r>
            <a:r>
              <a:rPr lang="ru-RU" sz="2400" dirty="0"/>
              <a:t>полноценной жизнью с минимальным </a:t>
            </a:r>
            <a:r>
              <a:rPr lang="ru-RU" sz="2400" dirty="0" smtClean="0"/>
              <a:t>количес</a:t>
            </a:r>
            <a:r>
              <a:rPr lang="ru-RU" sz="2400" dirty="0"/>
              <a:t>твом ограничений, а также помогут привить культуру </a:t>
            </a:r>
            <a:r>
              <a:rPr lang="ru-RU" sz="2400" dirty="0" smtClean="0"/>
              <a:t>здоровья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/>
              <a:t>Принципы </a:t>
            </a:r>
            <a:r>
              <a:rPr lang="ru-RU" sz="2400" b="1" dirty="0" err="1"/>
              <a:t>здоровьесберегающих</a:t>
            </a:r>
            <a:r>
              <a:rPr lang="ru-RU" sz="2400" b="1" dirty="0"/>
              <a:t> технологий: </a:t>
            </a:r>
          </a:p>
          <a:p>
            <a:pPr algn="just">
              <a:spcBef>
                <a:spcPts val="600"/>
              </a:spcBef>
            </a:pPr>
            <a:r>
              <a:rPr lang="ru-RU" sz="2400" dirty="0"/>
              <a:t>создание особой, доброжелательной среды, индивидуальная работа с каждым ребенком;</a:t>
            </a:r>
          </a:p>
          <a:p>
            <a:pPr algn="just">
              <a:spcBef>
                <a:spcPts val="600"/>
              </a:spcBef>
            </a:pPr>
            <a:r>
              <a:rPr lang="ru-RU" sz="2400" dirty="0"/>
              <a:t>гармоничное сочетание воспитания и оздоровления непосредственно в стенах учебного заведения; </a:t>
            </a:r>
          </a:p>
          <a:p>
            <a:pPr algn="just">
              <a:spcBef>
                <a:spcPts val="600"/>
              </a:spcBef>
            </a:pPr>
            <a:r>
              <a:rPr lang="ru-RU" sz="2400" dirty="0"/>
              <a:t>восстановление физических </a:t>
            </a:r>
            <a:r>
              <a:rPr lang="ru-RU" sz="2400" dirty="0" smtClean="0"/>
              <a:t>сил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14689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5643"/>
          </a:xfrm>
        </p:spPr>
        <p:txBody>
          <a:bodyPr/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Здоровьесберегающие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технологии: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39637"/>
            <a:ext cx="8596668" cy="4409510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ru-RU" sz="2800" dirty="0"/>
              <a:t>Технологии, обеспечивающие гигиенически оптимальные условия образовательного процесса;</a:t>
            </a:r>
          </a:p>
          <a:p>
            <a:pPr lvl="0">
              <a:spcBef>
                <a:spcPts val="600"/>
              </a:spcBef>
            </a:pPr>
            <a:r>
              <a:rPr lang="ru-RU" sz="2800" dirty="0"/>
              <a:t>Технологии оптимальной организации образовательного процесса и физической активности;</a:t>
            </a:r>
          </a:p>
          <a:p>
            <a:pPr lvl="0">
              <a:spcBef>
                <a:spcPts val="600"/>
              </a:spcBef>
            </a:pPr>
            <a:r>
              <a:rPr lang="ru-RU" sz="2800" b="1" dirty="0"/>
              <a:t>Коррекционно-развивающие технологии сохранения и укрепления </a:t>
            </a:r>
            <a:r>
              <a:rPr lang="ru-RU" sz="2800" b="1" dirty="0" smtClean="0"/>
              <a:t>здоровья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773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 сохранения и укрепления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здоровья обучающихся: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Дыхательные </a:t>
            </a:r>
            <a:r>
              <a:rPr lang="ru-RU" sz="2800" dirty="0" smtClean="0"/>
              <a:t>упражнения</a:t>
            </a:r>
          </a:p>
          <a:p>
            <a:r>
              <a:rPr lang="ru-RU" sz="2800" dirty="0" smtClean="0"/>
              <a:t>Глазодвигательные упражнения</a:t>
            </a:r>
          </a:p>
          <a:p>
            <a:r>
              <a:rPr lang="ru-RU" sz="2800" dirty="0" err="1" smtClean="0"/>
              <a:t>Кинезиологические</a:t>
            </a:r>
            <a:r>
              <a:rPr lang="ru-RU" sz="2800" dirty="0" smtClean="0"/>
              <a:t> упражнения</a:t>
            </a:r>
          </a:p>
          <a:p>
            <a:r>
              <a:rPr lang="ru-RU" sz="2800" dirty="0" smtClean="0"/>
              <a:t>Самомассаж</a:t>
            </a:r>
          </a:p>
          <a:p>
            <a:r>
              <a:rPr lang="ru-RU" sz="2800" dirty="0" smtClean="0"/>
              <a:t>Релаксации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174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553" y="4207325"/>
            <a:ext cx="3756710" cy="25162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дифференцированного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2453341"/>
          </a:xfrm>
        </p:spPr>
        <p:txBody>
          <a:bodyPr>
            <a:normAutofit/>
          </a:bodyPr>
          <a:lstStyle/>
          <a:p>
            <a:pPr marL="363538" indent="0" algn="just">
              <a:spcBef>
                <a:spcPts val="600"/>
              </a:spcBef>
              <a:buNone/>
            </a:pPr>
            <a:r>
              <a:rPr lang="ru-RU" sz="2400" dirty="0" smtClean="0"/>
              <a:t>Технология </a:t>
            </a:r>
            <a:r>
              <a:rPr lang="ru-RU" sz="2400" dirty="0"/>
              <a:t>дифференцированного </a:t>
            </a:r>
            <a:r>
              <a:rPr lang="ru-RU" sz="2400" dirty="0" smtClean="0"/>
              <a:t>обучения предполагает </a:t>
            </a:r>
            <a:r>
              <a:rPr lang="ru-RU" sz="2400" dirty="0"/>
              <a:t>уровневую дифференциацию обучения на основе обязательных результатов.</a:t>
            </a:r>
          </a:p>
          <a:p>
            <a:pPr marL="363538" indent="0" algn="just">
              <a:spcBef>
                <a:spcPts val="600"/>
              </a:spcBef>
              <a:buNone/>
            </a:pPr>
            <a:r>
              <a:rPr lang="ru-RU" sz="2400" dirty="0" smtClean="0"/>
              <a:t>Педагог </a:t>
            </a:r>
            <a:r>
              <a:rPr lang="ru-RU" sz="2400" dirty="0"/>
              <a:t>должен хорошо узнать уже имеющиеся у обучающихся возможности и составить для каждого из них свою траекторию будущего развития и познания</a:t>
            </a:r>
          </a:p>
        </p:txBody>
      </p:sp>
    </p:spTree>
    <p:extLst>
      <p:ext uri="{BB962C8B-B14F-4D97-AF65-F5344CB8AC3E}">
        <p14:creationId xmlns:p14="http://schemas.microsoft.com/office/powerpoint/2010/main" val="60076822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238</TotalTime>
  <Words>708</Words>
  <Application>Microsoft Office PowerPoint</Application>
  <PresentationFormat>Широкоэкранный</PresentationFormat>
  <Paragraphs>66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Wingdings 3</vt:lpstr>
      <vt:lpstr>Грань</vt:lpstr>
      <vt:lpstr>Коррекционно-развивающие технологии в работе с детьми с ограниченными возможностями здоровья </vt:lpstr>
      <vt:lpstr>Презентация PowerPoint</vt:lpstr>
      <vt:lpstr>Образование детей с ОВЗ предусматривает:</vt:lpstr>
      <vt:lpstr>Презентация PowerPoint</vt:lpstr>
      <vt:lpstr>Коррекционно-развивающие технологии:</vt:lpstr>
      <vt:lpstr>Здоровьесберегающие технологии</vt:lpstr>
      <vt:lpstr>Здоровьесберегающие технологии:</vt:lpstr>
      <vt:lpstr>Технологии сохранения и укрепления здоровья обучающихся:</vt:lpstr>
      <vt:lpstr>Технология дифференцированного обучения</vt:lpstr>
      <vt:lpstr>Технология личностно-ориентированного обучения</vt:lpstr>
      <vt:lpstr>Игровые технологии</vt:lpstr>
      <vt:lpstr>Информационно-коммуникационные технологии</vt:lpstr>
      <vt:lpstr>Технологии компенсирующего обучения</vt:lpstr>
      <vt:lpstr>Технология проблемного обучения</vt:lpstr>
      <vt:lpstr>Технологии основанные на использовании активных методов обучения (АМО)</vt:lpstr>
      <vt:lpstr>Технология проектного обучения</vt:lpstr>
      <vt:lpstr>Арт-терапевтические технологии</vt:lpstr>
      <vt:lpstr>Презентация PowerPoint</vt:lpstr>
      <vt:lpstr>СПАСИБО 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Коррекционно-развивающие технологии в работе с детьми с ограниченными возможностями здоровья в условиях школы-интерната</dc:title>
  <dc:creator>User</dc:creator>
  <cp:lastModifiedBy>Лариса</cp:lastModifiedBy>
  <cp:revision>24</cp:revision>
  <dcterms:created xsi:type="dcterms:W3CDTF">2017-04-22T10:11:34Z</dcterms:created>
  <dcterms:modified xsi:type="dcterms:W3CDTF">2017-08-28T14:24:05Z</dcterms:modified>
</cp:coreProperties>
</file>