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89" r:id="rId4"/>
    <p:sldId id="296" r:id="rId5"/>
    <p:sldId id="308" r:id="rId6"/>
    <p:sldId id="297" r:id="rId7"/>
    <p:sldId id="298" r:id="rId8"/>
    <p:sldId id="299" r:id="rId9"/>
    <p:sldId id="300" r:id="rId10"/>
    <p:sldId id="303" r:id="rId11"/>
    <p:sldId id="309" r:id="rId12"/>
    <p:sldId id="310" r:id="rId13"/>
    <p:sldId id="311" r:id="rId14"/>
    <p:sldId id="312" r:id="rId15"/>
    <p:sldId id="313" r:id="rId16"/>
    <p:sldId id="307" r:id="rId17"/>
    <p:sldId id="302" r:id="rId18"/>
    <p:sldId id="286" r:id="rId19"/>
    <p:sldId id="287" r:id="rId20"/>
    <p:sldId id="288" r:id="rId21"/>
    <p:sldId id="262" r:id="rId22"/>
    <p:sldId id="263" r:id="rId23"/>
    <p:sldId id="306" r:id="rId24"/>
    <p:sldId id="293" r:id="rId25"/>
    <p:sldId id="292" r:id="rId26"/>
    <p:sldId id="266" r:id="rId27"/>
    <p:sldId id="278" r:id="rId28"/>
    <p:sldId id="285" r:id="rId29"/>
    <p:sldId id="268" r:id="rId30"/>
    <p:sldId id="277" r:id="rId31"/>
    <p:sldId id="279" r:id="rId32"/>
    <p:sldId id="269" r:id="rId33"/>
    <p:sldId id="270" r:id="rId34"/>
    <p:sldId id="271" r:id="rId35"/>
    <p:sldId id="272" r:id="rId36"/>
    <p:sldId id="281" r:id="rId37"/>
    <p:sldId id="282" r:id="rId38"/>
    <p:sldId id="284" r:id="rId39"/>
    <p:sldId id="273" r:id="rId40"/>
    <p:sldId id="314" r:id="rId41"/>
    <p:sldId id="315" r:id="rId42"/>
    <p:sldId id="316" r:id="rId43"/>
    <p:sldId id="317" r:id="rId44"/>
    <p:sldId id="318" r:id="rId45"/>
    <p:sldId id="322" r:id="rId46"/>
    <p:sldId id="319" r:id="rId47"/>
    <p:sldId id="320" r:id="rId48"/>
    <p:sldId id="321" r:id="rId49"/>
    <p:sldId id="274" r:id="rId50"/>
    <p:sldId id="275" r:id="rId51"/>
    <p:sldId id="291" r:id="rId52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2B21-094E-40AF-B146-9D524D3B82EA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D080-010F-4BA8-990E-45210F00C0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7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C3E96-B020-4596-AA35-D351D4894FB1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E77D-9A63-41CF-865F-D8D8248B2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9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Общая информация о фонде. О количестве читателей в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из </a:t>
            </a:r>
            <a:r>
              <a:rPr lang="ru-RU" baseline="0" dirty="0" err="1" smtClean="0"/>
              <a:t>ССУЗов</a:t>
            </a:r>
            <a:r>
              <a:rPr lang="ru-RU" baseline="0" dirty="0" smtClean="0"/>
              <a:t> Смоленской области. О правилах записи в </a:t>
            </a:r>
            <a:r>
              <a:rPr lang="ru-RU" baseline="0" dirty="0" err="1" smtClean="0"/>
              <a:t>бибилиотеку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426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раздела и пример содержания по отдельной кафедре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89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«абонемент ПО». Назначение. Количество программных ресурсов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06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страницы и пример содержания одного 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5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 информации о выбранном программном обеспечении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9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«систематический</a:t>
            </a:r>
            <a:r>
              <a:rPr lang="ru-RU" baseline="0" dirty="0" smtClean="0"/>
              <a:t> каталог статей». Назначение. Общее количеств размещенных статей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84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Поисковая форма каталога. Назначение справочника рубрик. Что является</a:t>
            </a:r>
            <a:r>
              <a:rPr lang="ru-RU" baseline="0" dirty="0" smtClean="0"/>
              <a:t> результатом поиска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4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Информация о значении электронных </a:t>
            </a:r>
            <a:r>
              <a:rPr lang="ru-RU" dirty="0" err="1" smtClean="0"/>
              <a:t>библиотечнех</a:t>
            </a:r>
            <a:r>
              <a:rPr lang="ru-RU" dirty="0" smtClean="0"/>
              <a:t> ресурсов для современной библиотеки. Точки доступа</a:t>
            </a:r>
            <a:r>
              <a:rPr lang="ru-RU" baseline="0" dirty="0" smtClean="0"/>
              <a:t> к ресурсам на сайте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2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Публикация о деятельности</a:t>
            </a:r>
            <a:r>
              <a:rPr lang="ru-RU" baseline="0" dirty="0" smtClean="0"/>
              <a:t> библиотеки на официальном сайте СОИРО. Пиктограмма новостей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1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главной страницы библиотеки. Кратко о кнопках и о доступе  на ленту новостей библиотеки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1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ленты новостей библиотеки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Назначение раздела «</a:t>
            </a:r>
            <a:r>
              <a:rPr lang="ru-RU" dirty="0" err="1" smtClean="0"/>
              <a:t>Медиатека</a:t>
            </a:r>
            <a:r>
              <a:rPr lang="ru-RU" dirty="0" smtClean="0"/>
              <a:t> СОИРО»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11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Внешний вид раздела. Список – оглавление </a:t>
            </a:r>
            <a:r>
              <a:rPr lang="ru-RU" dirty="0" err="1" smtClean="0"/>
              <a:t>медиатеки</a:t>
            </a:r>
            <a:r>
              <a:rPr lang="ru-RU" dirty="0" smtClean="0"/>
              <a:t>. Общее количество </a:t>
            </a:r>
            <a:r>
              <a:rPr lang="ru-RU" dirty="0" err="1" smtClean="0"/>
              <a:t>медиаресурсов</a:t>
            </a:r>
            <a:r>
              <a:rPr lang="ru-RU" dirty="0" smtClean="0"/>
              <a:t>. Что мы можем увидеть и узнать на этой странице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04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мы можем увидеть и узнать на этой странице. Пример обложки и посмотреть </a:t>
            </a:r>
            <a:r>
              <a:rPr lang="ru-RU" dirty="0" err="1" smtClean="0"/>
              <a:t>демо</a:t>
            </a:r>
            <a:r>
              <a:rPr lang="en-US" dirty="0" smtClean="0"/>
              <a:t>-</a:t>
            </a:r>
            <a:r>
              <a:rPr lang="ru-RU" dirty="0" smtClean="0"/>
              <a:t>ролик на </a:t>
            </a:r>
            <a:r>
              <a:rPr lang="en-US" dirty="0" err="1" smtClean="0"/>
              <a:t>Youtube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8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Раздел «информационно-методическое обеспечение» – как единая точка входа к всем информационным, нормативным и методическим материалам от структур института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5E77D-9A63-41CF-865F-D8D8248B26B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3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1F10-4021-4135-84AD-693364478DEF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5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0EB2-8D9E-4D05-B28D-C7269F30A64E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E82C-4897-40BD-AE21-FD25C4D33650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1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6596-AA8B-4A58-AAC4-CC1FC29B0EC3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2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C9C9-6E6F-4CB2-A085-40D2B6076C22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1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0849-0459-4431-989A-5E0C6E3D6005}" type="datetime1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940A-F379-486E-81D2-AA48A43F9113}" type="datetime1">
              <a:rPr lang="ru-RU" smtClean="0"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4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B41-A3FF-4293-A7A1-3CF7445A9097}" type="datetime1">
              <a:rPr lang="ru-RU" smtClean="0"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9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0CC0-3823-473E-80C9-BD35F0436CAB}" type="datetime1">
              <a:rPr lang="ru-RU" smtClean="0"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4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002D-5225-4CFC-B43A-5520E800D2B5}" type="datetime1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8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598-C25E-4ABC-87DE-6880B457E825}" type="datetime1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1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3564D-44E4-4E54-A784-AB8CAD961E4D}" type="datetime1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B102-9C24-41E3-A623-FE5715D74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1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6"/>
          <a:stretch/>
        </p:blipFill>
        <p:spPr>
          <a:xfrm>
            <a:off x="1550098" y="476672"/>
            <a:ext cx="6099048" cy="3733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210550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Круглый </a:t>
            </a:r>
            <a:r>
              <a:rPr lang="ru-RU" sz="2400" dirty="0"/>
              <a:t>стол </a:t>
            </a:r>
            <a:endParaRPr lang="ru-RU" sz="2400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О создании системы профессионального взаимодействия образовательных организаций и ГАУ ДПО СОИРО в области библиотечного и справочно-информационного обслуживания»</a:t>
            </a:r>
            <a:r>
              <a:rPr lang="ru-RU" sz="2400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942" y="8869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942" y="332656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Карта пробного тестирования</a:t>
            </a:r>
            <a:endParaRPr lang="ru-RU" sz="2800" dirty="0"/>
          </a:p>
        </p:txBody>
      </p:sp>
      <p:pic>
        <p:nvPicPr>
          <p:cNvPr id="1026" name="Picture 2" descr="C:\Users\Алёнка\Downloads\карта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72408" cy="5193666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ёнка\Downloads\карта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672408" cy="5193666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238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Конкурс профессионального </a:t>
            </a:r>
            <a:r>
              <a:rPr lang="ru-RU" b="1" dirty="0" smtClean="0"/>
              <a:t>мастерства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09" y="1052736"/>
            <a:ext cx="4481471" cy="23762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5517231"/>
            <a:ext cx="6113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Отдел сопровождения конкурсного движения и диссеминации инновационных образовательных проектов</a:t>
            </a:r>
          </a:p>
          <a:p>
            <a:pPr algn="r"/>
            <a:r>
              <a:rPr lang="ru-RU" dirty="0" smtClean="0"/>
              <a:t>Заведующий отделом </a:t>
            </a:r>
            <a:r>
              <a:rPr lang="ru-RU" b="1" i="1" dirty="0" err="1" smtClean="0"/>
              <a:t>Ивенкова</a:t>
            </a:r>
            <a:r>
              <a:rPr lang="ru-RU" b="1" i="1" dirty="0" smtClean="0"/>
              <a:t> </a:t>
            </a:r>
            <a:r>
              <a:rPr lang="ru-RU" b="1" i="1" dirty="0"/>
              <a:t>Наталья Алексеевна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3601" y="3717032"/>
            <a:ext cx="8777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Конкурс проводится с целью выявления и поддержки талантливых и творчески работающих библиотекарей, стимулирования их инновационной деятельности, развития и расширения профессиональных контактов и повышения престижа профессии библиотекаря.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5223" y="5920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Участники конкурса</a:t>
            </a:r>
            <a:r>
              <a:rPr lang="ru-RU" b="1" dirty="0"/>
              <a:t>. 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1358459" cy="1296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633" y="1772816"/>
            <a:ext cx="89289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4.1</a:t>
            </a:r>
            <a:r>
              <a:rPr lang="ru-RU" dirty="0"/>
              <a:t>. В конкурсе принимают участие работники библиотек профессиональных образовательных организаций Смоленской области, со стажем работы по специальности не менее 1 года. Конкурсанты оформляют </a:t>
            </a:r>
            <a:r>
              <a:rPr lang="ru-RU" dirty="0" smtClean="0"/>
              <a:t>заявку. </a:t>
            </a:r>
          </a:p>
          <a:p>
            <a:r>
              <a:rPr lang="ru-RU" sz="800" dirty="0" smtClean="0"/>
              <a:t> </a:t>
            </a:r>
            <a:endParaRPr lang="ru-RU" sz="800" dirty="0"/>
          </a:p>
          <a:p>
            <a:r>
              <a:rPr lang="ru-RU" dirty="0"/>
              <a:t>4.2. Выдвижение кандидатуры на Конкурс осуществляется посредством самовыдвижения или выдвижения профессиональной образовательной организацией. Согласие претендента на выдвижение его кандидатуры обязательно. </a:t>
            </a:r>
            <a:endParaRPr lang="ru-RU" dirty="0" smtClean="0"/>
          </a:p>
          <a:p>
            <a:r>
              <a:rPr lang="ru-RU" sz="800" dirty="0" smtClean="0"/>
              <a:t> </a:t>
            </a:r>
            <a:endParaRPr lang="ru-RU" sz="800" dirty="0"/>
          </a:p>
          <a:p>
            <a:r>
              <a:rPr lang="ru-RU" dirty="0"/>
              <a:t>4.3. От одной профессиональной образовательной организации может быть подано не более 2-х заявок</a:t>
            </a:r>
            <a:r>
              <a:rPr lang="ru-RU" dirty="0" smtClean="0"/>
              <a:t>.</a:t>
            </a:r>
          </a:p>
          <a:p>
            <a:r>
              <a:rPr lang="ru-RU" sz="800" dirty="0" smtClean="0"/>
              <a:t> </a:t>
            </a:r>
            <a:endParaRPr lang="ru-RU" sz="800" dirty="0"/>
          </a:p>
          <a:p>
            <a:r>
              <a:rPr lang="ru-RU" dirty="0"/>
              <a:t>4.4. В первом этапе конкурса принимают участие все конкурсанты, подавшие заявку. </a:t>
            </a:r>
            <a:endParaRPr lang="ru-RU" dirty="0" smtClean="0"/>
          </a:p>
          <a:p>
            <a:r>
              <a:rPr lang="ru-RU" sz="800" dirty="0" smtClean="0"/>
              <a:t> </a:t>
            </a:r>
            <a:endParaRPr lang="ru-RU" sz="800" dirty="0"/>
          </a:p>
          <a:p>
            <a:r>
              <a:rPr lang="ru-RU" dirty="0"/>
              <a:t>4.5. Во втором этапе конкурса участвуют конкурсанты, занявшие, по итогам первого этапа места с 1 до 10, при этом, результаты, полученные на первом этапе, аннулируются</a:t>
            </a:r>
            <a:r>
              <a:rPr lang="ru-RU" dirty="0" smtClean="0"/>
              <a:t>.</a:t>
            </a:r>
          </a:p>
          <a:p>
            <a:r>
              <a:rPr lang="ru-RU" sz="800" dirty="0" smtClean="0"/>
              <a:t> </a:t>
            </a:r>
            <a:endParaRPr lang="ru-RU" sz="800" dirty="0"/>
          </a:p>
          <a:p>
            <a:r>
              <a:rPr lang="ru-RU" dirty="0"/>
              <a:t>4.6. В третьем этапе конкурса участвуют конкурсанты, занявшие, по итогам второго этапа места с 1 по 4, при этом, результаты, полученные на втором этапе, аннулируются.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4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5223" y="5920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Организация и проведение конкурса</a:t>
            </a:r>
            <a:r>
              <a:rPr lang="ru-RU" b="1" dirty="0"/>
              <a:t>. 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1358459" cy="12961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769821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5.1</a:t>
            </a:r>
            <a:r>
              <a:rPr lang="ru-RU" sz="2400" dirty="0"/>
              <a:t>. Конкурс проводится один раз в два года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/>
              <a:t>5.2. Устанавливаются следующие этапы проведения конкурса</a:t>
            </a:r>
            <a:r>
              <a:rPr lang="ru-RU" sz="2400" dirty="0" smtClean="0"/>
              <a:t>: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I этап – заочная форма участия</a:t>
            </a:r>
            <a:r>
              <a:rPr lang="ru-RU" sz="2400" b="1" dirty="0" smtClean="0"/>
              <a:t>. Отборочный </a:t>
            </a:r>
            <a:r>
              <a:rPr lang="ru-RU" sz="2400" b="1" dirty="0"/>
              <a:t>тур: портфолио; 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II</a:t>
            </a:r>
            <a:r>
              <a:rPr lang="ru-RU" sz="2400" b="1" dirty="0" smtClean="0"/>
              <a:t> </a:t>
            </a:r>
            <a:r>
              <a:rPr lang="ru-RU" sz="2400" b="1" dirty="0"/>
              <a:t>этап – очная форма. Профессиональное тестирование.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III</a:t>
            </a:r>
            <a:r>
              <a:rPr lang="ru-RU" sz="2400" b="1" dirty="0" smtClean="0"/>
              <a:t> </a:t>
            </a:r>
            <a:r>
              <a:rPr lang="ru-RU" sz="2400" b="1" dirty="0"/>
              <a:t>этап – очная форма. Финал. Конкурс проектов.</a:t>
            </a:r>
            <a:endParaRPr lang="ru-RU" sz="2400" dirty="0"/>
          </a:p>
          <a:p>
            <a:endParaRPr lang="ru-RU" sz="2400" dirty="0" smtClean="0"/>
          </a:p>
          <a:p>
            <a:r>
              <a:rPr lang="en-US" sz="2400" dirty="0" smtClean="0"/>
              <a:t>II</a:t>
            </a:r>
            <a:r>
              <a:rPr lang="ru-RU" sz="2400" dirty="0" smtClean="0"/>
              <a:t> </a:t>
            </a:r>
            <a:r>
              <a:rPr lang="ru-RU" sz="2400" dirty="0"/>
              <a:t>и </a:t>
            </a:r>
            <a:r>
              <a:rPr lang="en-US" sz="2400" dirty="0"/>
              <a:t>III</a:t>
            </a:r>
            <a:r>
              <a:rPr lang="ru-RU" sz="2400" dirty="0"/>
              <a:t> этапы конкурса проводятся в один день.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5222" y="592064"/>
            <a:ext cx="550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Подведение итогов и награждение победителей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1358459" cy="1296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844824"/>
            <a:ext cx="84836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9.4. </a:t>
            </a:r>
            <a:r>
              <a:rPr lang="ru-RU" sz="2000" b="1" dirty="0" smtClean="0"/>
              <a:t>Всем </a:t>
            </a:r>
            <a:r>
              <a:rPr lang="ru-RU" sz="2000" b="1" dirty="0"/>
              <a:t>участникам второго этапа конкурса и участнику третьего этапа</a:t>
            </a:r>
            <a:r>
              <a:rPr lang="ru-RU" sz="2000" dirty="0"/>
              <a:t>, набравшему в финале наименьшее количество баллов, вручаются </a:t>
            </a:r>
            <a:r>
              <a:rPr lang="ru-RU" sz="2000" b="1" dirty="0"/>
              <a:t>Дипломы за участие в конкурсе </a:t>
            </a:r>
            <a:endParaRPr lang="ru-RU" sz="2000" b="1" dirty="0" smtClean="0"/>
          </a:p>
          <a:p>
            <a:endParaRPr lang="ru-RU" sz="2000" dirty="0"/>
          </a:p>
          <a:p>
            <a:r>
              <a:rPr lang="ru-RU" sz="2000" dirty="0" smtClean="0"/>
              <a:t>9.5</a:t>
            </a:r>
            <a:r>
              <a:rPr lang="ru-RU" sz="2000" dirty="0"/>
              <a:t>. Участникам конкурса, набравшим наибольшее количество баллов, на первом и втором этапах конкурса вручаются </a:t>
            </a:r>
            <a:r>
              <a:rPr lang="ru-RU" sz="2000" b="1" dirty="0"/>
              <a:t>дипломы за победу на этапе конкурса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/>
              <a:t>9.6. Участникам конкурса, занявшим в финале второе и третье место, вручаются </a:t>
            </a:r>
            <a:r>
              <a:rPr lang="ru-RU" sz="2000" b="1" dirty="0"/>
              <a:t>дипломы лауреата конкурса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/>
              <a:t>9.7. Участник конкурса, занявший в финале первое место получает диплом победителя конкурса и звание «</a:t>
            </a:r>
            <a:r>
              <a:rPr lang="ru-RU" sz="2000" b="1" dirty="0"/>
              <a:t>Лучший библиотекарь года профессиональной образовательной организации</a:t>
            </a:r>
            <a:r>
              <a:rPr lang="ru-RU" sz="2000" dirty="0"/>
              <a:t>» за текущий год.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44624"/>
            <a:ext cx="512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Конкурс профессионального </a:t>
            </a:r>
            <a:r>
              <a:rPr lang="ru-RU" b="1" dirty="0" smtClean="0"/>
              <a:t>мастерства на сайте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99592" y="555836"/>
            <a:ext cx="7344816" cy="5465451"/>
            <a:chOff x="810803" y="692696"/>
            <a:chExt cx="7744451" cy="598382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03" y="692696"/>
              <a:ext cx="7744451" cy="598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2267744" y="2564904"/>
              <a:ext cx="4752528" cy="165618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905" y="3356992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Электронные информационные  ресурсы СОИРО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14552" y="5517232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prstClr val="black"/>
              </a:solidFill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</a:rPr>
              <a:t>Начальник центра</a:t>
            </a:r>
            <a:r>
              <a:rPr lang="ru-RU" dirty="0">
                <a:solidFill>
                  <a:prstClr val="black"/>
                </a:solidFill>
              </a:rPr>
              <a:t> 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b="1" dirty="0" smtClean="0"/>
              <a:t>Мешков Вячеслав </a:t>
            </a:r>
            <a:r>
              <a:rPr lang="ru-RU" b="1" dirty="0" err="1" smtClean="0"/>
              <a:t>Владиленович</a:t>
            </a:r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902" y="1052736"/>
            <a:ext cx="8136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Реализация сервисной функции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>
                <a:solidFill>
                  <a:srgbClr val="C00000"/>
                </a:solidFill>
              </a:rPr>
              <a:t>– 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pPr algn="ctr"/>
            <a:endParaRPr lang="ru-RU" sz="2000" i="1" dirty="0" smtClean="0"/>
          </a:p>
          <a:p>
            <a:pPr algn="ctr"/>
            <a:r>
              <a:rPr lang="ru-RU" sz="2000" dirty="0" smtClean="0"/>
              <a:t>создание </a:t>
            </a:r>
            <a:r>
              <a:rPr lang="ru-RU" sz="2000" dirty="0"/>
              <a:t>системы информационных, образовательных и</a:t>
            </a:r>
          </a:p>
          <a:p>
            <a:pPr algn="ctr"/>
            <a:r>
              <a:rPr lang="ru-RU" sz="2000" dirty="0"/>
              <a:t>библиотечно-библиографических услуг для </a:t>
            </a:r>
            <a:r>
              <a:rPr lang="ru-RU" sz="2000" dirty="0" smtClean="0"/>
              <a:t>пользователей </a:t>
            </a:r>
            <a:r>
              <a:rPr lang="ru-RU" sz="2000" dirty="0"/>
              <a:t>библиотеки</a:t>
            </a:r>
            <a:r>
              <a:rPr lang="ru-RU" sz="2000" dirty="0" smtClean="0"/>
              <a:t>, осуществление </a:t>
            </a:r>
            <a:r>
              <a:rPr lang="ru-RU" sz="2000" dirty="0"/>
              <a:t>дифференцированного библиотечно-информационного обслуживания </a:t>
            </a:r>
            <a:r>
              <a:rPr lang="ru-RU" sz="2000" dirty="0" smtClean="0"/>
              <a:t>на </a:t>
            </a:r>
            <a:r>
              <a:rPr lang="ru-RU" sz="2000" dirty="0"/>
              <a:t>основе информационно-коммуникационных, педагогических и библиотечных технологий.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22" y="70145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информационные ресурсы СОИРО: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1" y="548680"/>
            <a:ext cx="7058461" cy="545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2276872"/>
            <a:ext cx="4320480" cy="15121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23728" y="3789040"/>
            <a:ext cx="2088232" cy="1152128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22" y="70145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информационные ресурсы СОИРО: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7" y="441050"/>
            <a:ext cx="657752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2204864"/>
            <a:ext cx="4032448" cy="367240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22" y="70145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информационные ресурсы СОИРО: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1" y="548680"/>
            <a:ext cx="7058461" cy="545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473116"/>
            <a:ext cx="1152128" cy="3780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0382" y="4662137"/>
            <a:ext cx="99724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51145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Аттестация педагогических </a:t>
            </a:r>
            <a:r>
              <a:rPr lang="ru-RU" sz="4000" b="1" dirty="0" smtClean="0"/>
              <a:t>работников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14552" y="5517232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Начальник центра 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>Петрова Елена Владимировна</a:t>
            </a:r>
            <a:r>
              <a:rPr lang="ru-RU" dirty="0">
                <a:solidFill>
                  <a:prstClr val="black"/>
                </a:solidFill>
              </a:rPr>
              <a:t>, 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>кандидат педагогических наук, доцент 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38791" y="1104269"/>
            <a:ext cx="6264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Реализация информационно-ресурсной функции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>
                <a:solidFill>
                  <a:srgbClr val="C00000"/>
                </a:solidFill>
              </a:rPr>
              <a:t>– </a:t>
            </a:r>
            <a:r>
              <a:rPr lang="ru-RU" sz="2000" dirty="0">
                <a:solidFill>
                  <a:srgbClr val="C00000"/>
                </a:solidFill>
              </a:rPr>
              <a:t>формирование </a:t>
            </a:r>
            <a:r>
              <a:rPr lang="ru-RU" sz="2000" dirty="0" smtClean="0">
                <a:solidFill>
                  <a:srgbClr val="C00000"/>
                </a:solidFill>
              </a:rPr>
              <a:t>ресурсного, в </a:t>
            </a:r>
            <a:r>
              <a:rPr lang="ru-RU" sz="2000" dirty="0" err="1" smtClean="0">
                <a:solidFill>
                  <a:srgbClr val="C00000"/>
                </a:solidFill>
              </a:rPr>
              <a:t>т.ч</a:t>
            </a:r>
            <a:r>
              <a:rPr lang="ru-RU" sz="2000" dirty="0" smtClean="0">
                <a:solidFill>
                  <a:srgbClr val="C00000"/>
                </a:solidFill>
              </a:rPr>
              <a:t>. кадрового профессионального потенциала специалистов библиотеки </a:t>
            </a:r>
            <a:r>
              <a:rPr lang="ru-RU" sz="2000" dirty="0">
                <a:solidFill>
                  <a:srgbClr val="C00000"/>
                </a:solidFill>
              </a:rPr>
              <a:t>в соответствии с задачами образовательной организации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22" y="70145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информационные ресурсы СОИРО: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8952"/>
            <a:ext cx="7240372" cy="559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39752" y="2276872"/>
            <a:ext cx="4452686" cy="37444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Регистрация электронных </a:t>
            </a:r>
            <a:r>
              <a:rPr lang="ru-RU" b="1" dirty="0" smtClean="0"/>
              <a:t>изданий в </a:t>
            </a:r>
            <a:r>
              <a:rPr lang="ru-RU" b="1" dirty="0"/>
              <a:t>Научно-техническом центре «</a:t>
            </a:r>
            <a:r>
              <a:rPr lang="ru-RU" b="1" dirty="0" err="1"/>
              <a:t>Информрегистр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3312" y="764704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Сведения о зарегистрированных изданиях и их авторах публикуются в каталоге «Российские электронные издания», который выходит ежегодно в электронном виде и постоянно  обновляется в Интернете. </a:t>
            </a:r>
            <a:endParaRPr lang="ru-RU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Публикация </a:t>
            </a:r>
            <a:r>
              <a:rPr lang="ru-RU" sz="1600" dirty="0"/>
              <a:t>являются формой оповещения </a:t>
            </a:r>
            <a:r>
              <a:rPr lang="ru-RU" sz="1600" dirty="0" smtClean="0"/>
              <a:t>о </a:t>
            </a:r>
            <a:r>
              <a:rPr lang="ru-RU" sz="1600" dirty="0"/>
              <a:t>правах на созданные </a:t>
            </a:r>
            <a:r>
              <a:rPr lang="ru-RU" sz="1600" dirty="0" smtClean="0"/>
              <a:t>информационные </a:t>
            </a:r>
            <a:r>
              <a:rPr lang="ru-RU" sz="1600" dirty="0"/>
              <a:t>ресурсы.  </a:t>
            </a:r>
            <a:endParaRPr lang="ru-RU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С точки </a:t>
            </a:r>
            <a:r>
              <a:rPr lang="ru-RU" sz="1600" dirty="0"/>
              <a:t>зрения авторских прав электронные издания, зарегистрированные в «</a:t>
            </a:r>
            <a:r>
              <a:rPr lang="ru-RU" sz="1600" dirty="0" err="1"/>
              <a:t>Информрегистре</a:t>
            </a:r>
            <a:r>
              <a:rPr lang="ru-RU" sz="1600" dirty="0"/>
              <a:t>», приравниваются к изданным печатным материалам.</a:t>
            </a:r>
          </a:p>
        </p:txBody>
      </p:sp>
      <p:pic>
        <p:nvPicPr>
          <p:cNvPr id="23556" name="Picture 4" descr="per-2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555826"/>
            <a:ext cx="433944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ЭКСПЕРТИЗА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67087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Областной Экспертный совет, функции руководства которым осуществляет ГАУ </a:t>
            </a:r>
            <a:r>
              <a:rPr lang="ru-RU" b="1" dirty="0" smtClean="0"/>
              <a:t>ДПО </a:t>
            </a:r>
            <a:r>
              <a:rPr lang="ru-RU" b="1" dirty="0"/>
              <a:t>СОИРО, принимает заявки на получение:</a:t>
            </a:r>
            <a:endParaRPr lang="ru-RU" dirty="0"/>
          </a:p>
          <a:p>
            <a:r>
              <a:rPr lang="ru-RU" dirty="0" smtClean="0"/>
              <a:t>экспертных </a:t>
            </a:r>
            <a:r>
              <a:rPr lang="ru-RU" dirty="0"/>
              <a:t>заключений по образовательным продуктам (монографиям, авторским программам, разработкам и др.).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71578"/>
            <a:ext cx="6120680" cy="47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73914" y="4437112"/>
            <a:ext cx="1152128" cy="2160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67794" y="4555485"/>
            <a:ext cx="99724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56490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Библиотечные  ресурсы СОИРО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14552" y="5517232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prstClr val="black"/>
              </a:solidFill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</a:rPr>
              <a:t>Заведующий библиотекой</a:t>
            </a:r>
            <a:r>
              <a:rPr lang="ru-RU" dirty="0">
                <a:solidFill>
                  <a:prstClr val="black"/>
                </a:solidFill>
              </a:rPr>
              <a:t> 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b="1" dirty="0"/>
              <a:t>Логинова Людмила </a:t>
            </a:r>
            <a:r>
              <a:rPr lang="ru-RU" b="1" dirty="0" smtClean="0"/>
              <a:t>Михайловна</a:t>
            </a:r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7976" y="14799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Библиотечные </a:t>
            </a:r>
            <a:r>
              <a:rPr lang="ru-RU" b="1" dirty="0"/>
              <a:t>ресурсы СОИРО: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1052736"/>
            <a:ext cx="8928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Фонд библиотеки СОИРО более </a:t>
            </a:r>
            <a:r>
              <a:rPr lang="ru-RU" sz="2800" b="1" dirty="0" smtClean="0"/>
              <a:t>200 000 ед. хранения</a:t>
            </a:r>
          </a:p>
          <a:p>
            <a:endParaRPr lang="ru-RU" sz="2800" dirty="0" smtClean="0"/>
          </a:p>
          <a:p>
            <a:r>
              <a:rPr lang="ru-RU" sz="2800" dirty="0" smtClean="0"/>
              <a:t>Книжный фон – более </a:t>
            </a:r>
            <a:r>
              <a:rPr lang="ru-RU" sz="2800" b="1" dirty="0" smtClean="0"/>
              <a:t>130000 ед.</a:t>
            </a:r>
          </a:p>
          <a:p>
            <a:endParaRPr lang="ru-RU" sz="2800" dirty="0" smtClean="0"/>
          </a:p>
          <a:p>
            <a:r>
              <a:rPr lang="ru-RU" sz="2800" dirty="0" smtClean="0"/>
              <a:t>Фонд периодических изданий – более </a:t>
            </a:r>
            <a:r>
              <a:rPr lang="ru-RU" sz="2800" b="1" dirty="0" smtClean="0"/>
              <a:t>70 000 ед. </a:t>
            </a:r>
          </a:p>
          <a:p>
            <a:endParaRPr lang="ru-RU" sz="2800" dirty="0" smtClean="0"/>
          </a:p>
          <a:p>
            <a:r>
              <a:rPr lang="ru-RU" sz="2800" dirty="0" smtClean="0"/>
              <a:t>Количество наименований - </a:t>
            </a:r>
            <a:r>
              <a:rPr lang="ru-RU" sz="2800" b="1" dirty="0" smtClean="0"/>
              <a:t>289 период. изданий</a:t>
            </a:r>
          </a:p>
          <a:p>
            <a:endParaRPr lang="ru-RU" sz="2800" dirty="0" smtClean="0"/>
          </a:p>
          <a:p>
            <a:r>
              <a:rPr lang="ru-RU" sz="2800" dirty="0" smtClean="0"/>
              <a:t>Количество читателей – </a:t>
            </a:r>
            <a:r>
              <a:rPr lang="ru-RU" sz="2800" b="1" dirty="0" smtClean="0"/>
              <a:t>4213 </a:t>
            </a:r>
            <a:endParaRPr lang="ru-RU" sz="2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99592" y="555836"/>
            <a:ext cx="7344816" cy="5465451"/>
            <a:chOff x="810803" y="692696"/>
            <a:chExt cx="7744451" cy="598382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03" y="692696"/>
              <a:ext cx="7744451" cy="598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267744" y="2564904"/>
              <a:ext cx="4752528" cy="165618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" name="Прямая со стрелкой 4"/>
          <p:cNvCxnSpPr/>
          <p:nvPr/>
        </p:nvCxnSpPr>
        <p:spPr>
          <a:xfrm>
            <a:off x="6516216" y="301298"/>
            <a:ext cx="0" cy="161553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932040" y="301298"/>
            <a:ext cx="1584176" cy="196455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7976" y="14799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библиотечные ресурсы СОИРО: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976" y="14799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Электронные библиотечные ресурсы СОИРО: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4"/>
            <a:ext cx="3403118" cy="289814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7041" r="21375" b="9938"/>
          <a:stretch/>
        </p:blipFill>
        <p:spPr bwMode="auto">
          <a:xfrm>
            <a:off x="120326" y="635736"/>
            <a:ext cx="5747818" cy="4820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1560" y="4293096"/>
            <a:ext cx="7056784" cy="1584176"/>
            <a:chOff x="611560" y="4653136"/>
            <a:chExt cx="7056784" cy="1584176"/>
          </a:xfrm>
        </p:grpSpPr>
        <p:cxnSp>
          <p:nvCxnSpPr>
            <p:cNvPr id="5" name="Прямая со стрелкой 4"/>
            <p:cNvCxnSpPr/>
            <p:nvPr/>
          </p:nvCxnSpPr>
          <p:spPr>
            <a:xfrm>
              <a:off x="611560" y="4653136"/>
              <a:ext cx="792088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4653136"/>
              <a:ext cx="0" cy="158417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6237312"/>
              <a:ext cx="705678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668344" y="4797152"/>
              <a:ext cx="0" cy="144016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архив </a:t>
            </a:r>
            <a:r>
              <a:rPr lang="ru-RU" b="1" dirty="0"/>
              <a:t>событий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779912" y="2492896"/>
            <a:ext cx="2592288" cy="280831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архив </a:t>
            </a:r>
            <a:r>
              <a:rPr lang="ru-RU" b="1" dirty="0"/>
              <a:t>событий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71600" y="774520"/>
            <a:ext cx="7442892" cy="5750824"/>
            <a:chOff x="971600" y="774520"/>
            <a:chExt cx="7442892" cy="575082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774520"/>
              <a:ext cx="7442892" cy="5750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339752" y="2564904"/>
              <a:ext cx="4536504" cy="3888432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кнопка </a:t>
            </a:r>
            <a:r>
              <a:rPr lang="ru-RU" b="1" dirty="0" smtClean="0"/>
              <a:t>БИБЛИОТЕКА-МЕДИАТЕКА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419872" y="2492896"/>
            <a:ext cx="2952328" cy="936104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Аттестация педагогических </a:t>
            </a:r>
            <a:r>
              <a:rPr lang="ru-RU" sz="2800" b="1" dirty="0" smtClean="0"/>
              <a:t>работников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17267" y="5805264"/>
            <a:ext cx="451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Начальник центра 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>Петрова Елена </a:t>
            </a:r>
            <a:r>
              <a:rPr lang="ru-RU" b="1" i="1" dirty="0" smtClean="0">
                <a:solidFill>
                  <a:prstClr val="black"/>
                </a:solidFill>
              </a:rPr>
              <a:t>Владимировна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70" y="764704"/>
            <a:ext cx="64304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3717032"/>
            <a:ext cx="1152128" cy="3780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23528" y="3906053"/>
            <a:ext cx="99724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59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кнопка МЕДИАТЕКА </a:t>
            </a:r>
            <a:endParaRPr lang="ru-RU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38512" y="1525329"/>
            <a:ext cx="4477147" cy="3888432"/>
            <a:chOff x="310877" y="1340768"/>
            <a:chExt cx="4915622" cy="42484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77" y="1340768"/>
              <a:ext cx="4915622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87624" y="1772816"/>
              <a:ext cx="3096344" cy="36004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2" name="Picture 4" descr="vospitat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1" y="445314"/>
            <a:ext cx="7143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g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1" y="1945233"/>
            <a:ext cx="7143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pit-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1" y="3445152"/>
            <a:ext cx="7143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saul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1" y="4794101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46071" y="5661248"/>
            <a:ext cx="3600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XIV РЕГИОНАЛЬНЫЙ КОНКУРС "ПРЕПОДАВАТЕЛЬ ГОДА - </a:t>
            </a:r>
            <a:r>
              <a:rPr lang="ru-RU" sz="1600" b="1" dirty="0" smtClean="0"/>
              <a:t> 2015</a:t>
            </a:r>
            <a:r>
              <a:rPr lang="ru-RU" sz="1600" b="1" dirty="0"/>
              <a:t>"  образовательных учреждений СПО Смоленской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46071" y="4302775"/>
            <a:ext cx="3595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ИННОВАЦИОННЫЙ ОПЫТ ПЕДАГОГОВ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46071" y="2707605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ЭЛЕКТРОННАЯ ИНФОРМАЦИОННО-АНАЛИТИЧЕСКАЯ СИСТЕМА "РЕГИОН"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46071" y="1207686"/>
            <a:ext cx="4090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ОБЛАСТНОЙ КОНКУРС "ВОСПИТАТЕЛЬ ГОДА - 2015" 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29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кнопка МЕДИАТЕКА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3742" y="757495"/>
            <a:ext cx="881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XIV РЕГИОНАЛЬНЫЙ КОНКУРС "ПРЕПОДАВАТЕЛЬ ГОДА - </a:t>
            </a:r>
            <a:r>
              <a:rPr lang="ru-RU" sz="1600" b="1" dirty="0" smtClean="0"/>
              <a:t> 2015</a:t>
            </a:r>
            <a:r>
              <a:rPr lang="ru-RU" sz="1600" b="1" dirty="0"/>
              <a:t>"  образовательных учреждений СПО Смоленской области</a:t>
            </a:r>
          </a:p>
        </p:txBody>
      </p:sp>
      <p:pic>
        <p:nvPicPr>
          <p:cNvPr id="4100" name="Picture 4" descr="http://www.dpo-smolensk.ru/biblioteka/mediateka/esau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9" y="174509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068960"/>
            <a:ext cx="3672408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Издание: 2015 год /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посмотреть </a:t>
            </a:r>
            <a:r>
              <a:rPr lang="ru-RU" dirty="0"/>
              <a:t>обложку </a:t>
            </a:r>
            <a:r>
              <a:rPr lang="ru-RU" u="sng" dirty="0"/>
              <a:t>...&gt;&gt;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 smtClean="0"/>
              <a:t>проморолик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Youtube</a:t>
            </a:r>
            <a:r>
              <a:rPr lang="ru-RU" dirty="0"/>
              <a:t> </a:t>
            </a:r>
            <a:r>
              <a:rPr lang="ru-RU" u="sng" dirty="0"/>
              <a:t>...&gt;&gt;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Сайт: информационно-методическое и методическое обеспечение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896036" y="2420888"/>
            <a:ext cx="1404156" cy="72008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Сайт: информационно-методическое и методическое обеспечение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97263" y="854711"/>
            <a:ext cx="8690267" cy="5713337"/>
            <a:chOff x="197263" y="854711"/>
            <a:chExt cx="8690267" cy="571333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" t="8048" r="5460"/>
            <a:stretch/>
          </p:blipFill>
          <p:spPr bwMode="auto">
            <a:xfrm>
              <a:off x="3347864" y="2423604"/>
              <a:ext cx="5539666" cy="41444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3" t="10084" r="23433" b="2463"/>
            <a:stretch/>
          </p:blipFill>
          <p:spPr bwMode="auto">
            <a:xfrm>
              <a:off x="197263" y="854711"/>
              <a:ext cx="3931571" cy="4464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>
            <a:xfrm>
              <a:off x="2555776" y="3284984"/>
              <a:ext cx="1872208" cy="115212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22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Абонемент </a:t>
            </a:r>
            <a:r>
              <a:rPr lang="ru-RU" b="1" dirty="0" smtClean="0"/>
              <a:t>ПО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796136" y="2420888"/>
            <a:ext cx="504056" cy="100811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8657"/>
            <a:ext cx="5055349" cy="37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t="36953" r="20943"/>
          <a:stretch/>
        </p:blipFill>
        <p:spPr bwMode="auto">
          <a:xfrm>
            <a:off x="179512" y="593727"/>
            <a:ext cx="4852850" cy="38164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572000" y="4077072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9512" y="88055"/>
            <a:ext cx="22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Абонемент </a:t>
            </a:r>
            <a:r>
              <a:rPr lang="ru-RU" b="1" dirty="0" smtClean="0"/>
              <a:t>ПО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355" y="107340"/>
            <a:ext cx="22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Абонемент </a:t>
            </a:r>
            <a:r>
              <a:rPr lang="ru-RU" b="1" dirty="0" smtClean="0"/>
              <a:t>ПО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555"/>
            <a:ext cx="8064896" cy="59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9691" r="5258" b="10960"/>
          <a:stretch/>
        </p:blipFill>
        <p:spPr bwMode="auto">
          <a:xfrm>
            <a:off x="1043608" y="1196752"/>
            <a:ext cx="7057748" cy="43589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27984" y="2420888"/>
            <a:ext cx="1872208" cy="1008112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90355" y="107340"/>
            <a:ext cx="398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Систематический каталог статей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355" y="107340"/>
            <a:ext cx="398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Сайт: </a:t>
            </a:r>
            <a:r>
              <a:rPr lang="ru-RU" b="1" dirty="0" smtClean="0"/>
              <a:t>Систематический каталог статей</a:t>
            </a:r>
            <a:endParaRPr lang="ru-RU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56360" y="548680"/>
            <a:ext cx="4296793" cy="4906435"/>
            <a:chOff x="156361" y="980728"/>
            <a:chExt cx="4296793" cy="490643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4" t="8792" r="21775"/>
            <a:stretch/>
          </p:blipFill>
          <p:spPr bwMode="auto">
            <a:xfrm>
              <a:off x="156361" y="980728"/>
              <a:ext cx="4296793" cy="49064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3" name="Прямая со стрелкой 2"/>
            <p:cNvCxnSpPr/>
            <p:nvPr/>
          </p:nvCxnSpPr>
          <p:spPr>
            <a:xfrm flipH="1">
              <a:off x="1439652" y="1556792"/>
              <a:ext cx="360040" cy="155361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8620" r="19223" b="8280"/>
          <a:stretch/>
        </p:blipFill>
        <p:spPr bwMode="auto">
          <a:xfrm>
            <a:off x="3635897" y="1189316"/>
            <a:ext cx="5342738" cy="54800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131840" y="5157192"/>
            <a:ext cx="1368152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1880" y="3929339"/>
            <a:ext cx="2664296" cy="2917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7281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Поддержка методической и библиотечной деятельности образовательных </a:t>
            </a:r>
            <a:r>
              <a:rPr lang="ru-RU" dirty="0" smtClean="0"/>
              <a:t>организаций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8268" y="18864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Реализация коммуникативной функции </a:t>
            </a:r>
            <a:r>
              <a:rPr lang="ru-RU" i="1" dirty="0"/>
              <a:t>– </a:t>
            </a:r>
            <a:endParaRPr lang="ru-RU" i="1" dirty="0" smtClean="0"/>
          </a:p>
          <a:p>
            <a:pPr algn="ctr"/>
            <a:endParaRPr lang="ru-RU" i="1" dirty="0" smtClean="0"/>
          </a:p>
          <a:p>
            <a:pPr algn="ctr"/>
            <a:r>
              <a:rPr lang="ru-RU" dirty="0" smtClean="0"/>
              <a:t>развитие </a:t>
            </a:r>
            <a:r>
              <a:rPr lang="ru-RU" dirty="0"/>
              <a:t>системы профессиональных коммуникаций </a:t>
            </a:r>
            <a:r>
              <a:rPr lang="ru-RU" dirty="0" smtClean="0"/>
              <a:t>в рамках </a:t>
            </a:r>
            <a:r>
              <a:rPr lang="ru-RU" dirty="0"/>
              <a:t>библиотечного и педагогического </a:t>
            </a:r>
            <a:r>
              <a:rPr lang="ru-RU" dirty="0" smtClean="0"/>
              <a:t>сообщества, в части внедрения и развития инновационных библиотечных технологий в практику библиотек ПОО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1580" y="299695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5536" y="1628800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95869" y="544522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Начальник центра научно-методического </a:t>
            </a:r>
            <a:r>
              <a:rPr lang="ru-RU" dirty="0"/>
              <a:t>сопровождения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программ </a:t>
            </a:r>
            <a:r>
              <a:rPr lang="ru-RU" dirty="0"/>
              <a:t>профессионального образования</a:t>
            </a:r>
          </a:p>
          <a:p>
            <a:pPr algn="r"/>
            <a:r>
              <a:rPr lang="ru-RU" b="1" dirty="0" err="1" smtClean="0"/>
              <a:t>Шебловинская</a:t>
            </a:r>
            <a:r>
              <a:rPr lang="ru-RU" b="1" dirty="0" smtClean="0"/>
              <a:t> Ирина Валерьевна</a:t>
            </a:r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88682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/>
              <a:t>Начальник отдела  </a:t>
            </a:r>
            <a:br>
              <a:rPr lang="ru-RU" dirty="0"/>
            </a:br>
            <a:r>
              <a:rPr lang="ru-RU" b="1" i="1" dirty="0"/>
              <a:t>Михайлова Галина Валерьевна 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Сертификация СОИРО</a:t>
            </a:r>
            <a:endParaRPr lang="ru-RU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9491" r="23774" b="11727"/>
          <a:stretch/>
        </p:blipFill>
        <p:spPr bwMode="auto">
          <a:xfrm>
            <a:off x="1907704" y="1484783"/>
            <a:ext cx="6912768" cy="4511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980728"/>
            <a:ext cx="3173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http://do.dpo-smolensk.ru/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" b="100000" l="3727" r="99379">
                        <a14:backgroundMark x1="21739" y1="11927" x2="21739" y2="11927"/>
                        <a14:backgroundMark x1="22360" y1="83486" x2="22360" y2="83486"/>
                        <a14:backgroundMark x1="22360" y1="87156" x2="22360" y2="871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551" b="-1"/>
          <a:stretch/>
        </p:blipFill>
        <p:spPr bwMode="auto">
          <a:xfrm>
            <a:off x="48018" y="3068960"/>
            <a:ext cx="1728192" cy="11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196752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Проект положения о методическом объединении библиотекарей профессиональных образовательных организаций Смоленской области разработан на основе Типового положения об учебно-методических объединениях в системе среднего профессионального образования, утвержденного приказом </a:t>
            </a:r>
            <a:r>
              <a:rPr lang="ru-RU" sz="2800" dirty="0" err="1"/>
              <a:t>Минобрнауки</a:t>
            </a:r>
            <a:r>
              <a:rPr lang="ru-RU" sz="2800" dirty="0"/>
              <a:t> России от 16.07.2015 № 726.</a:t>
            </a:r>
          </a:p>
        </p:txBody>
      </p:sp>
    </p:spTree>
    <p:extLst>
      <p:ext uri="{BB962C8B-B14F-4D97-AF65-F5344CB8AC3E}">
        <p14:creationId xmlns:p14="http://schemas.microsoft.com/office/powerpoint/2010/main" val="28988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26876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Методические объединения в системе профессионального образования создаются федеральными органами исполнительной власти и органами исполнительной власти субъектов Российской Федерации, осуществляющими государственное управление в сфере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24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4328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Положение определяет порядок создания и организации деятельности методического объединения библиотекарей профессиональных образовательных организаций Смоленской области, а также основные направления деятельности МО.</a:t>
            </a:r>
          </a:p>
        </p:txBody>
      </p:sp>
    </p:spTree>
    <p:extLst>
      <p:ext uri="{BB962C8B-B14F-4D97-AF65-F5344CB8AC3E}">
        <p14:creationId xmlns:p14="http://schemas.microsoft.com/office/powerpoint/2010/main" val="3624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518" y="1268760"/>
            <a:ext cx="86769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Цели создания: </a:t>
            </a:r>
            <a:endParaRPr lang="ru-RU" sz="2800" b="1" dirty="0" smtClean="0"/>
          </a:p>
          <a:p>
            <a:r>
              <a:rPr lang="ru-RU" sz="1000" b="1" dirty="0" smtClean="0"/>
              <a:t> </a:t>
            </a:r>
            <a:endParaRPr lang="ru-RU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развитие </a:t>
            </a:r>
            <a:r>
              <a:rPr lang="ru-RU" sz="2800" b="1" dirty="0"/>
              <a:t>профессионального потенциала специалистов библиотек профессиональных образовательных </a:t>
            </a:r>
            <a:r>
              <a:rPr lang="ru-RU" sz="2800" b="1" dirty="0" smtClean="0"/>
              <a:t>организаций;</a:t>
            </a:r>
          </a:p>
          <a:p>
            <a:r>
              <a:rPr lang="ru-RU" sz="1000" b="1" dirty="0" smtClean="0"/>
              <a:t> </a:t>
            </a:r>
            <a:endParaRPr lang="ru-RU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внедрение </a:t>
            </a:r>
            <a:r>
              <a:rPr lang="ru-RU" sz="2800" b="1" dirty="0"/>
              <a:t>инновационных библиотечных технологий в практику данных </a:t>
            </a:r>
            <a:r>
              <a:rPr lang="ru-RU" sz="2800" b="1" dirty="0" smtClean="0"/>
              <a:t>библиотек;</a:t>
            </a:r>
          </a:p>
          <a:p>
            <a:r>
              <a:rPr lang="ru-RU" sz="1000" b="1" dirty="0" smtClean="0"/>
              <a:t> </a:t>
            </a:r>
            <a:endParaRPr lang="ru-RU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обеспечение </a:t>
            </a:r>
            <a:r>
              <a:rPr lang="ru-RU" sz="2800" b="1" dirty="0"/>
              <a:t>качества и развития содержания среднего профессионального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24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О создании областного методического объединения работников библиотек профессиональных образовательных организаций Смоленской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124744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Председатель МО назначается Департаментом Смоленской области по образованию, науке и делам молодежи</a:t>
            </a:r>
          </a:p>
          <a:p>
            <a:r>
              <a:rPr lang="ru-RU" sz="2400" b="1" dirty="0"/>
              <a:t> </a:t>
            </a:r>
          </a:p>
          <a:p>
            <a:r>
              <a:rPr lang="ru-RU" sz="2400" b="1" dirty="0"/>
              <a:t>Срок полномочий председателя МО составляет 3 года.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 </a:t>
            </a:r>
            <a:r>
              <a:rPr lang="ru-RU" sz="2400" b="1" dirty="0"/>
              <a:t>истечении этого срока назначается новый председатель </a:t>
            </a:r>
            <a:r>
              <a:rPr lang="ru-RU" sz="2400" b="1" dirty="0" smtClean="0"/>
              <a:t>МО. В </a:t>
            </a:r>
            <a:r>
              <a:rPr lang="ru-RU" sz="2400" b="1" dirty="0"/>
              <a:t>случаях добровольного сложения полномочий председателем МО, невозможности осуществлять полномочия председателя МО в связи с нетрудоспособностью, а также утраты доверия к председателю МО в установленном настоящим Положением порядке определяется новый председатель МО.</a:t>
            </a:r>
          </a:p>
        </p:txBody>
      </p:sp>
    </p:spTree>
    <p:extLst>
      <p:ext uri="{BB962C8B-B14F-4D97-AF65-F5344CB8AC3E}">
        <p14:creationId xmlns:p14="http://schemas.microsoft.com/office/powerpoint/2010/main" val="3624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Основные направления деятельности </a:t>
            </a:r>
            <a:r>
              <a:rPr lang="ru-RU" sz="2000" dirty="0">
                <a:solidFill>
                  <a:prstClr val="black"/>
                </a:solidFill>
              </a:rPr>
              <a:t>областного методического объединения работников библиотек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24744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а</a:t>
            </a:r>
            <a:r>
              <a:rPr lang="ru-RU" sz="2000" b="1" dirty="0" smtClean="0"/>
              <a:t>) в </a:t>
            </a:r>
            <a:r>
              <a:rPr lang="ru-RU" sz="2000" b="1" dirty="0"/>
              <a:t>части развития профессионального потенциала специалистов библиотек ПОО</a:t>
            </a:r>
            <a:r>
              <a:rPr lang="ru-RU" sz="2000" b="1" dirty="0" smtClean="0"/>
              <a:t>:</a:t>
            </a:r>
          </a:p>
          <a:p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заявок на разработку программ повышения квалификации и профессиональной переподготовки членов МО;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участие во внедрении профессионального стандарта специалиста в области библиотечной и информационной деятельности в практику библиотек ПОО;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профессиональных компетенций, позволяющих внедрять инновационные технологии в практику библиотек ПОО;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проведение конференций, семинаров, совещаний и иных мероприятий по вопросам совершенствования деятельности библиотек ПОО;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оказание информационной, консультационной и экспертной услуги в сфере своей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420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Основные направления деятельности </a:t>
            </a:r>
            <a:r>
              <a:rPr lang="ru-RU" sz="2000" dirty="0">
                <a:solidFill>
                  <a:prstClr val="black"/>
                </a:solidFill>
              </a:rPr>
              <a:t>областного методического объединения работников библиотек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196752"/>
            <a:ext cx="84249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</a:t>
            </a:r>
            <a:r>
              <a:rPr lang="ru-RU" sz="2000" b="1" dirty="0" smtClean="0"/>
              <a:t>) в </a:t>
            </a:r>
            <a:r>
              <a:rPr lang="ru-RU" sz="2000" b="1" dirty="0"/>
              <a:t>части внедрения и развития инновационных библиотечных технологий в практике библиотек ПОО: </a:t>
            </a:r>
            <a:endParaRPr lang="ru-RU" sz="2000" b="1" dirty="0" smtClean="0"/>
          </a:p>
          <a:p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нормативно-правового обеспечения библиотек ПОО на основе инновационного библиотечного менеджмента;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выявление проблем и формирование предложений, направленных на улучшение выполнения библиотеками ПОО своих функциональных обязанностей;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трансляция лучших практик осуществления организационной, методической и информационно-аналитической работы библиотек, в том числе с использованием электронных библиотечных технологий;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изучение, обобщение и распространение опыта работы библиотек ПОО</a:t>
            </a:r>
          </a:p>
        </p:txBody>
      </p:sp>
    </p:spTree>
    <p:extLst>
      <p:ext uri="{BB962C8B-B14F-4D97-AF65-F5344CB8AC3E}">
        <p14:creationId xmlns:p14="http://schemas.microsoft.com/office/powerpoint/2010/main" val="3624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Основные направления деятельности </a:t>
            </a:r>
            <a:r>
              <a:rPr lang="ru-RU" sz="2000" dirty="0">
                <a:solidFill>
                  <a:prstClr val="black"/>
                </a:solidFill>
              </a:rPr>
              <a:t>областного методического объединения работников библиотек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52736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</a:t>
            </a:r>
            <a:r>
              <a:rPr lang="ru-RU" sz="2400" b="1" dirty="0" smtClean="0"/>
              <a:t>) в </a:t>
            </a:r>
            <a:r>
              <a:rPr lang="ru-RU" sz="2400" b="1" dirty="0"/>
              <a:t>части обеспечения качества и развития содержания среднего профессионального образования: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формирование сетевого взаимодействия библиотек ПОО, направленного на улучшение условий осуществления образовательной деятельности ПОО;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формирование региональных отраслевых электронных библиотек;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обеспечение информационно-методического сопровождения разработки и реализации образовательных программ среднего профессионального образования, профессионального обучения и дополнительного профессионального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7420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Документация МО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92696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положение </a:t>
            </a:r>
            <a:r>
              <a:rPr lang="ru-RU" sz="2400" b="1" dirty="0"/>
              <a:t>о МО;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приказ Департамента о назначении председателя МО;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анализ работы МО за прошедший год;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план работы на текущий год (с указанием темы методической работы, ее целей и задач);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банк данных о членах МО; количественный и качественный состав;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протоколы заседаний МО;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нормативные документы и методические рекомендации, регламентирующие работу МО в текущем году;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материалы к заседаниям МО (выступления, доклады, отчеты, разработки и т.п.);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материалы экспертной оценки.</a:t>
            </a:r>
          </a:p>
        </p:txBody>
      </p:sp>
    </p:spTree>
    <p:extLst>
      <p:ext uri="{BB962C8B-B14F-4D97-AF65-F5344CB8AC3E}">
        <p14:creationId xmlns:p14="http://schemas.microsoft.com/office/powerpoint/2010/main" val="7420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Опыт деятельности библиотек образовательных организаций по подключению к внешним библиотечным информационно-образовательным ресурсам.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5805264"/>
            <a:ext cx="6084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/>
              <a:t>Смоленская академия профессионального образования</a:t>
            </a:r>
          </a:p>
          <a:p>
            <a:pPr algn="r"/>
            <a:r>
              <a:rPr lang="ru-RU" b="1" i="1" dirty="0" smtClean="0"/>
              <a:t>Потапова </a:t>
            </a:r>
            <a:r>
              <a:rPr lang="ru-RU" b="1" i="1" dirty="0"/>
              <a:t>Екатерина Михайловна</a:t>
            </a:r>
            <a:endParaRPr lang="ru-RU" dirty="0"/>
          </a:p>
          <a:p>
            <a:pPr algn="r"/>
            <a:r>
              <a:rPr lang="ru-RU" dirty="0"/>
              <a:t>Заведующая библиотекой</a:t>
            </a:r>
          </a:p>
        </p:txBody>
      </p:sp>
      <p:pic>
        <p:nvPicPr>
          <p:cNvPr id="29698" name="Picture 2" descr="http://cs627531.vk.me/v627531356/ad88/ivCf70Zx2W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 b="17842"/>
          <a:stretch/>
        </p:blipFill>
        <p:spPr bwMode="auto">
          <a:xfrm>
            <a:off x="886768" y="834971"/>
            <a:ext cx="7307926" cy="48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3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88682" y="57701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/>
              <a:t>Начальник отдела  </a:t>
            </a:r>
            <a:br>
              <a:rPr lang="ru-RU" dirty="0"/>
            </a:br>
            <a:r>
              <a:rPr lang="ru-RU" b="1" i="1" dirty="0"/>
              <a:t>Михайлова Галина Валерьевна 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980728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Реализация образовательной функции</a:t>
            </a:r>
            <a:r>
              <a:rPr lang="ru-RU" sz="2800" i="1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содействие </a:t>
            </a:r>
            <a:r>
              <a:rPr lang="ru-RU" sz="2800" dirty="0"/>
              <a:t>непрерывному образованию, </a:t>
            </a:r>
            <a:r>
              <a:rPr lang="ru-RU" sz="2800" dirty="0" smtClean="0"/>
              <a:t>практической деятельности </a:t>
            </a:r>
            <a:r>
              <a:rPr lang="ru-RU" sz="2800" dirty="0"/>
              <a:t>по развитию навыков самообразования и самостоятельной работы пользователей с информацией, формированию навыков чтения и работы с текстом, навыков информационно-поисковой деятельности и использования информационных и библиотечных фондов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0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ole-emplois.org/wp-content/uploads/2013/04/liste-site-offres-emplo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r="5384" b="9666"/>
          <a:stretch/>
        </p:blipFill>
        <p:spPr bwMode="auto">
          <a:xfrm>
            <a:off x="5262171" y="1117599"/>
            <a:ext cx="3795902" cy="45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4637" r="50000" b="6702"/>
          <a:stretch/>
        </p:blipFill>
        <p:spPr bwMode="auto">
          <a:xfrm>
            <a:off x="251520" y="645118"/>
            <a:ext cx="5108305" cy="551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6"/>
          <a:stretch/>
        </p:blipFill>
        <p:spPr>
          <a:xfrm>
            <a:off x="323528" y="751637"/>
            <a:ext cx="3528612" cy="2160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6" y="751637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Круглый </a:t>
            </a:r>
            <a:r>
              <a:rPr lang="ru-RU" dirty="0"/>
              <a:t>стол </a:t>
            </a:r>
            <a:endParaRPr lang="ru-RU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О создании системы профессионального взаимодействия образовательных организаций и ГАУ ДПО СОИРО в области библиотечного и справочно-информационного обслуживания»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3302985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/>
              <a:t>СПАСИБО ЗА РАБОТУ!</a:t>
            </a:r>
            <a:endParaRPr lang="ru-RU" sz="72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Сертификация СОИРО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0728"/>
            <a:ext cx="3173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http://do.dpo-smolensk.ru/</a:t>
            </a:r>
            <a:endParaRPr lang="ru-RU" sz="2000" b="1" dirty="0"/>
          </a:p>
        </p:txBody>
      </p:sp>
      <p:pic>
        <p:nvPicPr>
          <p:cNvPr id="28674" name="Picture 2" descr="C:\Users\Алёнка\Downloads\Соку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408710"/>
            <a:ext cx="6626423" cy="4684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942" y="8869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Сертификация СОИРО</a:t>
            </a:r>
            <a:endParaRPr lang="ru-RU" sz="4000" dirty="0"/>
          </a:p>
        </p:txBody>
      </p:sp>
      <p:pic>
        <p:nvPicPr>
          <p:cNvPr id="19458" name="Picture 2" descr="D:\12-Проекты\Проект ECDL-компьютерные права\ЛОГОТИП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13941" r="5192" b="20085"/>
          <a:stretch/>
        </p:blipFill>
        <p:spPr bwMode="auto">
          <a:xfrm>
            <a:off x="107504" y="1193459"/>
            <a:ext cx="2127738" cy="86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570128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ECDL </a:t>
            </a:r>
            <a:r>
              <a:rPr lang="ru-RU" sz="2400" dirty="0"/>
              <a:t>— Европейские компьютерные </a:t>
            </a:r>
            <a:r>
              <a:rPr lang="ru-RU" sz="2400" dirty="0" smtClean="0"/>
              <a:t>права</a:t>
            </a:r>
            <a:r>
              <a:rPr lang="ru-RU" sz="2400" dirty="0"/>
              <a:t> </a:t>
            </a:r>
            <a:r>
              <a:rPr lang="ru-RU" sz="2400" dirty="0" smtClean="0"/>
              <a:t>— </a:t>
            </a:r>
            <a:r>
              <a:rPr lang="ru-RU" sz="2400" b="1" dirty="0"/>
              <a:t>независимая международная сертификация навыков владения персональным компьютером</a:t>
            </a:r>
          </a:p>
        </p:txBody>
      </p:sp>
      <p:pic>
        <p:nvPicPr>
          <p:cNvPr id="8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9859" y="1340768"/>
            <a:ext cx="3486150" cy="50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124744"/>
            <a:ext cx="594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Программа состоит из нескольких модулей: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942" y="88692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Сертификация СОИРО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5265"/>
            <a:ext cx="8496944" cy="451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5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942" y="62058"/>
            <a:ext cx="602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Повышение квалификации. Подтверждение квалификации.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942" y="27051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Внебюджетные курсы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942" y="727405"/>
            <a:ext cx="3173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http://do.dpo-smolensk.ru/</a:t>
            </a:r>
            <a:endParaRPr lang="ru-RU" sz="20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28515" y="1196752"/>
            <a:ext cx="7686970" cy="4045808"/>
            <a:chOff x="251520" y="1340768"/>
            <a:chExt cx="8568952" cy="4998772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6" b="8383"/>
            <a:stretch/>
          </p:blipFill>
          <p:spPr bwMode="auto">
            <a:xfrm>
              <a:off x="251520" y="1340768"/>
              <a:ext cx="8568952" cy="49987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3306" y="2942210"/>
              <a:ext cx="5888348" cy="3308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Использование </a:t>
              </a:r>
              <a:r>
                <a:rPr lang="ru-RU" sz="2400" b="1" dirty="0"/>
                <a:t>программы </a:t>
              </a:r>
              <a:r>
                <a:rPr lang="ru-RU" sz="2400" b="1" dirty="0" err="1"/>
                <a:t>MSPublisher</a:t>
              </a:r>
              <a:r>
                <a:rPr lang="ru-RU" sz="2400" b="1" dirty="0"/>
                <a:t> в деятельности </a:t>
              </a:r>
              <a:r>
                <a:rPr lang="ru-RU" sz="2400" b="1" dirty="0" smtClean="0"/>
                <a:t>педагога</a:t>
              </a:r>
            </a:p>
            <a:p>
              <a:endParaRPr lang="ru-RU" sz="2400" b="1" dirty="0" smtClean="0"/>
            </a:p>
            <a:p>
              <a:r>
                <a:rPr lang="ru-RU" sz="2400" b="1" dirty="0"/>
                <a:t>Мультимедийные </a:t>
              </a:r>
              <a:r>
                <a:rPr lang="ru-RU" sz="2400" b="1" dirty="0" smtClean="0"/>
                <a:t>презентации</a:t>
              </a:r>
            </a:p>
            <a:p>
              <a:endParaRPr lang="ru-RU" sz="2400" b="1" dirty="0"/>
            </a:p>
            <a:p>
              <a:r>
                <a:rPr lang="ru-RU" sz="2400" b="1" dirty="0" smtClean="0"/>
                <a:t>Работа </a:t>
              </a:r>
              <a:r>
                <a:rPr lang="ru-RU" sz="2400" b="1" dirty="0"/>
                <a:t>в текстовом редакторе </a:t>
              </a:r>
              <a:br>
                <a:rPr lang="ru-RU" sz="2400" b="1" dirty="0"/>
              </a:br>
              <a:r>
                <a:rPr lang="ru-RU" sz="2400" b="1" dirty="0"/>
                <a:t>MS </a:t>
              </a:r>
              <a:r>
                <a:rPr lang="ru-RU" sz="2400" b="1" dirty="0" err="1" smtClean="0"/>
                <a:t>Word</a:t>
              </a:r>
              <a:endParaRPr lang="ru-RU" sz="2400" b="1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67544" y="551723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3A3838"/>
              </a:buClr>
              <a:buSzPct val="25000"/>
            </a:pPr>
            <a:r>
              <a:rPr lang="ru" b="1" dirty="0">
                <a:latin typeface="Arial Narrow"/>
                <a:ea typeface="Arial Narrow"/>
                <a:cs typeface="Arial Narrow"/>
                <a:sym typeface="Arial Narrow"/>
              </a:rPr>
              <a:t>Отдел дистанционных образовательных технологий</a:t>
            </a:r>
          </a:p>
          <a:p>
            <a:pPr lvl="0">
              <a:buClr>
                <a:srgbClr val="3A3838"/>
              </a:buClr>
              <a:buSzPct val="25000"/>
            </a:pPr>
            <a:r>
              <a:rPr lang="ru" u="sng" dirty="0">
                <a:latin typeface="Arial Narrow"/>
                <a:ea typeface="Arial Narrow"/>
                <a:cs typeface="Arial Narrow"/>
                <a:sym typeface="Arial Narrow"/>
              </a:rPr>
              <a:t>Адрес:</a:t>
            </a:r>
            <a:r>
              <a:rPr lang="ru" dirty="0">
                <a:latin typeface="Arial Narrow"/>
                <a:ea typeface="Arial Narrow"/>
                <a:cs typeface="Arial Narrow"/>
                <a:sym typeface="Arial Narrow"/>
              </a:rPr>
              <a:t> 214000, г. Смоленск, ул. Октябрьской Революции, д. 20 </a:t>
            </a:r>
            <a:r>
              <a:rPr lang="ru" dirty="0" smtClean="0">
                <a:latin typeface="Arial Narrow"/>
                <a:ea typeface="Arial Narrow"/>
                <a:cs typeface="Arial Narrow"/>
                <a:sym typeface="Arial Narrow"/>
              </a:rPr>
              <a:t>а, 1 </a:t>
            </a:r>
            <a:r>
              <a:rPr lang="ru" dirty="0">
                <a:latin typeface="Arial Narrow"/>
                <a:ea typeface="Arial Narrow"/>
                <a:cs typeface="Arial Narrow"/>
                <a:sym typeface="Arial Narrow"/>
              </a:rPr>
              <a:t>этаж, каб. 110</a:t>
            </a:r>
          </a:p>
          <a:p>
            <a:pPr lvl="0">
              <a:buClr>
                <a:srgbClr val="3A3838"/>
              </a:buClr>
              <a:buSzPct val="25000"/>
            </a:pPr>
            <a:r>
              <a:rPr lang="ru" u="sng" dirty="0">
                <a:latin typeface="Arial Narrow"/>
                <a:ea typeface="Arial Narrow"/>
                <a:cs typeface="Arial Narrow"/>
                <a:sym typeface="Arial Narrow"/>
              </a:rPr>
              <a:t>Телефон:</a:t>
            </a:r>
            <a:r>
              <a:rPr lang="ru" dirty="0">
                <a:latin typeface="Arial Narrow"/>
                <a:ea typeface="Arial Narrow"/>
                <a:cs typeface="Arial Narrow"/>
                <a:sym typeface="Arial Narrow"/>
              </a:rPr>
              <a:t> 8 (4812) 32-75-60</a:t>
            </a:r>
          </a:p>
          <a:p>
            <a:pPr lvl="0">
              <a:buClr>
                <a:srgbClr val="3A3838"/>
              </a:buClr>
              <a:buSzPct val="25000"/>
            </a:pPr>
            <a:r>
              <a:rPr lang="en-US" u="sng" dirty="0">
                <a:latin typeface="Arial Narrow"/>
                <a:ea typeface="Arial Narrow"/>
                <a:cs typeface="Arial Narrow"/>
                <a:sym typeface="Arial Narrow"/>
              </a:rPr>
              <a:t>Email: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 rcde67@yandex.ru</a:t>
            </a:r>
            <a:endParaRPr lang="ru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7544" y="5517232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B102-9C24-41E3-A623-FE5715D74B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1711</Words>
  <Application>Microsoft Office PowerPoint</Application>
  <PresentationFormat>Экран (4:3)</PresentationFormat>
  <Paragraphs>271</Paragraphs>
  <Slides>51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Алёнка</dc:creator>
  <cp:lastModifiedBy>Алёнка</cp:lastModifiedBy>
  <cp:revision>73</cp:revision>
  <cp:lastPrinted>2016-03-24T07:28:33Z</cp:lastPrinted>
  <dcterms:created xsi:type="dcterms:W3CDTF">2016-03-17T13:08:55Z</dcterms:created>
  <dcterms:modified xsi:type="dcterms:W3CDTF">2016-03-24T09:41:35Z</dcterms:modified>
</cp:coreProperties>
</file>