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68" r:id="rId7"/>
    <p:sldMasterId id="2147483816" r:id="rId8"/>
  </p:sldMasterIdLst>
  <p:sldIdLst>
    <p:sldId id="256" r:id="rId9"/>
    <p:sldId id="258" r:id="rId10"/>
    <p:sldId id="257" r:id="rId11"/>
    <p:sldId id="282" r:id="rId12"/>
    <p:sldId id="280" r:id="rId13"/>
    <p:sldId id="276" r:id="rId14"/>
    <p:sldId id="262" r:id="rId15"/>
    <p:sldId id="263" r:id="rId16"/>
    <p:sldId id="264" r:id="rId17"/>
    <p:sldId id="265" r:id="rId18"/>
    <p:sldId id="266" r:id="rId19"/>
    <p:sldId id="267" r:id="rId20"/>
    <p:sldId id="25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4660"/>
  </p:normalViewPr>
  <p:slideViewPr>
    <p:cSldViewPr>
      <p:cViewPr>
        <p:scale>
          <a:sx n="81" d="100"/>
          <a:sy n="81" d="100"/>
        </p:scale>
        <p:origin x="-1092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+mj-lt"/>
                <a:ea typeface="Arial Cyr"/>
                <a:cs typeface="Arial Cyr"/>
              </a:defRPr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Результаты мониторинга уровня воспитанности </a:t>
            </a:r>
            <a:endParaRPr lang="ru-RU" sz="1400" dirty="0" smtClean="0">
              <a:solidFill>
                <a:srgbClr val="002060"/>
              </a:solidFill>
              <a:latin typeface="+mj-lt"/>
            </a:endParaRPr>
          </a:p>
          <a:p>
            <a:pPr>
              <a:defRPr sz="1400" b="1" i="0" u="none" strike="noStrike" baseline="0">
                <a:solidFill>
                  <a:srgbClr val="002060"/>
                </a:solidFill>
                <a:latin typeface="+mj-lt"/>
                <a:ea typeface="Arial Cyr"/>
                <a:cs typeface="Arial Cyr"/>
              </a:defRPr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на 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начало учебного года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(методика Н.П. Капустина)</a:t>
            </a:r>
            <a:endParaRPr lang="ru-RU" sz="1400" dirty="0">
              <a:solidFill>
                <a:srgbClr val="00206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0252365930599369"/>
          <c:y val="1.8867924528301886E-2"/>
        </c:manualLayout>
      </c:layout>
      <c:overlay val="0"/>
      <c:spPr>
        <a:noFill/>
        <a:ln w="2564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287066246056788E-2"/>
          <c:y val="0.30566037735849055"/>
          <c:w val="0.70347003154574128"/>
          <c:h val="0.54339622641509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Лист3!$B$2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12822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Лист3!$B$3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822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Лист3!$C$3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</c:ser>
        <c:ser>
          <c:idx val="2"/>
          <c:order val="2"/>
          <c:tx>
            <c:strRef>
              <c:f>Лист3!$D$2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2822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Лист3!$D$3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843456"/>
        <c:axId val="115844992"/>
      </c:barChart>
      <c:catAx>
        <c:axId val="11584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5844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8449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2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5843456"/>
        <c:crosses val="autoZero"/>
        <c:crossBetween val="between"/>
      </c:valAx>
      <c:spPr>
        <a:noFill/>
        <a:ln w="1282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652996845425872"/>
          <c:y val="0.45283018867924529"/>
          <c:w val="0.19716088328075709"/>
          <c:h val="0.24150943396226415"/>
        </c:manualLayout>
      </c:layout>
      <c:overlay val="0"/>
      <c:spPr>
        <a:solidFill>
          <a:srgbClr val="FFFFFF"/>
        </a:solidFill>
        <a:ln w="3206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2060"/>
              </a:solidFill>
              <a:latin typeface="+mn-lt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206">
      <a:noFill/>
      <a:prstDash val="solid"/>
    </a:ln>
  </c:spPr>
  <c:txPr>
    <a:bodyPr/>
    <a:lstStyle/>
    <a:p>
      <a:pPr>
        <a:defRPr sz="95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71E5-BA70-4B64-AB8C-204F89B0D691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D467-72DF-423C-B0E1-D60328FB2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2549B-8CE4-43BA-9592-B149E7640418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E592-CCEE-4663-A16B-ECCA05F68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BAE8-C50F-42D9-A5D9-432FE1A97BB2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2E6C-18EA-43F4-B851-8DE4C8AF9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460F1-CB6B-414D-806D-F04AA06CC9AE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CCC2-02A8-474E-97CC-2CE4CEF54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071C-131F-4F20-BACD-A027FF536D1A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C82E-1EC0-4AF9-A5CD-71EB3B602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78B40-EFD6-45D8-A824-76EBF689665C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3E017-D1CA-4059-8BAB-BC5F0BEB2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41FE-E63D-45A4-AC0C-303BF842AD83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2AF0-25AE-47EC-BF23-3A7F241D1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0B15-C6F6-4FD3-910C-F8A155101D8D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CA1D-F930-44FD-8B79-443AF4755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4C25-B973-409F-BC56-CCAAEF917118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3998-9E12-49F9-BA0C-13B2EBBAD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5BB01-72B9-4591-8654-74D7BC240401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7F87-9DA2-4182-A935-2A174D8EF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F4A4A-4669-4A35-9B1A-CDC6080BD650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1D58-2A5B-424D-9FC6-7E2212E33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9435-BBA0-4E0D-8322-3D76C009F265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544C-C522-4C1F-9C21-494EF5A79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45F4-739E-41F6-8D04-BE02B24BF33E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EE75-C367-4C2B-85D1-DA5D7C339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7E6B4-EB6E-41C4-8E6C-741DEDEFBBBA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73D9-E5EA-4D5C-8E32-DB772FC52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F63E-8832-4E2B-9A5F-E58D94606ADD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D957-09D9-4286-A7B7-9FAC72344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624-60E5-4014-A145-E53229459278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4031B-9DBF-486B-A1A9-9AE1EE6B0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90651-0924-494D-BC5A-40506374118D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9989-DC9B-4C6E-97A6-CC4E5788F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C1EB-0836-45EC-A46D-64A45D97EE9E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F0B0-2CD6-43D5-9D8F-D6B8F26C7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587F-6705-4E1F-8A7C-673BB7AF2D2F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AF7FA-E3F0-4D5E-93EA-56AE24DB6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028E-740F-4307-9FEF-EED3AFEBA91E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06D9-4A2F-4701-8C9C-B88F6FDEF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9F9E-5558-4581-B0E0-2CC83730F72C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7CF9-1327-44C4-93B7-E54CFD59D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30C9-82F5-4B2E-AE6F-06D6B4A95983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92EA-B62D-4FDF-9512-90D398F06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9124-34B2-4B73-B6CD-375440DF8296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5967-3130-4FAD-B399-ACC840C6F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7934-EB13-4BDF-9601-06CF1741E34E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18A9-B96F-42CA-A9F4-921CE6184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29C9-7F41-44CC-95F4-D300DABDD221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D8DB-0D3E-4165-A100-3793086EE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BE38-94CC-4DA0-A5E8-E6B74B8BBFE3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D0A1-3DE0-482C-8236-8DAE31FD5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BBD6-1D29-4FD5-98BA-40FD548E960A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6DB2-0F26-4E73-A14A-2CC6181F9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947E-C57E-4704-BC54-32F2C57B8339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7864-571D-48CB-B2D5-559C3BBEE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1DCF-7CD5-412F-B0DD-9B34BC6E4CD9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039F-7E3D-4AD0-8EF1-070078E09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D999-E3F3-4DB8-ADFA-D52AB5A9599C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63EED-CD61-4295-9B45-100A05B0B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0F02-C6E9-4144-9C08-2EAA60033EE5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8C64-52B8-4316-994B-A190874DB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ADF2-A172-4A04-B480-0B9080EE370B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7844-8DA1-45F9-87FF-C5D7CC6A3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254B-2840-4642-B142-8C833CB7B0C3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237D-C9E0-4D60-B7C0-AF04BBEB1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E21B-D0FB-451F-851E-107A8586C0A7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016D-FFA4-4BA3-97F7-0B5A7A64B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EE8A-43D5-4492-878C-250F6C7EC119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2324-B77C-4B60-BA27-202594322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F9D2-B825-468A-8419-4E9F5C3095BE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6D13-F36F-4249-A233-33338C718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068E-C000-442C-9E6C-0E32788D6C37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4188-1D15-4FC9-8D3B-7B6E197EC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E19E-1A1B-407D-B16E-457840457E3A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BFD3-84C8-446D-9532-F69037D0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23B3-7180-4640-806C-D564BE5238A8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4C4F8-3868-43E1-AC25-F7044EE9B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B417C-E6B5-4539-9CE5-16CB2709AD18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0120-DA32-42C7-A236-AFA06F289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1FDF-E4D7-4566-9FEE-E5E6E1A84874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3B6E-00DC-4F0F-81EA-67526798A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071F-A12F-4588-BB63-F7F53FC5622A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268D-6B38-4623-982B-47556D538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AC64-8BBD-47CC-862D-AE486004013E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D97E-FDB4-48CC-87BE-4CFE38AB2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30E9-478D-478F-B1BF-002B7D568656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58A9-F31A-4716-840D-1461613CD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AF0F-DEC0-4D6C-BD6C-4E76AFF7ECD1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BAEE-8926-4E1D-B53B-3B63900FD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72211-EB4F-4913-A886-8A28401CA045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0E87-DEDD-4563-83B2-198060FE6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3C62-7B60-42D0-96BD-8485E1F5BEB4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3E01-773E-4315-B363-998DB876B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D1B8-3206-4491-BCD4-37D7D1926988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9A44-2457-41E8-B0E7-45502FBF0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77C8-B253-41B0-B903-7EAE97E709FE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CF44B-4EE8-4678-983F-38D27A605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9B86-D27A-4B63-B7FA-99D77A37A1D8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3F4BD-FFD5-41BE-90C7-A93E6A873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7C4E-6D46-45E4-A139-BD4774F76A92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5D9E-1D8B-4E8B-A3C5-51D6833B9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B7661-ECA8-4437-9AC0-89F397DE0DB3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495C-2FFC-4C05-9A09-55DBE60C2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EB4BB-B081-403C-8E68-2363CBB06074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A2B8-30D9-4DA2-AA9B-D9E5134A0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FE1C-9640-4BB8-9B37-228B8A576F60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755E-72E0-4E02-B597-267381B1A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E5D1-9694-42AA-8660-FF7EFCD4E05F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4C80-8158-44F8-9C5B-7CC55D707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EA71-29A6-4586-AD79-07BD4C0E9D94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A1DB-8555-4F6D-AE6F-8D6E193D1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BE29-FB56-45FC-BB37-7485A20E763A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8E9B-431C-4F86-BBEB-00706FF9D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CADA-E9C3-42AD-896D-B4B05EF1BFA4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5E38-FF36-463F-8F00-E3E67E61F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05F9-1672-4259-B273-76B356FD9B13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FD24-2211-441F-B1D2-19A269555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ABC2-152C-4665-944C-4ECC6E1A8687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6978-192F-4AFE-9FA5-B062F9B1C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E62A-1498-45DB-85EB-A126F3D1F750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AE564-F9AE-4266-89C2-A1E80E21E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F51B0-8606-4DF0-87A9-3942B75ED17B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F091F-B31A-4F74-8D7D-1C4227B98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088F-03DC-4BD5-A4B7-C693F9E61535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8F60-EFFC-4903-A541-8A1FA59AF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C2A0-863F-4B7F-965D-6E0ABAEF2F0E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0D14-80E8-4B0A-AB6C-FD17CB87B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7BB20-EFB0-4AB5-A0AC-2ABC235E9284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42D0-3F34-4300-A5EF-3324F5306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2637-79B8-4C95-A08A-18CEE2D78597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9917-41E5-465F-AC94-D388ECE95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739EC-24E7-4EBB-89B9-3B8E3C1C34E2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BB1E-ACC8-410E-A559-2BD2D062E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AD5F5-44C8-460A-AF1F-6506F0386406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F674-64BB-4C5E-8823-49DC873C5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CB22-6D49-4A0A-9059-B49757CCF4DF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6ABD-E62B-469B-A327-F1BA125BD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9E1F-1B63-480D-88B1-A3C158C40247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9C16-05AC-46A5-B8F1-6D86F28A6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1DB6-4E1B-4025-9D0C-DC688556B7E6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42A0F-D07D-4F23-ABFC-98C50EFE8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EA9A-4B99-43A1-A745-31029B0A4D4E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5C7A-4E80-43C5-9E1B-91101A07D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9A28-2019-40C9-8727-E328E9D3297E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7E41-AE04-4C57-8AA1-4BAF1EF3B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DFAD4-1201-461E-8DB8-934BD2EAB871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4D8C-1F2E-4D00-BD56-704E18406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8612-4A3A-47D3-AC98-B2A691360ACF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DB81-6461-4171-974B-59E42AFAD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0910-193C-4F3A-9153-61D600A9B0BD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28D4-9091-4E71-BE9D-D3DF38FE1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03EC8-400D-4E0B-AF1F-47CB81095574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66E2-5439-4AC6-AB2C-0603D5C21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DAB7-989C-492E-BB8F-EAEE6962D637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E09F-9D1C-425D-B43F-10456AB97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CEDB-D8F0-44BA-A881-F9132D76C4A2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9845-DF01-47CA-BDDF-88D2CFC55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6EDA-ED0F-48E2-A4BB-82FCB252595D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A6AD-718D-4578-B150-EDDC94CB8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BD4C-98A2-425F-AC0C-E1C79B7971D3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ED38-DD8C-4B74-B6A0-B12A0C4CE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BD6B-D205-4E80-B712-78EC04919359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0A6C-F3FD-42E2-AD70-26A175863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3157-7B30-411D-BD00-C4E87E786233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72462-0559-4FF3-9262-E17CCCC89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0728-9E1E-4155-9E8F-C576D76E85BC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BEBB-E973-4DC0-AE07-B7FAA7637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4742-1AF1-4B4B-9416-AF1EAA3948BA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57FF-2C54-4CE8-90DE-53B194AA8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36A7-C97B-453F-957E-1DFF5AEB9169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A593-CB2F-4560-BBA0-D89B7A5B7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0D8-13F0-45F2-9CB7-33C92AA1BA63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F0FB1-5D69-48F6-9E39-7B0754A8F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0AC3-4D47-4ED3-9667-BEAA3859C719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DD7E-A216-42B6-B63B-4B41A8984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758FE4-7BDB-4900-8DE1-AE0043F42608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3B5A27-5B24-485E-8C62-52829C9C6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B2AFB-75FC-4C2E-B32D-47B8D37DD932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227E12-59ED-41CD-91AB-37EC3AEDA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8" r:id="rId2"/>
    <p:sldLayoutId id="2147483847" r:id="rId3"/>
    <p:sldLayoutId id="2147483846" r:id="rId4"/>
    <p:sldLayoutId id="2147483845" r:id="rId5"/>
    <p:sldLayoutId id="2147483844" r:id="rId6"/>
    <p:sldLayoutId id="2147483843" r:id="rId7"/>
    <p:sldLayoutId id="2147483842" r:id="rId8"/>
    <p:sldLayoutId id="2147483841" r:id="rId9"/>
    <p:sldLayoutId id="2147483840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EBBBA3-0E28-4A94-8C95-D8F486222F44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C4292D-45B8-4E61-A93D-7E4BC925B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9" r:id="rId2"/>
    <p:sldLayoutId id="2147483858" r:id="rId3"/>
    <p:sldLayoutId id="2147483857" r:id="rId4"/>
    <p:sldLayoutId id="2147483856" r:id="rId5"/>
    <p:sldLayoutId id="2147483855" r:id="rId6"/>
    <p:sldLayoutId id="2147483854" r:id="rId7"/>
    <p:sldLayoutId id="2147483853" r:id="rId8"/>
    <p:sldLayoutId id="2147483852" r:id="rId9"/>
    <p:sldLayoutId id="2147483851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87DE14-85E4-416C-BAFA-35F7818A05B2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CCBB7C-C728-4800-B252-B01EB6E34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0" r:id="rId2"/>
    <p:sldLayoutId id="2147483869" r:id="rId3"/>
    <p:sldLayoutId id="2147483868" r:id="rId4"/>
    <p:sldLayoutId id="2147483867" r:id="rId5"/>
    <p:sldLayoutId id="2147483866" r:id="rId6"/>
    <p:sldLayoutId id="2147483865" r:id="rId7"/>
    <p:sldLayoutId id="2147483864" r:id="rId8"/>
    <p:sldLayoutId id="2147483863" r:id="rId9"/>
    <p:sldLayoutId id="2147483862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E3D0B-7D1E-430B-B410-5DAA916BCCB1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F1DE31-34BC-4B8E-AB3E-C56D40488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1" r:id="rId2"/>
    <p:sldLayoutId id="2147483880" r:id="rId3"/>
    <p:sldLayoutId id="2147483879" r:id="rId4"/>
    <p:sldLayoutId id="2147483878" r:id="rId5"/>
    <p:sldLayoutId id="2147483877" r:id="rId6"/>
    <p:sldLayoutId id="2147483876" r:id="rId7"/>
    <p:sldLayoutId id="2147483875" r:id="rId8"/>
    <p:sldLayoutId id="2147483874" r:id="rId9"/>
    <p:sldLayoutId id="2147483873" r:id="rId10"/>
    <p:sldLayoutId id="2147483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5D09B4-CDC6-487E-9AF2-33D81DBE61BD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3DF996-DB9F-47BD-903C-DE6B47EAA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2" r:id="rId2"/>
    <p:sldLayoutId id="2147483891" r:id="rId3"/>
    <p:sldLayoutId id="2147483890" r:id="rId4"/>
    <p:sldLayoutId id="2147483889" r:id="rId5"/>
    <p:sldLayoutId id="2147483888" r:id="rId6"/>
    <p:sldLayoutId id="2147483887" r:id="rId7"/>
    <p:sldLayoutId id="2147483886" r:id="rId8"/>
    <p:sldLayoutId id="2147483885" r:id="rId9"/>
    <p:sldLayoutId id="2147483884" r:id="rId10"/>
    <p:sldLayoutId id="21474838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8BF35-AF35-4328-80D0-FB792A2CB520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E04C2-3BBD-4DC3-8BB1-A686D90E6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3" r:id="rId2"/>
    <p:sldLayoutId id="2147483902" r:id="rId3"/>
    <p:sldLayoutId id="2147483901" r:id="rId4"/>
    <p:sldLayoutId id="2147483900" r:id="rId5"/>
    <p:sldLayoutId id="2147483899" r:id="rId6"/>
    <p:sldLayoutId id="2147483898" r:id="rId7"/>
    <p:sldLayoutId id="2147483897" r:id="rId8"/>
    <p:sldLayoutId id="2147483896" r:id="rId9"/>
    <p:sldLayoutId id="2147483895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4A190-064E-4114-84C9-8908E7382BBF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AA120B-6917-475B-898E-1DA364679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4" r:id="rId2"/>
    <p:sldLayoutId id="2147483913" r:id="rId3"/>
    <p:sldLayoutId id="2147483912" r:id="rId4"/>
    <p:sldLayoutId id="2147483911" r:id="rId5"/>
    <p:sldLayoutId id="2147483910" r:id="rId6"/>
    <p:sldLayoutId id="2147483909" r:id="rId7"/>
    <p:sldLayoutId id="2147483908" r:id="rId8"/>
    <p:sldLayoutId id="2147483907" r:id="rId9"/>
    <p:sldLayoutId id="2147483906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2100" y="1743199"/>
            <a:ext cx="3168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Calibri" pitchFamily="34" charset="0"/>
              </a:rPr>
              <a:t>28 АПРЕЛЯ 2016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5160674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2600" dirty="0">
                <a:solidFill>
                  <a:srgbClr val="002060"/>
                </a:solidFill>
                <a:latin typeface="+mn-lt"/>
              </a:rPr>
              <a:t>РЕГИОНАЛЬНАЯ «ПИЛОТНАЯ ПЛОЩАДКА»</a:t>
            </a:r>
          </a:p>
          <a:p>
            <a:pPr algn="ctr" eaLnBrk="1" hangingPunct="1"/>
            <a:r>
              <a:rPr lang="ru-RU" sz="2600" dirty="0">
                <a:solidFill>
                  <a:srgbClr val="002060"/>
                </a:solidFill>
                <a:latin typeface="+mn-lt"/>
              </a:rPr>
              <a:t>ПО ДУХОВНО-НРАВСТВЕННОМУ ВОСПИТАНИЮ</a:t>
            </a:r>
          </a:p>
          <a:p>
            <a:pPr algn="ctr" eaLnBrk="1" hangingPunct="1"/>
            <a:r>
              <a:rPr lang="ru-RU" sz="2600" dirty="0">
                <a:solidFill>
                  <a:srgbClr val="002060"/>
                </a:solidFill>
                <a:latin typeface="+mn-lt"/>
              </a:rPr>
              <a:t>В РАМКАХ ВНЕУРОЧНОЙ </a:t>
            </a:r>
            <a:r>
              <a:rPr lang="ru-RU" sz="2600" dirty="0" smtClean="0">
                <a:solidFill>
                  <a:srgbClr val="002060"/>
                </a:solidFill>
                <a:latin typeface="+mn-lt"/>
              </a:rPr>
              <a:t>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0404" name="Picture 7" descr="P115044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1700808"/>
            <a:ext cx="4249737" cy="3375025"/>
          </a:xfrm>
        </p:spPr>
      </p:pic>
      <p:sp>
        <p:nvSpPr>
          <p:cNvPr id="3" name="TextBox 2"/>
          <p:cNvSpPr txBox="1"/>
          <p:nvPr/>
        </p:nvSpPr>
        <p:spPr>
          <a:xfrm>
            <a:off x="323528" y="2702530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ПРАЗДНИК ДЕНЬ МАТЕРИ: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изготовление поделок,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выпечка, приготовление пищи,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работа с бумагой и тканью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5345340"/>
            <a:ext cx="4463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Мастер-класс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как новая форма взаимодействия с родителями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обучающихся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Двойная стрелка вверх/вниз 4"/>
          <p:cNvSpPr/>
          <p:nvPr/>
        </p:nvSpPr>
        <p:spPr>
          <a:xfrm rot="18247249">
            <a:off x="2753752" y="4535570"/>
            <a:ext cx="1092475" cy="2041627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7" name="Picture 7" descr="P11504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7796" y="2132856"/>
            <a:ext cx="4040188" cy="3030141"/>
          </a:xfrm>
        </p:spPr>
      </p:pic>
      <p:pic>
        <p:nvPicPr>
          <p:cNvPr id="231428" name="Picture 8" descr="P115044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78697" y="1196752"/>
            <a:ext cx="4041775" cy="3031331"/>
          </a:xfrm>
        </p:spPr>
      </p:pic>
      <p:sp>
        <p:nvSpPr>
          <p:cNvPr id="8" name="TextBox 7"/>
          <p:cNvSpPr txBox="1"/>
          <p:nvPr/>
        </p:nvSpPr>
        <p:spPr>
          <a:xfrm>
            <a:off x="467544" y="537321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+mn-lt"/>
              </a:rPr>
              <a:t>Мастер-класс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по изготовлению шкатулок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4570511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+mn-lt"/>
              </a:rPr>
              <a:t>Мастер-класс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по выпечке пирогов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527175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ПРОБЛЕМЫ 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106141"/>
            <a:ext cx="83529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Мало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социальных партнёров, а те, что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есть, малоактивны</a:t>
            </a:r>
          </a:p>
          <a:p>
            <a:pPr eaLnBrk="1" hangingPunct="1"/>
            <a:endParaRPr lang="ru-RU" sz="600" dirty="0">
              <a:solidFill>
                <a:srgbClr val="002060"/>
              </a:solidFill>
              <a:latin typeface="+mn-lt"/>
            </a:endParaRPr>
          </a:p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Недостаточная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сформированность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методической компетентности </a:t>
            </a: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педагогов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к организации внеурочной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деятельности </a:t>
            </a: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в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современных условиях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309353"/>
            <a:ext cx="8244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Поиск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новых форм взаимодействия с социальными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партнёрами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,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в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том числе с семьями обучающихся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2200" smtClean="0">
                <a:solidFill>
                  <a:srgbClr val="002060"/>
                </a:solidFill>
                <a:latin typeface="+mn-lt"/>
              </a:rPr>
              <a:t>родительский клуб)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eaLnBrk="1" hangingPunct="1"/>
            <a:endParaRPr lang="ru-RU" sz="6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Проведение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цикла </a:t>
            </a:r>
            <a:r>
              <a:rPr lang="ru-RU" sz="2200" dirty="0" err="1">
                <a:solidFill>
                  <a:srgbClr val="002060"/>
                </a:solidFill>
                <a:latin typeface="+mn-lt"/>
              </a:rPr>
              <a:t>внутришкольных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 обучающих семинаров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для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педагогов по организации духовно-нравственного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воспитания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средствами внеурочной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деятельности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375942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ПУТИ РЕШЕНИЯ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350" y="5687020"/>
            <a:ext cx="6400800" cy="6223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17375E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3"/>
          <p:cNvSpPr txBox="1">
            <a:spLocks noChangeArrowheads="1"/>
          </p:cNvSpPr>
          <p:nvPr/>
        </p:nvSpPr>
        <p:spPr bwMode="auto">
          <a:xfrm>
            <a:off x="899864" y="4193212"/>
            <a:ext cx="69845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Calibri" pitchFamily="34" charset="0"/>
              </a:rPr>
              <a:t>Воспитание и развитие духовно-нравственных качеств обучающихся на основе использования </a:t>
            </a:r>
            <a:endParaRPr lang="ru-RU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воспитательного 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</a:rPr>
              <a:t>потенциала сельского социума</a:t>
            </a:r>
          </a:p>
        </p:txBody>
      </p:sp>
      <p:sp>
        <p:nvSpPr>
          <p:cNvPr id="112643" name="Прямоугольник 7"/>
          <p:cNvSpPr>
            <a:spLocks noChangeArrowheads="1"/>
          </p:cNvSpPr>
          <p:nvPr/>
        </p:nvSpPr>
        <p:spPr bwMode="auto">
          <a:xfrm>
            <a:off x="2668289" y="5445224"/>
            <a:ext cx="50720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+mn-lt"/>
              </a:rPr>
              <a:t>Лисина Н.А.,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зам.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директора</a:t>
            </a:r>
          </a:p>
          <a:p>
            <a:pPr algn="r" eaLnBrk="0" hangingPunct="0"/>
            <a:r>
              <a:rPr lang="ru-RU" dirty="0">
                <a:solidFill>
                  <a:srgbClr val="002060"/>
                </a:solidFill>
                <a:latin typeface="+mn-lt"/>
              </a:rPr>
              <a:t>МБОУ «Серго-Ивановская основная школа»</a:t>
            </a:r>
          </a:p>
          <a:p>
            <a:pPr algn="r" eaLnBrk="0" hangingPunct="0"/>
            <a:r>
              <a:rPr lang="ru-RU" dirty="0">
                <a:solidFill>
                  <a:srgbClr val="002060"/>
                </a:solidFill>
                <a:latin typeface="+mn-lt"/>
              </a:rPr>
              <a:t>Гагаринского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340768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КРАТКАЯ ХАРАКТЕРИСТИКА СОЦИУМА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060848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Серго-Ивановская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основная школа находится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на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территории Серго-Ивановского поселения,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которое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включает 15 населённых пунктов, 1152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жителя </a:t>
            </a:r>
          </a:p>
          <a:p>
            <a:endParaRPr lang="ru-RU" sz="1000" dirty="0" smtClean="0">
              <a:solidFill>
                <a:srgbClr val="002060"/>
              </a:solidFill>
              <a:latin typeface="+mn-lt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Жителей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трудоспособного возраста – 47%, неработающих –52%, из них 35% пенсионеров.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Не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имеет работы 9%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жителей</a:t>
            </a:r>
          </a:p>
          <a:p>
            <a:endParaRPr lang="ru-RU" sz="1000" dirty="0" smtClean="0">
              <a:solidFill>
                <a:srgbClr val="002060"/>
              </a:solidFill>
              <a:latin typeface="+mn-lt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Школьников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– 78, детей дошкольного возраста –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51</a:t>
            </a:r>
          </a:p>
          <a:p>
            <a:endParaRPr lang="ru-RU" sz="1000" dirty="0" smtClean="0">
              <a:solidFill>
                <a:srgbClr val="002060"/>
              </a:solidFill>
              <a:latin typeface="+mn-lt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территории поселения 3 сельхозпредприятия, кирпичный завод, 3 </a:t>
            </a:r>
            <a:r>
              <a:rPr lang="ru-RU" sz="2200" dirty="0" err="1">
                <a:solidFill>
                  <a:srgbClr val="002060"/>
                </a:solidFill>
                <a:latin typeface="+mn-lt"/>
              </a:rPr>
              <a:t>ФАПа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, Дом культуры, сельская библиотека,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почта</a:t>
            </a:r>
          </a:p>
          <a:p>
            <a:endParaRPr lang="ru-RU" sz="1000" dirty="0" smtClean="0">
              <a:solidFill>
                <a:srgbClr val="002060"/>
              </a:solidFill>
              <a:latin typeface="+mn-lt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Ближайший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храм находится на расстоянии 7 км от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школы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8876" y="1844824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В многодетных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семьях воспитываются 21% обучающихся, </a:t>
            </a:r>
            <a:endParaRPr lang="ru-RU" sz="2200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в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малообеспеченных – 39%, в неполных семьях – 36%. </a:t>
            </a:r>
            <a:endParaRPr lang="ru-RU" sz="2200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Сиротами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являются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3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детей, состоят на учёте в ПДН 2 человека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. </a:t>
            </a:r>
            <a:endParaRPr lang="ru-RU" sz="2200" dirty="0">
              <a:solidFill>
                <a:srgbClr val="002060"/>
              </a:solidFill>
              <a:latin typeface="+mj-lt"/>
            </a:endParaRPr>
          </a:p>
          <a:p>
            <a:pPr eaLnBrk="1" hangingPunct="1"/>
            <a:endParaRPr lang="ru-RU" sz="600" dirty="0" smtClean="0">
              <a:solidFill>
                <a:srgbClr val="002060"/>
              </a:solidFill>
              <a:latin typeface="+mj-lt"/>
            </a:endParaRPr>
          </a:p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Воспитанием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детей занимаются преимущественно бабушки,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старшие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братья,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сёстры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тёти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, так как большая часть родителей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 </a:t>
            </a: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(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83%) работает за пределами села. 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4221088"/>
            <a:ext cx="8172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ПРОТИВОРЕЧИЕ: </a:t>
            </a:r>
          </a:p>
          <a:p>
            <a:endParaRPr lang="ru-RU" sz="10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- отсутствие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родителей отрицательно сказывается на воспитании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детей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, ослабляет контроль за их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учёбой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поведением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- особенности семейного воспитания способствуют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 формированию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у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ребёнка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ответственности и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самостоятельности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  <a:p>
            <a:endParaRPr lang="ru-RU" sz="2200" dirty="0">
              <a:latin typeface="+mn-lt"/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 rot="19504181">
            <a:off x="5584468" y="3906764"/>
            <a:ext cx="1216152" cy="628648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84784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АКТУАЛЬНОСТЬ ВСТУПЛЕНИЯ В «ПИЛОТНЫЙ» ПРОЕКТ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3239" y="2060848"/>
            <a:ext cx="72912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Приоритетность духовно-нравственного направления </a:t>
            </a:r>
          </a:p>
          <a:p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в организации внеурочной деятельности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(выбор 62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%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респондентов )</a:t>
            </a:r>
          </a:p>
          <a:p>
            <a:endParaRPr lang="ru-RU" sz="600" dirty="0" smtClean="0">
              <a:solidFill>
                <a:srgbClr val="002060"/>
              </a:solidFill>
              <a:latin typeface="+mn-lt"/>
            </a:endParaRPr>
          </a:p>
          <a:p>
            <a:pPr marL="93663" indent="-93663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Низкий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уровень нравственного развития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обучающихся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62045"/>
              </p:ext>
            </p:extLst>
          </p:nvPr>
        </p:nvGraphicFramePr>
        <p:xfrm>
          <a:off x="1598464" y="3839840"/>
          <a:ext cx="6861968" cy="2685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2" name="Picture 7" descr="P111048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128" y="1412776"/>
            <a:ext cx="3167551" cy="2376264"/>
          </a:xfrm>
        </p:spPr>
      </p:pic>
      <p:sp>
        <p:nvSpPr>
          <p:cNvPr id="2" name="TextBox 1"/>
          <p:cNvSpPr txBox="1"/>
          <p:nvPr/>
        </p:nvSpPr>
        <p:spPr>
          <a:xfrm>
            <a:off x="1187624" y="1700808"/>
            <a:ext cx="475252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школе сложилась система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традиционных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праздников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и мероприятий: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- День </a:t>
            </a:r>
            <a:r>
              <a:rPr lang="ru-RU" sz="2200">
                <a:solidFill>
                  <a:srgbClr val="002060"/>
                </a:solidFill>
                <a:latin typeface="+mn-lt"/>
              </a:rPr>
              <a:t>освобождения </a:t>
            </a:r>
            <a:r>
              <a:rPr lang="ru-RU" sz="2200" smtClean="0">
                <a:solidFill>
                  <a:srgbClr val="002060"/>
                </a:solidFill>
                <a:latin typeface="+mn-lt"/>
              </a:rPr>
              <a:t>Смоленщины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- День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Героя, День защитника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Отечества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, День Победы,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- День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Матери, фестиваль дружбы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народов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, Покровская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ярмарка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4625260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Участие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в «пилотном» проекте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–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выход за рамки  традиционных мероприятий,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поиск новых форм воспитательной работы</a:t>
            </a:r>
            <a:endParaRPr lang="ru-RU" sz="2200" dirty="0">
              <a:latin typeface="+mn-lt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 rot="20778949">
            <a:off x="167971" y="3874401"/>
            <a:ext cx="948878" cy="1293067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20" y="1052736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АКТУАЛЬНЫЕ ПОЛОЖЕНИЯ КОНЦЕПЦИИ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ДУХОВНО-НРАВСТВЕННОГО РАЗВИТИЯ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И ВОСПИТАНИЯ ЛИЧНОСТИ ГРАЖДАНИНА РОССИИ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401686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следующей ступени развития личности происходит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осознанное усвоение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традиций и ценностей родного села,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города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, области,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края, республики. 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Через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семью, родственников, друзей, природную среду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и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социальное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окружение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наполняются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содержанием понятия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 «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Отечество», «малая родина», «родной язык»,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«мои семья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и род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».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204864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Wingdings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Духовно-нравственное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развитие и воспитание личности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начинается в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семье.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marL="93663" indent="-93663">
              <a:buFont typeface="Arial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Ценности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семейной жизни имеют непреходящее значение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для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человека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любом возрасте.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marL="93663" indent="-93663">
              <a:buFont typeface="Arial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Взаимоотношения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в семье проецируются на отношения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в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обществе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составляют основу гражданского поведения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человека.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700808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ПРОГНОЗИРУЕМЫЕ ВОСПИТАТЕЛЬНЫЕ ЭФФЕКТЫ 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366297"/>
            <a:ext cx="77048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Улучшение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взаимоотношения в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семье</a:t>
            </a:r>
          </a:p>
          <a:p>
            <a:pPr eaLnBrk="1" hangingPunct="1"/>
            <a:endParaRPr lang="ru-RU" sz="1000" dirty="0">
              <a:solidFill>
                <a:srgbClr val="002060"/>
              </a:solidFill>
              <a:latin typeface="+mn-lt"/>
            </a:endParaRPr>
          </a:p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Изменение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отношения к своей большой и малой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родине</a:t>
            </a:r>
          </a:p>
          <a:p>
            <a:pPr eaLnBrk="1" hangingPunct="1"/>
            <a:endParaRPr lang="ru-RU" sz="1000" dirty="0">
              <a:solidFill>
                <a:srgbClr val="002060"/>
              </a:solidFill>
              <a:latin typeface="+mn-lt"/>
            </a:endParaRPr>
          </a:p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Формирование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положительного социального опыта –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быть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полезным семье, родной школе, родному городу, </a:t>
            </a:r>
            <a:endParaRPr lang="ru-RU" sz="2200" dirty="0" smtClean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родной стране</a:t>
            </a:r>
          </a:p>
          <a:p>
            <a:pPr eaLnBrk="1" hangingPunct="1"/>
            <a:endParaRPr lang="ru-RU" sz="1000" dirty="0">
              <a:solidFill>
                <a:srgbClr val="002060"/>
              </a:solidFill>
              <a:latin typeface="+mn-lt"/>
            </a:endParaRPr>
          </a:p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Повышение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психолого-педагогической культуры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родителей</a:t>
            </a:r>
          </a:p>
          <a:p>
            <a:pPr eaLnBrk="1" hangingPunct="1"/>
            <a:endParaRPr lang="ru-RU" sz="1000" dirty="0">
              <a:solidFill>
                <a:srgbClr val="002060"/>
              </a:solidFill>
              <a:latin typeface="+mn-lt"/>
            </a:endParaRPr>
          </a:p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Преобразование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облика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села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013808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Изучение программы кружка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«Основы православной культуры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»</a:t>
            </a:r>
          </a:p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Организация социально значимых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акций в рамках реализации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 плана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воспитательной работы классных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руководителей</a:t>
            </a:r>
          </a:p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Реализация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общешкольного проекта «Моя Малая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Родина»</a:t>
            </a: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12474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ОПТИМИЗАЦИОННАЯ МОДЕЛЬ ОРГАНИЗАЦИИ ВНЕУРОЧНОЙ ДЕЯТЕЛЬНОСТИ (2-7 </a:t>
            </a:r>
            <a:r>
              <a:rPr lang="ru-RU" sz="2200" dirty="0" err="1" smtClean="0">
                <a:solidFill>
                  <a:srgbClr val="002060"/>
                </a:solidFill>
                <a:latin typeface="+mn-lt"/>
              </a:rPr>
              <a:t>кл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.)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077072"/>
            <a:ext cx="86764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Ознакомление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с природно-географическими и социальными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 особенностями сельского поселения; изучение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истории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ОО и села</a:t>
            </a:r>
          </a:p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Проведение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акций и мероприятий по благоустройству </a:t>
            </a:r>
            <a:endParaRPr lang="ru-RU" sz="2200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  и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озеленению села; оформление альбома,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посвящённого селу</a:t>
            </a:r>
          </a:p>
          <a:p>
            <a:pPr marL="93663" indent="-93663" eaLnBrk="1" hangingPunct="1">
              <a:buFont typeface="Arial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Привлечение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внимания общественности к улучшению сельской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 инфраструктуры (оборудование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спортивных площадок, </a:t>
            </a:r>
            <a:endParaRPr lang="ru-RU" sz="2200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ru-RU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 установление памятных знаков и т.п.)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3573016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ЭТАПЫ РЕАЛИЗАЦИИ ПРОЕКТА</a:t>
            </a:r>
            <a:endParaRPr lang="ru-RU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682</Words>
  <Application>Microsoft Office PowerPoint</Application>
  <PresentationFormat>Экран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Тема Office</vt:lpstr>
      <vt:lpstr>2_Тема Office</vt:lpstr>
      <vt:lpstr>3_Тема Office</vt:lpstr>
      <vt:lpstr>4_Тема Office</vt:lpstr>
      <vt:lpstr>5_Тема Office</vt:lpstr>
      <vt:lpstr>7_Тема Office</vt:lpstr>
      <vt:lpstr>10_Тема Office</vt:lpstr>
      <vt:lpstr>14_Тема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БЛ-5</cp:lastModifiedBy>
  <cp:revision>37</cp:revision>
  <dcterms:created xsi:type="dcterms:W3CDTF">2016-04-25T09:14:48Z</dcterms:created>
  <dcterms:modified xsi:type="dcterms:W3CDTF">2016-04-27T13:05:14Z</dcterms:modified>
</cp:coreProperties>
</file>