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58" r:id="rId13"/>
    <p:sldId id="269" r:id="rId14"/>
    <p:sldId id="270" r:id="rId15"/>
    <p:sldId id="271" r:id="rId16"/>
    <p:sldId id="272" r:id="rId17"/>
    <p:sldId id="274" r:id="rId18"/>
    <p:sldId id="275" r:id="rId19"/>
    <p:sldId id="276" r:id="rId20"/>
    <p:sldId id="278" r:id="rId21"/>
    <p:sldId id="279" r:id="rId22"/>
    <p:sldId id="280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-300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5433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8952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12035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71975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7642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21578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7476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80762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0874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584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128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3860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5/26/2017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8706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5/26/2017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2854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5/26/2017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0603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556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0841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8A87A34-81AB-432B-8DAE-1953F412C126}" type="datetimeFigureOut">
              <a:rPr lang="en-US" smtClean="0"/>
              <a:pPr/>
              <a:t>5/26/2017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8072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4400" dirty="0" smtClean="0"/>
              <a:t>Экспресс-оценка деятельности руководителей школ по поиску причин </a:t>
            </a:r>
            <a:r>
              <a:rPr lang="ru-RU" sz="4400" dirty="0" err="1" smtClean="0"/>
              <a:t>неуспешности</a:t>
            </a:r>
            <a:r>
              <a:rPr lang="ru-RU" sz="4400" dirty="0" smtClean="0"/>
              <a:t> детей в обучении</a:t>
            </a: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Андреева А.В., </a:t>
            </a:r>
            <a:r>
              <a:rPr lang="ru-RU" dirty="0" err="1"/>
              <a:t>к.п.н</a:t>
            </a:r>
            <a:r>
              <a:rPr lang="ru-RU" dirty="0"/>
              <a:t>., доцент кафедры </a:t>
            </a:r>
            <a:r>
              <a:rPr lang="ru-RU" dirty="0" smtClean="0"/>
              <a:t>СОИРО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0633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1"/>
          <p:cNvSpPr>
            <a:spLocks noGrp="1"/>
          </p:cNvSpPr>
          <p:nvPr>
            <p:ph type="title"/>
          </p:nvPr>
        </p:nvSpPr>
        <p:spPr bwMode="auto">
          <a:xfrm>
            <a:off x="1703388" y="533401"/>
            <a:ext cx="8856662" cy="663575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marL="342900" indent="-342900">
              <a:defRPr/>
            </a:pPr>
            <a:r>
              <a:rPr lang="ru-RU" sz="2200" b="1"/>
              <a:t>1.8.  Матрица оценки функционирования школы в текущем учебном году</a:t>
            </a:r>
            <a:endParaRPr lang="ru-RU" sz="220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</p:nvPr>
        </p:nvGraphicFramePr>
        <p:xfrm>
          <a:off x="1739516" y="1484784"/>
          <a:ext cx="8712968" cy="49680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45826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5880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2686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43301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45551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458809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60150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544423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544423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389109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389109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388560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  <a:gridCol w="467041">
                  <a:extLst>
                    <a:ext uri="{9D8B030D-6E8A-4147-A177-3AD203B41FA5}">
                      <a16:colId xmlns:a16="http://schemas.microsoft.com/office/drawing/2014/main" xmlns="" val="20012"/>
                    </a:ext>
                  </a:extLst>
                </a:gridCol>
                <a:gridCol w="388010">
                  <a:extLst>
                    <a:ext uri="{9D8B030D-6E8A-4147-A177-3AD203B41FA5}">
                      <a16:colId xmlns:a16="http://schemas.microsoft.com/office/drawing/2014/main" xmlns="" val="20013"/>
                    </a:ext>
                  </a:extLst>
                </a:gridCol>
                <a:gridCol w="388010">
                  <a:extLst>
                    <a:ext uri="{9D8B030D-6E8A-4147-A177-3AD203B41FA5}">
                      <a16:colId xmlns:a16="http://schemas.microsoft.com/office/drawing/2014/main" xmlns="" val="20014"/>
                    </a:ext>
                  </a:extLst>
                </a:gridCol>
                <a:gridCol w="455516">
                  <a:extLst>
                    <a:ext uri="{9D8B030D-6E8A-4147-A177-3AD203B41FA5}">
                      <a16:colId xmlns:a16="http://schemas.microsoft.com/office/drawing/2014/main" xmlns="" val="20015"/>
                    </a:ext>
                  </a:extLst>
                </a:gridCol>
                <a:gridCol w="454966">
                  <a:extLst>
                    <a:ext uri="{9D8B030D-6E8A-4147-A177-3AD203B41FA5}">
                      <a16:colId xmlns:a16="http://schemas.microsoft.com/office/drawing/2014/main" xmlns="" val="20016"/>
                    </a:ext>
                  </a:extLst>
                </a:gridCol>
                <a:gridCol w="455516">
                  <a:extLst>
                    <a:ext uri="{9D8B030D-6E8A-4147-A177-3AD203B41FA5}">
                      <a16:colId xmlns:a16="http://schemas.microsoft.com/office/drawing/2014/main" xmlns="" val="20017"/>
                    </a:ext>
                  </a:extLst>
                </a:gridCol>
                <a:gridCol w="455516">
                  <a:extLst>
                    <a:ext uri="{9D8B030D-6E8A-4147-A177-3AD203B41FA5}">
                      <a16:colId xmlns:a16="http://schemas.microsoft.com/office/drawing/2014/main" xmlns="" val="20018"/>
                    </a:ext>
                  </a:extLst>
                </a:gridCol>
              </a:tblGrid>
              <a:tr h="4788000"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Прием учащихся стабилен </a:t>
                      </a:r>
                      <a:br>
                        <a:rPr lang="ru-RU" sz="1100" dirty="0">
                          <a:effectLst/>
                        </a:rPr>
                      </a:br>
                      <a:r>
                        <a:rPr lang="ru-RU" sz="1100" dirty="0">
                          <a:effectLst/>
                        </a:rPr>
                        <a:t>(ежегодно имеется 1 класс)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Расписание уроков соответствует </a:t>
                      </a:r>
                      <a:br>
                        <a:rPr lang="ru-RU" sz="1100" dirty="0">
                          <a:effectLst/>
                        </a:rPr>
                      </a:br>
                      <a:r>
                        <a:rPr lang="ru-RU" sz="1100" dirty="0">
                          <a:effectLst/>
                        </a:rPr>
                        <a:t>утвержденному учебному плану школы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Внеурочная деятельность соответствует Программе воспитания и социализации школы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Программа коррекционной работы </a:t>
                      </a:r>
                      <a:br>
                        <a:rPr lang="ru-RU" sz="1100" dirty="0">
                          <a:effectLst/>
                        </a:rPr>
                      </a:br>
                      <a:r>
                        <a:rPr lang="ru-RU" sz="1100" dirty="0">
                          <a:effectLst/>
                        </a:rPr>
                        <a:t>реализуется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Нарушения графика учебного процесса отсутствуют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Педагогические советы проводятся </a:t>
                      </a:r>
                      <a:br>
                        <a:rPr lang="ru-RU" sz="1100" dirty="0">
                          <a:effectLst/>
                        </a:rPr>
                      </a:br>
                      <a:r>
                        <a:rPr lang="ru-RU" sz="1100" dirty="0">
                          <a:effectLst/>
                        </a:rPr>
                        <a:t>регулярно (наличие протоколов)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Заседания </a:t>
                      </a:r>
                      <a:r>
                        <a:rPr lang="ru-RU" sz="1100" dirty="0" err="1">
                          <a:effectLst/>
                        </a:rPr>
                        <a:t>методобъединений</a:t>
                      </a:r>
                      <a:r>
                        <a:rPr lang="ru-RU" sz="1100" dirty="0">
                          <a:effectLst/>
                        </a:rPr>
                        <a:t> </a:t>
                      </a:r>
                      <a:br>
                        <a:rPr lang="ru-RU" sz="1100" dirty="0">
                          <a:effectLst/>
                        </a:rPr>
                      </a:br>
                      <a:r>
                        <a:rPr lang="ru-RU" sz="1100" dirty="0">
                          <a:effectLst/>
                        </a:rPr>
                        <a:t>проводятся регулярно </a:t>
                      </a:r>
                      <a:br>
                        <a:rPr lang="ru-RU" sz="1100" dirty="0">
                          <a:effectLst/>
                        </a:rPr>
                      </a:br>
                      <a:r>
                        <a:rPr lang="ru-RU" sz="1100" dirty="0">
                          <a:effectLst/>
                        </a:rPr>
                        <a:t>(или участие учителей в МО)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Родительские собрания проводятся </a:t>
                      </a:r>
                      <a:br>
                        <a:rPr lang="ru-RU" sz="1100">
                          <a:effectLst/>
                        </a:rPr>
                      </a:br>
                      <a:r>
                        <a:rPr lang="ru-RU" sz="1100">
                          <a:effectLst/>
                        </a:rPr>
                        <a:t>регулярно (тематика, подписи присутствующих родителей)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«Текучка» кадров в течение учебного года отсутствует (приказы директора)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Программа оздоровления обучающихся реализуется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Летняя площадка и т.п. имеется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Эпидемии в школе в течение учебного года отсутствуют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Чрезвычайные происшествия в школе в течение учебного года отсутствуют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Система охраны обучающихся имеется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Сайт школы  обновляется 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Обучающиеся, оставленные на второй год обучения, отсутствуют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Жалобы на школу со стороны родителей отсутствуют 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Ежегодный отчет о </a:t>
                      </a:r>
                      <a:r>
                        <a:rPr lang="ru-RU" sz="1100" dirty="0" err="1">
                          <a:effectLst/>
                        </a:rPr>
                        <a:t>самообследовании</a:t>
                      </a:r>
                      <a:r>
                        <a:rPr lang="ru-RU" sz="1100" dirty="0">
                          <a:effectLst/>
                        </a:rPr>
                        <a:t> школы имеется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Стабильности функционирования школы</a:t>
                      </a:r>
                      <a:endParaRPr lang="ru-RU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vert="vert27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79366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Заголовок 1"/>
          <p:cNvSpPr>
            <a:spLocks noGrp="1"/>
          </p:cNvSpPr>
          <p:nvPr>
            <p:ph type="title"/>
          </p:nvPr>
        </p:nvSpPr>
        <p:spPr bwMode="auto">
          <a:xfrm>
            <a:off x="1703388" y="533400"/>
            <a:ext cx="8856662" cy="37465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marL="342900" indent="-342900">
              <a:defRPr/>
            </a:pPr>
            <a:r>
              <a:rPr lang="ru-RU" sz="1800" b="1"/>
              <a:t>1.9. Матрица оценки динамики развития школы за последние три года</a:t>
            </a:r>
            <a:endParaRPr lang="ru-RU" sz="180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1552270" y="1031710"/>
          <a:ext cx="9087463" cy="567761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79357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42018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8457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8457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38457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112796">
                <a:tc rowSpan="2"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</a:rPr>
                        <a:t>Показатели</a:t>
                      </a:r>
                      <a:endParaRPr lang="ru-RU" sz="9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564" marR="41564" marT="0" marB="0" anchor="ctr"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Учебный год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564" marR="41564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</a:rPr>
                        <a:t>Индикатор динамики </a:t>
                      </a:r>
                      <a:endParaRPr lang="ru-RU" sz="9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000" marR="1800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37124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2013-2014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564" marR="415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2014-2015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564" marR="415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2015-2016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564" marR="41564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12796">
                <a:tc gridSpan="2"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900" dirty="0">
                          <a:effectLst/>
                        </a:rPr>
                        <a:t>Общая численность обучающихся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564" marR="41564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564" marR="415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564" marR="415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564" marR="415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564" marR="41564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12796">
                <a:tc gridSpan="2"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900" dirty="0">
                          <a:effectLst/>
                        </a:rPr>
                        <a:t>Общая численность обучающихся, успевающих на 4 и 5/ удельный вес в общей численности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564" marR="41564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564" marR="415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564" marR="415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564" marR="415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564" marR="41564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12796">
                <a:tc gridSpan="2"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900" dirty="0">
                          <a:effectLst/>
                        </a:rPr>
                        <a:t>Средний балл ГИА-9 по русскому языку в ОО больше  регионального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564" marR="41564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564" marR="415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564" marR="415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564" marR="415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564" marR="41564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12796">
                <a:tc gridSpan="2"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900" dirty="0">
                          <a:effectLst/>
                        </a:rPr>
                        <a:t>Средняя оценка ГИА-9 по русскому языку 9 класс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564" marR="41564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564" marR="415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564" marR="415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564" marR="415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564" marR="41564" marT="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12796">
                <a:tc gridSpan="2"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900" dirty="0">
                          <a:effectLst/>
                        </a:rPr>
                        <a:t>Средний балл ГИА-9 по математике в ОО больше  регионального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564" marR="41564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564" marR="415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564" marR="415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564" marR="415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564" marR="41564" marT="0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12796">
                <a:tc gridSpan="2"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900" dirty="0">
                          <a:effectLst/>
                        </a:rPr>
                        <a:t>Средняя оценка ГИА-9 математике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564" marR="41564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564" marR="415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564" marR="415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564" marR="415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564" marR="41564" marT="0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38388">
                <a:tc rowSpan="5">
                  <a:txBody>
                    <a:bodyPr/>
                    <a:lstStyle/>
                    <a:p>
                      <a:pPr marL="71755" marR="71755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900" dirty="0">
                          <a:effectLst/>
                        </a:rPr>
                        <a:t>Численность/удельный вес численности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564" marR="41564" marT="0" marB="0" vert="vert270" anchor="ctr"/>
                </a:tc>
                <a:tc>
                  <a:txBody>
                    <a:bodyPr/>
                    <a:lstStyle/>
                    <a:p>
                      <a:pPr marL="171450" lvl="0" indent="-171450" algn="just">
                        <a:spcBef>
                          <a:spcPts val="100"/>
                        </a:spcBef>
                        <a:spcAft>
                          <a:spcPts val="100"/>
                        </a:spcAft>
                        <a:buClr>
                          <a:srgbClr val="002060"/>
                        </a:buClr>
                        <a:buSzPts val="1150"/>
                        <a:buFont typeface="Arial" pitchFamily="34" charset="0"/>
                        <a:buChar char="•"/>
                      </a:pPr>
                      <a:r>
                        <a:rPr lang="ru-RU" sz="900" dirty="0">
                          <a:effectLst/>
                        </a:rPr>
                        <a:t>выпускников 9 класса, получивших неудовлетворительные результаты на государственной итоговой аттестации по русскому языку, в общей численности выпускников 9 класса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564" marR="415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564" marR="415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564" marR="415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564" marR="415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564" marR="41564" marT="0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383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lvl="0" indent="-171450" algn="just">
                        <a:spcBef>
                          <a:spcPts val="100"/>
                        </a:spcBef>
                        <a:spcAft>
                          <a:spcPts val="100"/>
                        </a:spcAft>
                        <a:buClr>
                          <a:srgbClr val="002060"/>
                        </a:buClr>
                        <a:buSzPts val="1150"/>
                        <a:buFont typeface="Arial" pitchFamily="34" charset="0"/>
                        <a:buChar char="•"/>
                      </a:pPr>
                      <a:r>
                        <a:rPr lang="ru-RU" sz="900" dirty="0">
                          <a:effectLst/>
                        </a:rPr>
                        <a:t>выпускников 9 класса, получивших неудовлетворительные результаты на государственной итоговой аттестации по математике, в общей численности выпускников 9 класса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564" marR="415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564" marR="415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564" marR="415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564" marR="415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564" marR="41564" marT="0" marB="0"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2559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lvl="0" indent="-171450" algn="just">
                        <a:spcBef>
                          <a:spcPts val="100"/>
                        </a:spcBef>
                        <a:spcAft>
                          <a:spcPts val="100"/>
                        </a:spcAft>
                        <a:buClr>
                          <a:srgbClr val="002060"/>
                        </a:buClr>
                        <a:buSzPts val="1150"/>
                        <a:buFont typeface="Arial" pitchFamily="34" charset="0"/>
                        <a:buChar char="•"/>
                      </a:pPr>
                      <a:r>
                        <a:rPr lang="ru-RU" sz="900" dirty="0">
                          <a:effectLst/>
                        </a:rPr>
                        <a:t>выпускников 9 класса, получивших аттестаты об основном общем образовании с отличием, в общей численности выпускников 9 класса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564" marR="415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564" marR="415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564" marR="415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564" marR="415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564" marR="41564" marT="0" marB="0" anchor="ctr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2559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lvl="0" indent="-171450" algn="just">
                        <a:spcBef>
                          <a:spcPts val="100"/>
                        </a:spcBef>
                        <a:spcAft>
                          <a:spcPts val="100"/>
                        </a:spcAft>
                        <a:buClr>
                          <a:srgbClr val="002060"/>
                        </a:buClr>
                        <a:buSzPts val="1150"/>
                        <a:buFont typeface="Arial" pitchFamily="34" charset="0"/>
                        <a:buChar char="•"/>
                      </a:pPr>
                      <a:r>
                        <a:rPr lang="ru-RU" sz="900" dirty="0">
                          <a:effectLst/>
                        </a:rPr>
                        <a:t>выпускников 9 класса, не получивших аттестаты об основном общем образовании, в общей численности выпускников 9 класса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564" marR="415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564" marR="415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564" marR="415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564" marR="415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564" marR="41564" marT="0" marB="0" anchor="ctr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2559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lvl="0" indent="-171450">
                        <a:spcBef>
                          <a:spcPts val="100"/>
                        </a:spcBef>
                        <a:spcAft>
                          <a:spcPts val="100"/>
                        </a:spcAft>
                        <a:buClr>
                          <a:srgbClr val="002060"/>
                        </a:buClr>
                        <a:buSzPts val="1150"/>
                        <a:buFont typeface="Arial" pitchFamily="34" charset="0"/>
                        <a:buChar char="•"/>
                      </a:pPr>
                      <a:r>
                        <a:rPr lang="ru-RU" sz="900" dirty="0">
                          <a:effectLst/>
                        </a:rPr>
                        <a:t>учащихся, принявших участие в различных олимпиадах, смотрах, конкурсах, в общей численности учащихся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564" marR="415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564" marR="415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564" marR="415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564" marR="415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564" marR="41564" marT="0" marB="0" anchor="ctr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112796">
                <a:tc gridSpan="2"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900">
                          <a:effectLst/>
                        </a:rPr>
                        <a:t>Общая численность педагогических работников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564" marR="41564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564" marR="415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564" marR="415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564" marR="415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564" marR="41564" marT="0" marB="0" anchor="ctr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322274">
                <a:tc rowSpan="6">
                  <a:txBody>
                    <a:bodyPr/>
                    <a:lstStyle/>
                    <a:p>
                      <a:pPr marL="71755" marR="71755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900" dirty="0">
                          <a:effectLst/>
                        </a:rPr>
                        <a:t>Численность/удельный вес численности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564" marR="41564" marT="0" marB="0" vert="vert270" anchor="ctr"/>
                </a:tc>
                <a:tc>
                  <a:txBody>
                    <a:bodyPr/>
                    <a:lstStyle/>
                    <a:p>
                      <a:pPr marL="171450" lvl="0" indent="-171450">
                        <a:spcBef>
                          <a:spcPts val="100"/>
                        </a:spcBef>
                        <a:spcAft>
                          <a:spcPts val="100"/>
                        </a:spcAft>
                        <a:buClr>
                          <a:srgbClr val="002060"/>
                        </a:buClr>
                        <a:buSzPts val="1150"/>
                        <a:buFont typeface="Arial" pitchFamily="34" charset="0"/>
                        <a:buChar char="•"/>
                      </a:pPr>
                      <a:r>
                        <a:rPr lang="ru-RU" sz="900" dirty="0">
                          <a:effectLst/>
                        </a:rPr>
                        <a:t>педагогических работников, имеющих высшее образование педагогической направленности (профиля), в общей численности педагогических работников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564" marR="415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564" marR="415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564" marR="415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564" marR="415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564" marR="41564" marT="0" marB="0" anchor="ctr"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3383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lvl="0" indent="-171450">
                        <a:spcBef>
                          <a:spcPts val="100"/>
                        </a:spcBef>
                        <a:spcAft>
                          <a:spcPts val="100"/>
                        </a:spcAft>
                        <a:buClr>
                          <a:srgbClr val="002060"/>
                        </a:buClr>
                        <a:buSzPts val="1150"/>
                        <a:buFont typeface="Arial" pitchFamily="34" charset="0"/>
                        <a:buChar char="•"/>
                      </a:pPr>
                      <a:r>
                        <a:rPr lang="ru-RU" sz="900" dirty="0">
                          <a:effectLst/>
                        </a:rPr>
                        <a:t>педагогических работников, которым по результатам аттестации присвоена Высшая квалификационная категория в общей численности педагогических работников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564" marR="415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564" marR="415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564" marR="415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564" marR="415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564" marR="41564" marT="0" marB="0" anchor="ctr"/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3383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lvl="0" indent="-171450">
                        <a:spcBef>
                          <a:spcPts val="100"/>
                        </a:spcBef>
                        <a:spcAft>
                          <a:spcPts val="100"/>
                        </a:spcAft>
                        <a:buClr>
                          <a:srgbClr val="002060"/>
                        </a:buClr>
                        <a:buSzPts val="1150"/>
                        <a:buFont typeface="Arial" pitchFamily="34" charset="0"/>
                        <a:buChar char="•"/>
                      </a:pPr>
                      <a:r>
                        <a:rPr lang="ru-RU" sz="900" dirty="0">
                          <a:effectLst/>
                        </a:rPr>
                        <a:t>педагогических работников, которым по результатам аттестации присвоена Первая квалификационная категория общей численности педагогических работников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564" marR="415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564" marR="415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564" marR="415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564" marR="415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564" marR="41564" marT="0" marB="0" anchor="ctr"/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22559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lvl="0" indent="-171450">
                        <a:spcBef>
                          <a:spcPts val="100"/>
                        </a:spcBef>
                        <a:spcAft>
                          <a:spcPts val="100"/>
                        </a:spcAft>
                        <a:buClr>
                          <a:srgbClr val="002060"/>
                        </a:buClr>
                        <a:buSzPts val="1150"/>
                        <a:buFont typeface="Arial" pitchFamily="34" charset="0"/>
                        <a:buChar char="•"/>
                      </a:pPr>
                      <a:r>
                        <a:rPr lang="ru-RU" sz="900" dirty="0">
                          <a:effectLst/>
                        </a:rPr>
                        <a:t>педагогических работников в общей численности педагогических работников, педагогический стаж работы которых составляет до 5 лет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564" marR="415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564" marR="415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564" marR="415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564" marR="415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564" marR="41564" marT="0" marB="0" anchor="ctr"/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6445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lvl="0" indent="-171450">
                        <a:spcBef>
                          <a:spcPts val="100"/>
                        </a:spcBef>
                        <a:spcAft>
                          <a:spcPts val="100"/>
                        </a:spcAft>
                        <a:buClr>
                          <a:srgbClr val="002060"/>
                        </a:buClr>
                        <a:buSzPts val="1150"/>
                        <a:buFont typeface="Arial" pitchFamily="34" charset="0"/>
                        <a:buChar char="•"/>
                      </a:pPr>
                      <a:r>
                        <a:rPr lang="ru-RU" sz="900" dirty="0">
                          <a:effectLst/>
                        </a:rPr>
                        <a:t>педагогических и административно-хозяйственных  работников, прошедших за последние 3 года повышение квалификации/профессиональную  переподготовку по профилю педагогической деятельности или иной осуществляемой в образовательной организации деятельности, в общей численности педагогических и административно-хозяйственных работников 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564" marR="415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564" marR="415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564" marR="415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564" marR="415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564" marR="41564" marT="0" marB="0" anchor="ctr"/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  <a:tr h="5371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lvl="0" indent="-171450">
                        <a:spcBef>
                          <a:spcPts val="100"/>
                        </a:spcBef>
                        <a:spcAft>
                          <a:spcPts val="100"/>
                        </a:spcAft>
                        <a:buClr>
                          <a:srgbClr val="002060"/>
                        </a:buClr>
                        <a:buSzPts val="1150"/>
                        <a:buFont typeface="Arial" pitchFamily="34" charset="0"/>
                        <a:buChar char="•"/>
                      </a:pPr>
                      <a:r>
                        <a:rPr lang="ru-RU" sz="900" dirty="0">
                          <a:effectLst/>
                        </a:rPr>
                        <a:t>педагогических и административно-хозяйственных работников, прошедших повышение квалификации по применению в образовательном процессе федеральных государственных образовательных стандартов в общей численности педагогических и административно-хозяйственных работников 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564" marR="415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564" marR="415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564" marR="415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564" marR="415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564" marR="41564" marT="0" marB="0" anchor="ctr"/>
                </a:tc>
                <a:extLst>
                  <a:ext uri="{0D108BD9-81ED-4DB2-BD59-A6C34878D82A}">
                    <a16:rowId xmlns:a16="http://schemas.microsoft.com/office/drawing/2014/main" xmlns="" val="10019"/>
                  </a:ext>
                </a:extLst>
              </a:tr>
              <a:tr h="112796">
                <a:tc gridSpan="5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Итоговый индикатор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564" marR="41564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 dirty="0">
                        <a:effectLst/>
                        <a:latin typeface="Calibri"/>
                      </a:endParaRPr>
                    </a:p>
                  </a:txBody>
                  <a:tcPr marL="41564" marR="41564" marT="0" marB="0" anchor="ctr"/>
                </a:tc>
                <a:extLst>
                  <a:ext uri="{0D108BD9-81ED-4DB2-BD59-A6C34878D82A}">
                    <a16:rowId xmlns:a16="http://schemas.microsoft.com/office/drawing/2014/main" xmlns="" val="100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64359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>
          <a:xfrm>
            <a:off x="1703388" y="533400"/>
            <a:ext cx="8856662" cy="374650"/>
          </a:xfrm>
        </p:spPr>
        <p:txBody>
          <a:bodyPr>
            <a:normAutofit fontScale="90000"/>
          </a:bodyPr>
          <a:lstStyle/>
          <a:p>
            <a:pPr marL="342900" indent="-342900"/>
            <a:r>
              <a:rPr lang="ru-RU" altLang="ru-RU" sz="2200" b="1"/>
              <a:t>1.10. Матрица сводных диагностических данных</a:t>
            </a:r>
            <a:endParaRPr lang="ru-RU" altLang="ru-RU" sz="220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5115458"/>
              </p:ext>
            </p:extLst>
          </p:nvPr>
        </p:nvGraphicFramePr>
        <p:xfrm>
          <a:off x="1809750" y="1497496"/>
          <a:ext cx="8526462" cy="4776361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82796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43722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9995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2044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2044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12044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331332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№ </a:t>
                      </a:r>
                      <a:br>
                        <a:rPr lang="ru-RU" sz="1100" dirty="0">
                          <a:effectLst/>
                        </a:rPr>
                      </a:br>
                      <a:r>
                        <a:rPr lang="ru-RU" sz="1100" dirty="0">
                          <a:effectLst/>
                        </a:rPr>
                        <a:t>Матрицы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7" marR="68577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Показатели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7" marR="68577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Индикатор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7" marR="68577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Уровни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7" marR="68577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6266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критический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допустимый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оптимальный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7" marR="68577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313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1.1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Потенциал учащихся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7" marR="68577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313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1.2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Семейное благополучие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7" marR="68577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313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1.3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Потенциал педагога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7" marR="68577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313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1.4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Успешность управления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7" marR="68577" marT="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313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1.5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Материальная обеспеченность ОО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7" marR="68577" marT="0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807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1.6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Социально-бытовая комфортность ОО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7" marR="68577" marT="0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807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1.7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Благоприятность социокультурной среды ОО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7" marR="68577" marT="0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807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1.8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Стабильность функционирования школы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7" marR="68577" marT="0" marB="0"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313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1.9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Динамики развития школы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7" marR="68577" marT="0" marB="0" anchor="ctr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31332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Итого: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7" marR="68577" marT="0" marB="0" anchor="ctr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40887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527176" y="333375"/>
            <a:ext cx="9001125" cy="25542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ru-RU" sz="2400" b="1" i="1" dirty="0">
                <a:solidFill>
                  <a:schemeClr val="bg2">
                    <a:lumMod val="25000"/>
                  </a:schemeClr>
                </a:solidFill>
                <a:cs typeface="Arial" charset="0"/>
              </a:rPr>
              <a:t>АЛГОРИТМ ДЕЙСТВИЙ РУКОВОДИТЕЛЯ ШКОЛЫ</a:t>
            </a:r>
          </a:p>
          <a:p>
            <a:pPr algn="ctr" eaLnBrk="0" hangingPunct="0">
              <a:defRPr/>
            </a:pPr>
            <a:r>
              <a:rPr lang="ru-RU" sz="2400" b="1" i="1" dirty="0">
                <a:solidFill>
                  <a:schemeClr val="bg2">
                    <a:lumMod val="25000"/>
                  </a:schemeClr>
                </a:solidFill>
                <a:cs typeface="Arial" charset="0"/>
              </a:rPr>
              <a:t>ПО ПОИСКУ ПРИЧИН НЕУСПЕШНОСТИ ДЕТЕЙ В ОБУЧЕНИИ</a:t>
            </a:r>
          </a:p>
          <a:p>
            <a:pPr algn="ctr" eaLnBrk="0" hangingPunct="0">
              <a:defRPr/>
            </a:pPr>
            <a:endParaRPr lang="ru-RU" sz="1200" b="1" i="1" dirty="0">
              <a:solidFill>
                <a:schemeClr val="bg2">
                  <a:lumMod val="25000"/>
                </a:schemeClr>
              </a:solidFill>
              <a:cs typeface="Arial" charset="0"/>
            </a:endParaRPr>
          </a:p>
          <a:p>
            <a:pPr algn="just" eaLnBrk="0" hangingPunct="0">
              <a:defRPr/>
            </a:pPr>
            <a:r>
              <a:rPr lang="ru-RU" sz="2400" b="1" i="1" dirty="0">
                <a:solidFill>
                  <a:schemeClr val="bg2">
                    <a:lumMod val="25000"/>
                  </a:schemeClr>
                </a:solidFill>
                <a:cs typeface="Arial" charset="0"/>
              </a:rPr>
              <a:t>1. Сравните индикатор интеллектуального потенциала каждого ребенка, полученный при заполнении матрицы 1, со средним баллом по предметам (см. табл. 1). Заполните таблицу 2: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671638" y="2544763"/>
            <a:ext cx="8856662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r" eaLnBrk="0" hangingPunct="0">
              <a:defRPr/>
            </a:pPr>
            <a:r>
              <a:rPr lang="ru-RU" sz="2400" b="1" i="1" dirty="0">
                <a:solidFill>
                  <a:schemeClr val="bg2">
                    <a:lumMod val="25000"/>
                  </a:schemeClr>
                </a:solidFill>
                <a:cs typeface="Arial" charset="0"/>
              </a:rPr>
              <a:t>Таблица 2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5534710"/>
              </p:ext>
            </p:extLst>
          </p:nvPr>
        </p:nvGraphicFramePr>
        <p:xfrm>
          <a:off x="2316164" y="2992162"/>
          <a:ext cx="8856663" cy="379412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6357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2044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85781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8977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82505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24535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№ п/п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ФИО ученика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Индикатор потенциала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Средний балл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Отметка о соответствии успеваемости потенциалу</a:t>
                      </a:r>
                      <a:endParaRPr lang="ru-RU" sz="16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(+ или –)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8" marR="68578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46862"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 marL="2286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8" marR="68578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46862"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 marL="2286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8" marR="68578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46862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 marL="2286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8" marR="68578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05985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Прямоугольник 30"/>
          <p:cNvSpPr/>
          <p:nvPr/>
        </p:nvSpPr>
        <p:spPr>
          <a:xfrm>
            <a:off x="1627188" y="476250"/>
            <a:ext cx="885825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eaLnBrk="0" hangingPunct="0">
              <a:defRPr/>
            </a:pPr>
            <a:r>
              <a:rPr lang="ru-RU" sz="2400" b="1" i="1" dirty="0">
                <a:solidFill>
                  <a:schemeClr val="bg2">
                    <a:lumMod val="25000"/>
                  </a:schemeClr>
                </a:solidFill>
                <a:cs typeface="Arial" charset="0"/>
              </a:rPr>
              <a:t>2. Выделите в таблице фамилии учеников с несоответствием интеллектуального потенциала и успеваемости. Нанесите данные на график, который покажет отклонения от нормы:</a:t>
            </a:r>
          </a:p>
        </p:txBody>
      </p:sp>
      <p:pic>
        <p:nvPicPr>
          <p:cNvPr id="34819" name="Picture 5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6276" y="1989139"/>
            <a:ext cx="5381625" cy="380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679827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16088" y="417514"/>
            <a:ext cx="8712200" cy="1570037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eaLnBrk="0" hangingPunct="0">
              <a:defRPr/>
            </a:pPr>
            <a:r>
              <a:rPr lang="ru-RU" sz="2400" b="1" i="1" dirty="0">
                <a:solidFill>
                  <a:schemeClr val="bg2">
                    <a:lumMod val="25000"/>
                  </a:schemeClr>
                </a:solidFill>
                <a:cs typeface="Arial" charset="0"/>
              </a:rPr>
              <a:t>Определите несоответствие интеллектуального потенциала и успеваемости проблемных учеников по основным предметам естественно-математического цикла, заполнив таблицу 3: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8938063"/>
              </p:ext>
            </p:extLst>
          </p:nvPr>
        </p:nvGraphicFramePr>
        <p:xfrm>
          <a:off x="2457797" y="2460032"/>
          <a:ext cx="8845549" cy="28067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154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0043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30455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75787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49114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146018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№ п/п</a:t>
                      </a:r>
                    </a:p>
                  </a:txBody>
                  <a:tcPr marL="40198" marR="40198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ФИО ученика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40198" marR="40198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Индикатор</a:t>
                      </a:r>
                    </a:p>
                    <a:p>
                      <a:pPr marL="0" algn="ctr" defTabSz="914400" rtl="0" eaLnBrk="1" latinLnBrk="0" hangingPunct="1"/>
                      <a:r>
                        <a:rPr lang="ru-RU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интеллектуального  потенциала</a:t>
                      </a:r>
                    </a:p>
                  </a:txBody>
                  <a:tcPr marL="40198" marR="40198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Предметы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ЕМЦ</a:t>
                      </a:r>
                    </a:p>
                  </a:txBody>
                  <a:tcPr marL="40198" marR="40198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Балл по предмету</a:t>
                      </a:r>
                    </a:p>
                  </a:txBody>
                  <a:tcPr marL="40198" marR="40198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43059">
                <a:tc rowSpan="4"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98" marR="40198" marT="0" marB="0"/>
                </a:tc>
                <a:tc rowSpan="4"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98" marR="40198" marT="0" marB="0"/>
                </a:tc>
                <a:tc rowSpan="4"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98" marR="40198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Математика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98" marR="40198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98" marR="40198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3448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Химия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98" marR="40198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98" marR="40198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3448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География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98" marR="40198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98" marR="40198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3448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Биология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98" marR="40198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98" marR="40198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35872" name="Rectangle 4"/>
          <p:cNvSpPr>
            <a:spLocks noChangeArrowheads="1"/>
          </p:cNvSpPr>
          <p:nvPr/>
        </p:nvSpPr>
        <p:spPr bwMode="auto">
          <a:xfrm>
            <a:off x="14021743" y="819250"/>
            <a:ext cx="95314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/>
            <a:r>
              <a:rPr lang="ru-RU" altLang="ru-RU" sz="1400">
                <a:latin typeface="Times New Roman" panose="02020603050405020304" pitchFamily="18" charset="0"/>
              </a:rPr>
              <a:t>Таблица 3</a:t>
            </a:r>
            <a:endParaRPr lang="ru-RU" alt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8899525" y="1987551"/>
            <a:ext cx="15674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 i="1" dirty="0">
                <a:solidFill>
                  <a:schemeClr val="bg2">
                    <a:lumMod val="25000"/>
                  </a:schemeClr>
                </a:solidFill>
                <a:cs typeface="Arial" charset="0"/>
              </a:rPr>
              <a:t>Таблица 3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318533"/>
              </p:ext>
            </p:extLst>
          </p:nvPr>
        </p:nvGraphicFramePr>
        <p:xfrm>
          <a:off x="2457797" y="5311182"/>
          <a:ext cx="8845549" cy="13477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154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0043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30455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75787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49114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43382">
                <a:tc rowSpan="4"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98" marR="40198" marT="0" marB="0"/>
                </a:tc>
                <a:tc rowSpan="4"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98" marR="40198" marT="0" marB="0"/>
                </a:tc>
                <a:tc rowSpan="4"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98" marR="40198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Математика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98" marR="40198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98" marR="40198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348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Химия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98" marR="40198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98" marR="40198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348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География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98" marR="40198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98" marR="40198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348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Биология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98" marR="40198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198" marR="40198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71573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03389" y="350838"/>
            <a:ext cx="8785225" cy="15684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eaLnBrk="0" hangingPunct="0">
              <a:defRPr/>
            </a:pPr>
            <a:r>
              <a:rPr lang="ru-RU" sz="2400" b="1" i="1" dirty="0">
                <a:solidFill>
                  <a:schemeClr val="bg2">
                    <a:lumMod val="25000"/>
                  </a:schemeClr>
                </a:solidFill>
                <a:cs typeface="Arial" charset="0"/>
              </a:rPr>
              <a:t>3. Определите несоответствие интеллектуального потенциала и успеваемости проблемных учеников по основным предметам гуманитарного цикла, заполнив таблицу 4: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4012730"/>
              </p:ext>
            </p:extLst>
          </p:nvPr>
        </p:nvGraphicFramePr>
        <p:xfrm>
          <a:off x="2582863" y="2020740"/>
          <a:ext cx="8820150" cy="32829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200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44804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73604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78210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3394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192945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№ п/п</a:t>
                      </a: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ФИО ученика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Индикатор потенциала</a:t>
                      </a: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Предметы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гуманитарного цикла</a:t>
                      </a: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Балл по предмету</a:t>
                      </a:r>
                    </a:p>
                  </a:txBody>
                  <a:tcPr marL="68574" marR="68574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38375">
                <a:tc rowSpan="4"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4" marR="68574" marT="0" marB="0"/>
                </a:tc>
                <a:tc rowSpan="4"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4" marR="68574" marT="0" marB="0"/>
                </a:tc>
                <a:tc rowSpan="4"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Русский язык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4" marR="68574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383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Литература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4" marR="68574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383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История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4" marR="68574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383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Ин. язык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4" marR="68574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8837613" y="1559075"/>
            <a:ext cx="158511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ru-RU" sz="2400" b="1" i="1" dirty="0">
                <a:solidFill>
                  <a:schemeClr val="bg2">
                    <a:lumMod val="25000"/>
                  </a:schemeClr>
                </a:solidFill>
                <a:cs typeface="Arial" charset="0"/>
              </a:rPr>
              <a:t>Таблица 4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3353923"/>
              </p:ext>
            </p:extLst>
          </p:nvPr>
        </p:nvGraphicFramePr>
        <p:xfrm>
          <a:off x="2582863" y="5338616"/>
          <a:ext cx="8820150" cy="150494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200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44804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73604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78210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3394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490718">
                <a:tc rowSpan="4"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4" marR="68574" marT="0" marB="0"/>
                </a:tc>
                <a:tc rowSpan="4"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4" marR="68574" marT="0" marB="0"/>
                </a:tc>
                <a:tc rowSpan="4"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Русский язык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4" marR="68574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380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Литература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4" marR="68574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380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История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4" marR="68574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380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Ин. язык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4" marR="68574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82121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651000" y="500063"/>
            <a:ext cx="8858250" cy="12001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eaLnBrk="0" hangingPunct="0">
              <a:defRPr/>
            </a:pPr>
            <a:r>
              <a:rPr lang="ru-RU" sz="2400" b="1" i="1" dirty="0">
                <a:solidFill>
                  <a:schemeClr val="bg2">
                    <a:lumMod val="25000"/>
                  </a:schemeClr>
                </a:solidFill>
                <a:cs typeface="Arial" charset="0"/>
              </a:rPr>
              <a:t>4. Составьте список преподавателей тех предметов, по которым средний балл ученика не соответствует его интеллектуальному потенциалу.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4424827"/>
              </p:ext>
            </p:extLst>
          </p:nvPr>
        </p:nvGraphicFramePr>
        <p:xfrm>
          <a:off x="2366617" y="2593680"/>
          <a:ext cx="8858250" cy="407987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5150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60509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86606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73558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841099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№ п/п</a:t>
                      </a:r>
                    </a:p>
                  </a:txBody>
                  <a:tcPr marL="68590" marR="6859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ФИО преподавателя «проблемного» предмета</a:t>
                      </a:r>
                    </a:p>
                  </a:txBody>
                  <a:tcPr marL="68590" marR="6859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Индикатор потенциала педагога (получен при заполнении матрицы 1.3)</a:t>
                      </a:r>
                    </a:p>
                  </a:txBody>
                  <a:tcPr marL="68590" marR="6859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Уровень потенциала педагога: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 6 – критический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6-12 – допустимый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12-18 – оптимальный</a:t>
                      </a:r>
                    </a:p>
                  </a:txBody>
                  <a:tcPr marL="68590" marR="6859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47755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0" marR="6859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0" marR="6859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0" marR="6859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0" marR="6859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47755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0" marR="6859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0" marR="6859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0" marR="6859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0" marR="6859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47755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0" marR="6859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0" marR="6859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0" marR="6859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0" marR="6859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47755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0" marR="6859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0" marR="6859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0" marR="6859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0" marR="6859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47755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0" marR="6859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0" marR="6859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0" marR="6859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0" marR="68590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6578600" y="2190751"/>
            <a:ext cx="3887788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r" eaLnBrk="0" hangingPunct="0">
              <a:defRPr/>
            </a:pPr>
            <a:r>
              <a:rPr lang="ru-RU" sz="2400" b="1" i="1" dirty="0">
                <a:solidFill>
                  <a:schemeClr val="bg2">
                    <a:lumMod val="25000"/>
                  </a:schemeClr>
                </a:solidFill>
                <a:cs typeface="Arial" charset="0"/>
              </a:rPr>
              <a:t>Таблица 5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538645" y="1916114"/>
            <a:ext cx="36794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eaLnBrk="0" hangingPunct="0">
              <a:defRPr/>
            </a:pPr>
            <a:r>
              <a:rPr lang="ru-RU" sz="2400" b="1" i="1" dirty="0">
                <a:solidFill>
                  <a:schemeClr val="bg2">
                    <a:lumMod val="25000"/>
                  </a:schemeClr>
                </a:solidFill>
                <a:cs typeface="Arial" charset="0"/>
              </a:rPr>
              <a:t>5. Заполните таблицу 5:</a:t>
            </a:r>
          </a:p>
        </p:txBody>
      </p:sp>
    </p:spTree>
    <p:extLst>
      <p:ext uri="{BB962C8B-B14F-4D97-AF65-F5344CB8AC3E}">
        <p14:creationId xmlns:p14="http://schemas.microsoft.com/office/powerpoint/2010/main" val="15934758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631950" y="476250"/>
            <a:ext cx="8928100" cy="83185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 i="1" dirty="0">
                <a:solidFill>
                  <a:schemeClr val="bg2">
                    <a:lumMod val="25000"/>
                  </a:schemeClr>
                </a:solidFill>
                <a:cs typeface="Arial" charset="0"/>
              </a:rPr>
              <a:t>Нанесите данные на график, который покажет характер распределения педагогического потенциала по уровням:</a:t>
            </a:r>
          </a:p>
        </p:txBody>
      </p:sp>
      <p:pic>
        <p:nvPicPr>
          <p:cNvPr id="3891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21" y="1669774"/>
            <a:ext cx="8771813" cy="47310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281418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31950" y="476250"/>
            <a:ext cx="932759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sz="2400" b="1" i="1" dirty="0">
                <a:solidFill>
                  <a:schemeClr val="bg2">
                    <a:lumMod val="25000"/>
                  </a:schemeClr>
                </a:solidFill>
                <a:cs typeface="Arial" charset="0"/>
              </a:rPr>
              <a:t>6. Меры по преодолению проблем в обучении школьников: 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ru-RU" sz="2400" b="1" i="1" dirty="0">
                <a:solidFill>
                  <a:schemeClr val="bg2">
                    <a:lumMod val="25000"/>
                  </a:schemeClr>
                </a:solidFill>
                <a:cs typeface="Arial" charset="0"/>
              </a:rPr>
              <a:t>планирование индивидуальных образовательных траекторий, 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ru-RU" sz="2400" b="1" i="1" dirty="0">
                <a:solidFill>
                  <a:schemeClr val="bg2">
                    <a:lumMod val="25000"/>
                  </a:schemeClr>
                </a:solidFill>
                <a:cs typeface="Arial" charset="0"/>
              </a:rPr>
              <a:t>направление на психолого-медико-педагогическую комиссию, 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ru-RU" sz="2400" b="1" i="1" dirty="0">
                <a:solidFill>
                  <a:schemeClr val="bg2">
                    <a:lumMod val="25000"/>
                  </a:schemeClr>
                </a:solidFill>
                <a:cs typeface="Arial" charset="0"/>
              </a:rPr>
              <a:t>работа психолога с отдельными детьми по направлениям:</a:t>
            </a:r>
          </a:p>
          <a:p>
            <a:pPr algn="just">
              <a:defRPr/>
            </a:pPr>
            <a:r>
              <a:rPr lang="ru-RU" sz="2400" b="1" i="1" dirty="0">
                <a:solidFill>
                  <a:schemeClr val="bg2">
                    <a:lumMod val="25000"/>
                  </a:schemeClr>
                </a:solidFill>
                <a:cs typeface="Arial" charset="0"/>
              </a:rPr>
              <a:t>       - определение типа мышления ученика;</a:t>
            </a:r>
          </a:p>
          <a:p>
            <a:pPr algn="just">
              <a:defRPr/>
            </a:pPr>
            <a:r>
              <a:rPr lang="ru-RU" sz="2400" b="1" i="1" dirty="0">
                <a:solidFill>
                  <a:schemeClr val="bg2">
                    <a:lumMod val="25000"/>
                  </a:schemeClr>
                </a:solidFill>
                <a:cs typeface="Arial" charset="0"/>
              </a:rPr>
              <a:t>       - повышение мотивации ученика;</a:t>
            </a:r>
          </a:p>
          <a:p>
            <a:pPr algn="just">
              <a:defRPr/>
            </a:pPr>
            <a:r>
              <a:rPr lang="ru-RU" sz="2400" b="1" i="1" dirty="0">
                <a:solidFill>
                  <a:schemeClr val="bg2">
                    <a:lumMod val="25000"/>
                  </a:schemeClr>
                </a:solidFill>
                <a:cs typeface="Arial" charset="0"/>
              </a:rPr>
              <a:t>       - работа с родителями;</a:t>
            </a:r>
          </a:p>
          <a:p>
            <a:pPr algn="just">
              <a:defRPr/>
            </a:pPr>
            <a:r>
              <a:rPr lang="ru-RU" sz="2400" b="1" i="1" dirty="0">
                <a:solidFill>
                  <a:schemeClr val="bg2">
                    <a:lumMod val="25000"/>
                  </a:schemeClr>
                </a:solidFill>
                <a:cs typeface="Arial" charset="0"/>
              </a:rPr>
              <a:t>       - работа с классным руководителем;</a:t>
            </a:r>
          </a:p>
          <a:p>
            <a:pPr algn="just">
              <a:defRPr/>
            </a:pPr>
            <a:r>
              <a:rPr lang="ru-RU" sz="2400" b="1" i="1" dirty="0">
                <a:solidFill>
                  <a:schemeClr val="bg2">
                    <a:lumMod val="25000"/>
                  </a:schemeClr>
                </a:solidFill>
                <a:cs typeface="Arial" charset="0"/>
              </a:rPr>
              <a:t>       - работа с педагогами;</a:t>
            </a:r>
          </a:p>
          <a:p>
            <a:pPr algn="just">
              <a:defRPr/>
            </a:pPr>
            <a:r>
              <a:rPr lang="ru-RU" sz="2400" b="1" i="1" dirty="0">
                <a:solidFill>
                  <a:schemeClr val="bg2">
                    <a:lumMod val="25000"/>
                  </a:schemeClr>
                </a:solidFill>
                <a:cs typeface="Arial" charset="0"/>
              </a:rPr>
              <a:t>       - определение отношений ученика с коллективом,</a:t>
            </a:r>
          </a:p>
          <a:p>
            <a:pPr algn="just">
              <a:defRPr/>
            </a:pPr>
            <a:r>
              <a:rPr lang="ru-RU" sz="2400" b="1" i="1" dirty="0">
                <a:solidFill>
                  <a:schemeClr val="bg2">
                    <a:lumMod val="25000"/>
                  </a:schemeClr>
                </a:solidFill>
                <a:cs typeface="Arial" charset="0"/>
              </a:rPr>
              <a:t>       - оказание психологической поддержки обучающегося.</a:t>
            </a:r>
          </a:p>
        </p:txBody>
      </p:sp>
    </p:spTree>
    <p:extLst>
      <p:ext uri="{BB962C8B-B14F-4D97-AF65-F5344CB8AC3E}">
        <p14:creationId xmlns:p14="http://schemas.microsoft.com/office/powerpoint/2010/main" val="24071908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03389" y="533401"/>
            <a:ext cx="8785225" cy="663575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200" b="1" dirty="0"/>
              <a:t>1.1. Матрица психолого-педагогического обследования обучающихся контрольной группы</a:t>
            </a:r>
            <a:endParaRPr lang="ru-RU" sz="22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1703517" y="1340767"/>
          <a:ext cx="8782893" cy="52920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288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3991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2255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6138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36088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433769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361389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349666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361389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361389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433260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433260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  <a:gridCol w="433769">
                  <a:extLst>
                    <a:ext uri="{9D8B030D-6E8A-4147-A177-3AD203B41FA5}">
                      <a16:colId xmlns:a16="http://schemas.microsoft.com/office/drawing/2014/main" xmlns="" val="20012"/>
                    </a:ext>
                  </a:extLst>
                </a:gridCol>
                <a:gridCol w="433769">
                  <a:extLst>
                    <a:ext uri="{9D8B030D-6E8A-4147-A177-3AD203B41FA5}">
                      <a16:colId xmlns:a16="http://schemas.microsoft.com/office/drawing/2014/main" xmlns="" val="20013"/>
                    </a:ext>
                  </a:extLst>
                </a:gridCol>
                <a:gridCol w="360880">
                  <a:extLst>
                    <a:ext uri="{9D8B030D-6E8A-4147-A177-3AD203B41FA5}">
                      <a16:colId xmlns:a16="http://schemas.microsoft.com/office/drawing/2014/main" xmlns="" val="20014"/>
                    </a:ext>
                  </a:extLst>
                </a:gridCol>
                <a:gridCol w="361389">
                  <a:extLst>
                    <a:ext uri="{9D8B030D-6E8A-4147-A177-3AD203B41FA5}">
                      <a16:colId xmlns:a16="http://schemas.microsoft.com/office/drawing/2014/main" xmlns="" val="20015"/>
                    </a:ext>
                  </a:extLst>
                </a:gridCol>
                <a:gridCol w="361389">
                  <a:extLst>
                    <a:ext uri="{9D8B030D-6E8A-4147-A177-3AD203B41FA5}">
                      <a16:colId xmlns:a16="http://schemas.microsoft.com/office/drawing/2014/main" xmlns="" val="20016"/>
                    </a:ext>
                  </a:extLst>
                </a:gridCol>
                <a:gridCol w="361389">
                  <a:extLst>
                    <a:ext uri="{9D8B030D-6E8A-4147-A177-3AD203B41FA5}">
                      <a16:colId xmlns:a16="http://schemas.microsoft.com/office/drawing/2014/main" xmlns="" val="20017"/>
                    </a:ext>
                  </a:extLst>
                </a:gridCol>
                <a:gridCol w="361389">
                  <a:extLst>
                    <a:ext uri="{9D8B030D-6E8A-4147-A177-3AD203B41FA5}">
                      <a16:colId xmlns:a16="http://schemas.microsoft.com/office/drawing/2014/main" xmlns="" val="20018"/>
                    </a:ext>
                  </a:extLst>
                </a:gridCol>
                <a:gridCol w="281365">
                  <a:extLst>
                    <a:ext uri="{9D8B030D-6E8A-4147-A177-3AD203B41FA5}">
                      <a16:colId xmlns:a16="http://schemas.microsoft.com/office/drawing/2014/main" xmlns="" val="20019"/>
                    </a:ext>
                  </a:extLst>
                </a:gridCol>
                <a:gridCol w="324689">
                  <a:extLst>
                    <a:ext uri="{9D8B030D-6E8A-4147-A177-3AD203B41FA5}">
                      <a16:colId xmlns:a16="http://schemas.microsoft.com/office/drawing/2014/main" xmlns="" val="2002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xmlns="" val="20021"/>
                    </a:ext>
                  </a:extLst>
                </a:gridCol>
              </a:tblGrid>
              <a:tr h="216000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№ п/п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000" marR="18000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Ф.И.О ученика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000" marR="18000" marT="0" marB="0" anchor="ctr"/>
                </a:tc>
                <a:tc rowSpan="3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Отсутствуют неудовлетворительные оценки при проведении промежуточной аттестации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000" marR="18000" marT="0" marB="0" vert="vert270" anchor="ctr"/>
                </a:tc>
                <a:tc rowSpan="3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Получает дополнительное </a:t>
                      </a:r>
                      <a:br>
                        <a:rPr lang="ru-RU" sz="1100" dirty="0">
                          <a:effectLst/>
                        </a:rPr>
                      </a:br>
                      <a:r>
                        <a:rPr lang="ru-RU" sz="1100" dirty="0">
                          <a:effectLst/>
                        </a:rPr>
                        <a:t>образование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000" marR="18000" marT="0" marB="0" vert="vert270" anchor="ctr"/>
                </a:tc>
                <a:tc rowSpan="3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Участвует в общественной </a:t>
                      </a:r>
                      <a:br>
                        <a:rPr lang="ru-RU" sz="1100" dirty="0">
                          <a:effectLst/>
                        </a:rPr>
                      </a:br>
                      <a:r>
                        <a:rPr lang="ru-RU" sz="1100" dirty="0">
                          <a:effectLst/>
                        </a:rPr>
                        <a:t>жизни класса (школы)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000" marR="18000" marT="0" marB="0" vert="vert270" anchor="ctr"/>
                </a:tc>
                <a:tc rowSpan="3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Имеет личные достижения (грамоты, дипломы, благодарственные письма и т.п.)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000" marR="18000" marT="0" marB="0" vert="vert270" anchor="ctr"/>
                </a:tc>
                <a:tc gridSpan="7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Когнитивная сфера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18" marR="5381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7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Личностная сфера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18" marR="53818" marT="0" marB="0" anchor="ctr"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Индикатор потенциала</a:t>
                      </a:r>
                      <a:endParaRPr lang="ru-RU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000" marR="18000" marT="0" marB="0" vert="vert270" anchor="ctr"/>
                </a:tc>
                <a:tc rowSpan="3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Среднее значение школьных промежуточных оценок</a:t>
                      </a:r>
                      <a:endParaRPr lang="ru-RU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000" marR="18000" marT="0" marB="0" vert="vert27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Способность: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18" marR="5381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7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4560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к обобщению,</a:t>
                      </a:r>
                      <a:br>
                        <a:rPr lang="ru-RU" sz="1100" dirty="0">
                          <a:effectLst/>
                        </a:rPr>
                      </a:br>
                      <a:r>
                        <a:rPr lang="ru-RU" sz="1100" dirty="0">
                          <a:effectLst/>
                        </a:rPr>
                        <a:t> средняя и выше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000" marR="1800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к сравнению,</a:t>
                      </a:r>
                      <a:br>
                        <a:rPr lang="ru-RU" sz="1100" dirty="0">
                          <a:effectLst/>
                        </a:rPr>
                      </a:br>
                      <a:r>
                        <a:rPr lang="ru-RU" sz="1100" dirty="0">
                          <a:effectLst/>
                        </a:rPr>
                        <a:t> средняя и выше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000" marR="1800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к отвлечению,</a:t>
                      </a:r>
                      <a:br>
                        <a:rPr lang="ru-RU" sz="1100" dirty="0">
                          <a:effectLst/>
                        </a:rPr>
                      </a:br>
                      <a:r>
                        <a:rPr lang="ru-RU" sz="1100" dirty="0">
                          <a:effectLst/>
                        </a:rPr>
                        <a:t> средняя и выше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000" marR="1800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к анализу ,</a:t>
                      </a:r>
                      <a:br>
                        <a:rPr lang="ru-RU" sz="1100" dirty="0">
                          <a:effectLst/>
                        </a:rPr>
                      </a:br>
                      <a:r>
                        <a:rPr lang="ru-RU" sz="1100" dirty="0">
                          <a:effectLst/>
                        </a:rPr>
                        <a:t> средняя и выше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000" marR="1800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к синтезу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000" marR="1800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к выделению,</a:t>
                      </a:r>
                      <a:br>
                        <a:rPr lang="ru-RU" sz="1100" dirty="0">
                          <a:effectLst/>
                        </a:rPr>
                      </a:br>
                      <a:r>
                        <a:rPr lang="ru-RU" sz="1100" dirty="0">
                          <a:effectLst/>
                        </a:rPr>
                        <a:t> существенных признаков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000" marR="1800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к абстрагированию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000" marR="1800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Экстраверсия,</a:t>
                      </a:r>
                      <a:br>
                        <a:rPr lang="ru-RU" sz="1100" dirty="0">
                          <a:effectLst/>
                        </a:rPr>
                      </a:br>
                      <a:r>
                        <a:rPr lang="ru-RU" sz="1100" dirty="0">
                          <a:effectLst/>
                        </a:rPr>
                        <a:t> средняя и выше средней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000" marR="1800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Интроверсия,</a:t>
                      </a:r>
                      <a:br>
                        <a:rPr lang="ru-RU" sz="1100" dirty="0">
                          <a:effectLst/>
                        </a:rPr>
                      </a:br>
                      <a:r>
                        <a:rPr lang="ru-RU" sz="1100" dirty="0">
                          <a:effectLst/>
                        </a:rPr>
                        <a:t> средняя и ниже средней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000" marR="1800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Агрессивность,</a:t>
                      </a:r>
                      <a:br>
                        <a:rPr lang="ru-RU" sz="1100" dirty="0">
                          <a:effectLst/>
                        </a:rPr>
                      </a:br>
                      <a:r>
                        <a:rPr lang="ru-RU" sz="1100" dirty="0">
                          <a:effectLst/>
                        </a:rPr>
                        <a:t> ниже средней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000" marR="1800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Ригидность,</a:t>
                      </a:r>
                      <a:br>
                        <a:rPr lang="ru-RU" sz="1100" dirty="0">
                          <a:effectLst/>
                        </a:rPr>
                      </a:br>
                      <a:r>
                        <a:rPr lang="ru-RU" sz="1100" dirty="0">
                          <a:effectLst/>
                        </a:rPr>
                        <a:t> средняя и ниже средней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000" marR="1800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Уровень тревожности,</a:t>
                      </a:r>
                      <a:br>
                        <a:rPr lang="ru-RU" sz="1100" dirty="0">
                          <a:effectLst/>
                        </a:rPr>
                      </a:br>
                      <a:r>
                        <a:rPr lang="ru-RU" sz="1100" dirty="0">
                          <a:effectLst/>
                        </a:rPr>
                        <a:t> невысокий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000" marR="1800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Автономность преобладает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000" marR="1800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Зависимость отсутствует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000" marR="18000" marT="0" marB="0" vert="vert27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dirty="0">
                          <a:effectLst/>
                        </a:rPr>
                        <a:t> 1.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18" marR="5381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18" marR="538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18" marR="538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18" marR="538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18" marR="538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18" marR="538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18" marR="538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18" marR="538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18" marR="538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18" marR="538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18" marR="538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18" marR="538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18" marR="538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18" marR="538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18" marR="538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18" marR="538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18" marR="538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18" marR="538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18" marR="538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18" marR="538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18" marR="538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18" marR="53818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dirty="0">
                          <a:effectLst/>
                        </a:rPr>
                        <a:t> 2.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18" marR="5381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18" marR="538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18" marR="538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18" marR="538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18" marR="538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18" marR="538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18" marR="538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18" marR="538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18" marR="538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18" marR="538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18" marR="538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18" marR="538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18" marR="538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18" marR="538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18" marR="538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18" marR="538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18" marR="538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18" marR="538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18" marR="538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18" marR="538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18" marR="538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18" marR="53818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dirty="0">
                          <a:effectLst/>
                        </a:rPr>
                        <a:t> 3.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18" marR="5381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18" marR="538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18" marR="538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18" marR="538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18" marR="538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18" marR="538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18" marR="538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18" marR="538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18" marR="538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18" marR="538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18" marR="538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18" marR="538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18" marR="538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18" marR="538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18" marR="538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18" marR="538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18" marR="538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18" marR="538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18" marR="538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18" marR="538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18" marR="538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18" marR="53818" marT="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dirty="0">
                          <a:effectLst/>
                        </a:rPr>
                        <a:t> 4.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18" marR="5381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18" marR="538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18" marR="538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18" marR="538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18" marR="538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18" marR="538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18" marR="538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18" marR="538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18" marR="538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18" marR="538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18" marR="538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18" marR="538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18" marR="538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18" marR="538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18" marR="538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18" marR="538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18" marR="538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18" marR="538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18" marR="538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18" marR="538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18" marR="538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18" marR="53818" marT="0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dirty="0">
                          <a:effectLst/>
                        </a:rPr>
                        <a:t> …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18" marR="5381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18" marR="538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18" marR="538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18" marR="538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18" marR="538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18" marR="538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18" marR="538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18" marR="538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18" marR="538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18" marR="538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18" marR="538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18" marR="538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18" marR="538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18" marR="538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18" marR="538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18" marR="538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18" marR="538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18" marR="538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18" marR="538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18" marR="538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18" marR="538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18" marR="53818" marT="0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504000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Итого/</a:t>
                      </a:r>
                      <a:br>
                        <a:rPr lang="ru-RU" sz="1100" dirty="0">
                          <a:effectLst/>
                        </a:rPr>
                      </a:br>
                      <a:r>
                        <a:rPr lang="ru-RU" sz="1100" dirty="0">
                          <a:effectLst/>
                        </a:rPr>
                        <a:t>Среднее значение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18" marR="5381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18" marR="538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18" marR="538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18" marR="538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18" marR="538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18" marR="538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18" marR="538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18" marR="538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18" marR="538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18" marR="538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18" marR="538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18" marR="538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18" marR="538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18" marR="538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18" marR="538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18" marR="538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18" marR="538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18" marR="538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18" marR="538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18" marR="538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18" marR="53818" marT="0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19196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523999" y="404814"/>
            <a:ext cx="89054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400" b="1" i="1" dirty="0">
                <a:solidFill>
                  <a:schemeClr val="bg2">
                    <a:lumMod val="25000"/>
                  </a:schemeClr>
                </a:solidFill>
                <a:cs typeface="Arial" charset="0"/>
              </a:rPr>
              <a:t>Таблица 6. Группы показателей потенциала педагогов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631950" y="1341439"/>
          <a:ext cx="8928100" cy="525947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200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1201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40006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8401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0515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№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п/п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075" marR="1607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Группы показателей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075" marR="1607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Показатели потенциала педагога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075" marR="1607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Кол-во педагогов, имеющих положительное значение данного показателя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075" marR="16075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10308">
                <a:tc rowSpan="4"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dirty="0">
                          <a:effectLst/>
                        </a:rPr>
                        <a:t>1.  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075" marR="16075" marT="0" marB="0"/>
                </a:tc>
                <a:tc rowSpan="4"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Внутренние</a:t>
                      </a:r>
                    </a:p>
                  </a:txBody>
                  <a:tcPr marL="16075" marR="1607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Возраст до 60 лет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075" marR="1607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075" marR="16075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103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Высшее педагогическое образование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075" marR="1607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075" marR="16075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103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Наличие дополнительного образования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075" marR="1607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075" marR="16075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103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Наличие профессиональных достижений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075" marR="1607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075" marR="16075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10308">
                <a:tc rowSpan="4"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dirty="0">
                          <a:effectLst/>
                        </a:rPr>
                        <a:t>2.  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075" marR="16075" marT="0" marB="0"/>
                </a:tc>
                <a:tc rowSpan="4"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Внешние</a:t>
                      </a:r>
                    </a:p>
                  </a:txBody>
                  <a:tcPr marL="16075" marR="1607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Преподавание предметов по профилю образования 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075" marR="1607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075" marR="16075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875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Наличие дидактических материалов, литературы по предмету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075" marR="1607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075" marR="16075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103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Наличие оборудованного кабинета по предмету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075" marR="1607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075" marR="16075" marT="0" marB="0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103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Наличие отдельного собственного жилья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075" marR="1607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075" marR="16075" marT="0" marB="0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10308">
                <a:tc rowSpan="3"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dirty="0">
                          <a:effectLst/>
                        </a:rPr>
                        <a:t>3.  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075" marR="16075" marT="0" marB="0"/>
                </a:tc>
                <a:tc rowSpan="3"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Нормы</a:t>
                      </a:r>
                    </a:p>
                  </a:txBody>
                  <a:tcPr marL="16075" marR="1607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Соблюдение этических норм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075" marR="1607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075" marR="16075" marT="0" marB="0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103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Соблюдение правовых норм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075" marR="1607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075" marR="16075" marT="0" marB="0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103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Отсутствие асоциального поведения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075" marR="1607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075" marR="16075" marT="0" marB="0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10308">
                <a:tc rowSpan="3"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dirty="0">
                          <a:effectLst/>
                        </a:rPr>
                        <a:t>4.  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075" marR="16075" marT="0" marB="0"/>
                </a:tc>
                <a:tc rowSpan="3"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Профессиональные</a:t>
                      </a:r>
                    </a:p>
                  </a:txBody>
                  <a:tcPr marL="16075" marR="1607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Повышение квалификации в срок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075" marR="1607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075" marR="16075" marT="0" marB="0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4206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Наличие особых достижений учеников по преподаваемому учителем предмету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075" marR="1607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075" marR="16075" marT="0" marB="0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103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Наличие коммуникативной грамотности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075" marR="1607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075" marR="16075" marT="0" marB="0"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345066">
                <a:tc rowSpan="4"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dirty="0">
                          <a:effectLst/>
                        </a:rPr>
                        <a:t>5.  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075" marR="16075" marT="0" marB="0"/>
                </a:tc>
                <a:tc rowSpan="4"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Психологические</a:t>
                      </a:r>
                    </a:p>
                  </a:txBody>
                  <a:tcPr marL="16075" marR="16075" marT="0" marB="0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Преобладание гуманистического стиля поведения в общении с учениками</a:t>
                      </a:r>
                    </a:p>
                  </a:txBody>
                  <a:tcPr marL="16075" marR="1607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075" marR="16075" marT="0" marB="0"/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2103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Отсутствие эмоционального истощения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075" marR="1607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075" marR="16075" marT="0" marB="0"/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2103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Отсутствие деперсонализации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075" marR="1607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075" marR="16075" marT="0" marB="0"/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2103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Низкая редукция профессиональных достижений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075" marR="1607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075" marR="16075" marT="0" marB="0"/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18838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558926" y="549276"/>
            <a:ext cx="9001125" cy="55086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r>
              <a:rPr lang="ru-RU" sz="3200" b="1" i="1" dirty="0">
                <a:solidFill>
                  <a:schemeClr val="bg2">
                    <a:lumMod val="25000"/>
                  </a:schemeClr>
                </a:solidFill>
                <a:cs typeface="Arial" charset="0"/>
              </a:rPr>
              <a:t>Проанализируйте данные таблицы, ответив на вопросы:</a:t>
            </a:r>
          </a:p>
          <a:p>
            <a:pPr algn="just">
              <a:defRPr/>
            </a:pPr>
            <a:r>
              <a:rPr lang="ru-RU" sz="3200" b="1" i="1" dirty="0">
                <a:solidFill>
                  <a:schemeClr val="bg2">
                    <a:lumMod val="25000"/>
                  </a:schemeClr>
                </a:solidFill>
                <a:cs typeface="Arial" charset="0"/>
              </a:rPr>
              <a:t>- По каким показателям у педагогов наблюдается наименьшее количество положительных значений? </a:t>
            </a:r>
          </a:p>
          <a:p>
            <a:pPr algn="just">
              <a:defRPr/>
            </a:pPr>
            <a:r>
              <a:rPr lang="ru-RU" sz="3200" b="1" i="1" dirty="0">
                <a:solidFill>
                  <a:schemeClr val="bg2">
                    <a:lumMod val="25000"/>
                  </a:schemeClr>
                </a:solidFill>
                <a:cs typeface="Arial" charset="0"/>
              </a:rPr>
              <a:t>- К какой группе относятся данные показатели?</a:t>
            </a:r>
          </a:p>
          <a:p>
            <a:pPr algn="just">
              <a:defRPr/>
            </a:pPr>
            <a:r>
              <a:rPr lang="ru-RU" sz="3200" b="1" i="1" dirty="0">
                <a:solidFill>
                  <a:schemeClr val="bg2">
                    <a:lumMod val="25000"/>
                  </a:schemeClr>
                </a:solidFill>
                <a:cs typeface="Arial" charset="0"/>
              </a:rPr>
              <a:t>- Возможно ли повлиять на значение данных показателей?</a:t>
            </a:r>
          </a:p>
          <a:p>
            <a:pPr algn="just">
              <a:defRPr/>
            </a:pPr>
            <a:r>
              <a:rPr lang="ru-RU" sz="3200" b="1" i="1" dirty="0">
                <a:solidFill>
                  <a:schemeClr val="bg2">
                    <a:lumMod val="25000"/>
                  </a:schemeClr>
                </a:solidFill>
                <a:cs typeface="Arial" charset="0"/>
              </a:rPr>
              <a:t>Если да, то какие управленческие решения необходимо принять?</a:t>
            </a:r>
          </a:p>
        </p:txBody>
      </p:sp>
    </p:spTree>
    <p:extLst>
      <p:ext uri="{BB962C8B-B14F-4D97-AF65-F5344CB8AC3E}">
        <p14:creationId xmlns:p14="http://schemas.microsoft.com/office/powerpoint/2010/main" val="18480607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625600" y="476250"/>
            <a:ext cx="9930296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sz="2800" b="1" i="1" dirty="0">
                <a:solidFill>
                  <a:schemeClr val="bg2">
                    <a:lumMod val="25000"/>
                  </a:schemeClr>
                </a:solidFill>
                <a:cs typeface="Arial" charset="0"/>
              </a:rPr>
              <a:t>Предлагаемые направления управленческих </a:t>
            </a:r>
            <a:r>
              <a:rPr lang="ru-RU" sz="2800" b="1" i="1">
                <a:solidFill>
                  <a:schemeClr val="bg2">
                    <a:lumMod val="25000"/>
                  </a:schemeClr>
                </a:solidFill>
                <a:cs typeface="Arial" charset="0"/>
              </a:rPr>
              <a:t>решений:</a:t>
            </a:r>
          </a:p>
          <a:p>
            <a:pPr algn="just">
              <a:defRPr/>
            </a:pPr>
            <a:endParaRPr lang="ru-RU" sz="2800" b="1" i="1" dirty="0">
              <a:solidFill>
                <a:schemeClr val="bg2">
                  <a:lumMod val="25000"/>
                </a:schemeClr>
              </a:solidFill>
              <a:cs typeface="Arial" charset="0"/>
            </a:endParaRPr>
          </a:p>
          <a:p>
            <a:pPr algn="just">
              <a:defRPr/>
            </a:pPr>
            <a:r>
              <a:rPr lang="ru-RU" sz="2800" b="1" i="1" dirty="0">
                <a:solidFill>
                  <a:schemeClr val="bg2">
                    <a:lumMod val="25000"/>
                  </a:schemeClr>
                </a:solidFill>
                <a:cs typeface="Arial" charset="0"/>
              </a:rPr>
              <a:t>- организация психолого-педагогического консультирования педагогов  (групповое, индивидуальное) по предотвращению усиления состояния эмоционального выгорания педагогического коллектива;</a:t>
            </a:r>
          </a:p>
          <a:p>
            <a:pPr algn="just">
              <a:defRPr/>
            </a:pPr>
            <a:r>
              <a:rPr lang="ru-RU" sz="2800" b="1" i="1" dirty="0">
                <a:solidFill>
                  <a:schemeClr val="bg2">
                    <a:lumMod val="25000"/>
                  </a:schemeClr>
                </a:solidFill>
                <a:cs typeface="Arial" charset="0"/>
              </a:rPr>
              <a:t>- организация участия педагогов в курсах повышения квалификации (переподготовки) для педагогов по психолого-педагогическому сопровождению обучающихся с трудностями обучения и социализации и ОВЗ;</a:t>
            </a:r>
          </a:p>
          <a:p>
            <a:pPr algn="just">
              <a:defRPr/>
            </a:pPr>
            <a:r>
              <a:rPr lang="ru-RU" sz="2800" b="1" i="1" dirty="0">
                <a:solidFill>
                  <a:schemeClr val="bg2">
                    <a:lumMod val="25000"/>
                  </a:schemeClr>
                </a:solidFill>
                <a:cs typeface="Arial" charset="0"/>
              </a:rPr>
              <a:t> - принятие мер материальной и психологической поддержки педагогов для активной реализации их профессионального педагогического потенциала.</a:t>
            </a:r>
          </a:p>
        </p:txBody>
      </p:sp>
    </p:spTree>
    <p:extLst>
      <p:ext uri="{BB962C8B-B14F-4D97-AF65-F5344CB8AC3E}">
        <p14:creationId xmlns:p14="http://schemas.microsoft.com/office/powerpoint/2010/main" val="31124644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03389" y="533401"/>
            <a:ext cx="8785225" cy="663575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200" b="1" dirty="0"/>
              <a:t>1.2. </a:t>
            </a:r>
            <a:r>
              <a:rPr lang="ru-RU" sz="2400" b="1" dirty="0"/>
              <a:t>Матрица социального обследования родителей детей контрольной группы</a:t>
            </a:r>
            <a:endParaRPr lang="ru-RU" sz="22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</p:nvPr>
        </p:nvGraphicFramePr>
        <p:xfrm>
          <a:off x="1790457" y="1340767"/>
          <a:ext cx="8611089" cy="5108451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360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7956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5178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45231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46187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45178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45178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527254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558612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522468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522468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522468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  <a:gridCol w="522468">
                  <a:extLst>
                    <a:ext uri="{9D8B030D-6E8A-4147-A177-3AD203B41FA5}">
                      <a16:colId xmlns:a16="http://schemas.microsoft.com/office/drawing/2014/main" xmlns="" val="20012"/>
                    </a:ext>
                  </a:extLst>
                </a:gridCol>
                <a:gridCol w="696273">
                  <a:extLst>
                    <a:ext uri="{9D8B030D-6E8A-4147-A177-3AD203B41FA5}">
                      <a16:colId xmlns:a16="http://schemas.microsoft.com/office/drawing/2014/main" xmlns="" val="20013"/>
                    </a:ext>
                  </a:extLst>
                </a:gridCol>
                <a:gridCol w="696273">
                  <a:extLst>
                    <a:ext uri="{9D8B030D-6E8A-4147-A177-3AD203B41FA5}">
                      <a16:colId xmlns:a16="http://schemas.microsoft.com/office/drawing/2014/main" xmlns="" val="20014"/>
                    </a:ext>
                  </a:extLst>
                </a:gridCol>
                <a:gridCol w="433710">
                  <a:extLst>
                    <a:ext uri="{9D8B030D-6E8A-4147-A177-3AD203B41FA5}">
                      <a16:colId xmlns:a16="http://schemas.microsoft.com/office/drawing/2014/main" xmlns="" val="20015"/>
                    </a:ext>
                  </a:extLst>
                </a:gridCol>
              </a:tblGrid>
              <a:tr h="28800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№ п/п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Ф.И.О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Ученика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Мать есть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Отец есть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Образование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 Narrow"/>
                          <a:ea typeface="Times New Roman"/>
                        </a:rPr>
                        <a:t>Доход выше прожиточного минимума на человека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 Narrow"/>
                          <a:ea typeface="Times New Roman"/>
                        </a:rPr>
                        <a:t>(10 тыс. рублей)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27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 Narrow"/>
                          <a:ea typeface="Times New Roman"/>
                        </a:rPr>
                        <a:t>Родитель работает в пределах населенного пункта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 Narrow"/>
                          <a:ea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 Narrow"/>
                          <a:ea typeface="Times New Roman"/>
                        </a:rPr>
                        <a:t>М/О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27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 Narrow"/>
                          <a:ea typeface="Times New Roman"/>
                        </a:rPr>
                        <a:t>Семья имеет отдельное собственное жилье, не менее 9 </a:t>
                      </a:r>
                      <a:r>
                        <a:rPr lang="ru-RU" sz="1100" dirty="0" err="1">
                          <a:effectLst/>
                          <a:latin typeface="Arial Narrow"/>
                          <a:ea typeface="Times New Roman"/>
                        </a:rPr>
                        <a:t>кв.м</a:t>
                      </a:r>
                      <a:r>
                        <a:rPr lang="ru-RU" sz="1100" dirty="0">
                          <a:effectLst/>
                          <a:latin typeface="Arial Narrow"/>
                          <a:ea typeface="Times New Roman"/>
                        </a:rPr>
                        <a:t> на человека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27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 Narrow"/>
                          <a:ea typeface="Times New Roman"/>
                        </a:rPr>
                        <a:t>Газ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 Narrow"/>
                          <a:ea typeface="Times New Roman"/>
                        </a:rPr>
                        <a:t>в доме (квартире) есть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27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 Narrow"/>
                          <a:ea typeface="Times New Roman"/>
                        </a:rPr>
                        <a:t>Вода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 Narrow"/>
                          <a:ea typeface="Times New Roman"/>
                        </a:rPr>
                        <a:t>в доме (квартире) есть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27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 Narrow"/>
                          <a:ea typeface="Times New Roman"/>
                        </a:rPr>
                        <a:t>В семье имеется подсобное/фермерское хозяйство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27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 Narrow"/>
                          <a:ea typeface="Times New Roman"/>
                        </a:rPr>
                        <a:t>У родителей отсутствует асоциальное поведение (алкоголизм, наркомания, преступления)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 Narrow"/>
                          <a:ea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 Narrow"/>
                          <a:ea typeface="Times New Roman"/>
                        </a:rPr>
                        <a:t>М/О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27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  <a:latin typeface="Arial Narrow"/>
                          <a:ea typeface="Times New Roman"/>
                        </a:rPr>
                        <a:t>Эмпатичность</a:t>
                      </a:r>
                      <a:r>
                        <a:rPr lang="ru-RU" sz="1100" dirty="0">
                          <a:effectLst/>
                          <a:latin typeface="Arial Narrow"/>
                          <a:ea typeface="Times New Roman"/>
                        </a:rPr>
                        <a:t> родителей по отношению к ребенку достаточна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27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Индикатор благополучия</a:t>
                      </a:r>
                      <a:endParaRPr lang="ru-RU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vert="vert27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4920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СОО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М/О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СПО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М/О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ВПО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М/О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dirty="0">
                          <a:effectLst/>
                        </a:rPr>
                        <a:t> 1.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18" marR="5381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dirty="0">
                          <a:effectLst/>
                        </a:rPr>
                        <a:t> 2.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18" marR="5381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dirty="0">
                          <a:effectLst/>
                        </a:rPr>
                        <a:t> 3.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18" marR="5381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dirty="0">
                          <a:effectLst/>
                        </a:rPr>
                        <a:t> 4.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18" marR="5381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dirty="0">
                          <a:effectLst/>
                        </a:rPr>
                        <a:t> …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18" marR="5381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28451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Итого/</a:t>
                      </a:r>
                      <a:br>
                        <a:rPr lang="ru-RU" sz="1100" dirty="0">
                          <a:effectLst/>
                        </a:rPr>
                      </a:br>
                      <a:r>
                        <a:rPr lang="ru-RU" sz="1100" dirty="0">
                          <a:effectLst/>
                        </a:rPr>
                        <a:t>Среднее значение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92911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 bwMode="auto">
          <a:xfrm>
            <a:off x="1703389" y="533401"/>
            <a:ext cx="8785225" cy="663575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marL="342900" indent="-342900">
              <a:defRPr/>
            </a:pPr>
            <a:r>
              <a:rPr lang="ru-RU" sz="2200" b="1" dirty="0"/>
              <a:t>1.3. Матрица психолого-педагогического обследования педагогов школы</a:t>
            </a:r>
            <a:br>
              <a:rPr lang="ru-RU" sz="2200" b="1" dirty="0"/>
            </a:br>
            <a:r>
              <a:rPr lang="ru-RU" sz="2200" b="1" dirty="0"/>
              <a:t>Блок 1</a:t>
            </a:r>
            <a:endParaRPr lang="ru-RU" sz="22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631505" y="1124744"/>
          <a:ext cx="8928991" cy="5602168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73188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3188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6594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1231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43913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387189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458019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  <a:gridCol w="439131">
                  <a:extLst>
                    <a:ext uri="{9D8B030D-6E8A-4147-A177-3AD203B41FA5}">
                      <a16:colId xmlns:a16="http://schemas.microsoft.com/office/drawing/2014/main" xmlns="" val="20012"/>
                    </a:ext>
                  </a:extLst>
                </a:gridCol>
                <a:gridCol w="292754">
                  <a:extLst>
                    <a:ext uri="{9D8B030D-6E8A-4147-A177-3AD203B41FA5}">
                      <a16:colId xmlns:a16="http://schemas.microsoft.com/office/drawing/2014/main" xmlns="" val="20013"/>
                    </a:ext>
                  </a:extLst>
                </a:gridCol>
                <a:gridCol w="365942">
                  <a:extLst>
                    <a:ext uri="{9D8B030D-6E8A-4147-A177-3AD203B41FA5}">
                      <a16:colId xmlns:a16="http://schemas.microsoft.com/office/drawing/2014/main" xmlns="" val="20014"/>
                    </a:ext>
                  </a:extLst>
                </a:gridCol>
                <a:gridCol w="365942">
                  <a:extLst>
                    <a:ext uri="{9D8B030D-6E8A-4147-A177-3AD203B41FA5}">
                      <a16:colId xmlns:a16="http://schemas.microsoft.com/office/drawing/2014/main" xmlns="" val="20015"/>
                    </a:ext>
                  </a:extLst>
                </a:gridCol>
                <a:gridCol w="308423">
                  <a:extLst>
                    <a:ext uri="{9D8B030D-6E8A-4147-A177-3AD203B41FA5}">
                      <a16:colId xmlns:a16="http://schemas.microsoft.com/office/drawing/2014/main" xmlns="" val="20016"/>
                    </a:ext>
                  </a:extLst>
                </a:gridCol>
                <a:gridCol w="350272">
                  <a:extLst>
                    <a:ext uri="{9D8B030D-6E8A-4147-A177-3AD203B41FA5}">
                      <a16:colId xmlns:a16="http://schemas.microsoft.com/office/drawing/2014/main" xmlns="" val="20017"/>
                    </a:ext>
                  </a:extLst>
                </a:gridCol>
                <a:gridCol w="371845">
                  <a:extLst>
                    <a:ext uri="{9D8B030D-6E8A-4147-A177-3AD203B41FA5}">
                      <a16:colId xmlns:a16="http://schemas.microsoft.com/office/drawing/2014/main" xmlns="" val="20018"/>
                    </a:ext>
                  </a:extLst>
                </a:gridCol>
                <a:gridCol w="360039">
                  <a:extLst>
                    <a:ext uri="{9D8B030D-6E8A-4147-A177-3AD203B41FA5}">
                      <a16:colId xmlns:a16="http://schemas.microsoft.com/office/drawing/2014/main" xmlns="" val="20019"/>
                    </a:ext>
                  </a:extLst>
                </a:gridCol>
              </a:tblGrid>
              <a:tr h="4032448">
                <a:tc>
                  <a:txBody>
                    <a:bodyPr/>
                    <a:lstStyle/>
                    <a:p>
                      <a:pPr marL="0" marR="71755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Ф.И.О. учителя (список)</a:t>
                      </a:r>
                    </a:p>
                  </a:txBody>
                  <a:tcPr marL="60111" marR="601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71755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Возраст до 60 лет</a:t>
                      </a:r>
                    </a:p>
                  </a:txBody>
                  <a:tcPr marL="60111" marR="601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71755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Высшее  педагогическое образование</a:t>
                      </a:r>
                    </a:p>
                  </a:txBody>
                  <a:tcPr marL="60111" marR="60111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71755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Преподает предметы по профилю образования</a:t>
                      </a:r>
                    </a:p>
                    <a:p>
                      <a:pPr marL="0" marR="71755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(квалификации)</a:t>
                      </a:r>
                    </a:p>
                  </a:txBody>
                  <a:tcPr marL="60111" marR="60111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71755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Имеет дополнительное образование</a:t>
                      </a:r>
                    </a:p>
                  </a:txBody>
                  <a:tcPr marL="60111" marR="60111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71755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Повышает квалификацию в срок</a:t>
                      </a:r>
                    </a:p>
                  </a:txBody>
                  <a:tcPr marL="60111" marR="60111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71755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Имеет профессиональные достижения (грамоты, награды, дипломы и т.п.)</a:t>
                      </a:r>
                    </a:p>
                  </a:txBody>
                  <a:tcPr marL="60111" marR="60111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71755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Имеет особые (высокие) достижения учеников по преподаваемому учителем предмету </a:t>
                      </a:r>
                    </a:p>
                  </a:txBody>
                  <a:tcPr marL="60111" marR="60111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71755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Работает в оборудованном кабинете по предмету</a:t>
                      </a:r>
                    </a:p>
                  </a:txBody>
                  <a:tcPr marL="60111" marR="60111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71755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Дидактические материалы, литература по предмету достаточны</a:t>
                      </a:r>
                    </a:p>
                  </a:txBody>
                  <a:tcPr marL="60111" marR="60111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71755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Имеет отдельное собственное жилье, не менее</a:t>
                      </a:r>
                    </a:p>
                    <a:p>
                      <a:pPr marL="0" marR="71755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 </a:t>
                      </a:r>
                      <a:r>
                        <a:rPr lang="ru-RU" sz="11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кв.м</a:t>
                      </a: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на человека в семье</a:t>
                      </a:r>
                    </a:p>
                  </a:txBody>
                  <a:tcPr marL="60111" marR="60111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71755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Асоциальное поведение отсутствует</a:t>
                      </a:r>
                    </a:p>
                    <a:p>
                      <a:pPr marL="0" marR="71755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(алкоголизм, наркомания)</a:t>
                      </a:r>
                    </a:p>
                  </a:txBody>
                  <a:tcPr marL="60111" marR="60111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71755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Преобладает гуманистический стиль поведения в общении с учениками</a:t>
                      </a:r>
                    </a:p>
                  </a:txBody>
                  <a:tcPr marL="60111" marR="60111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71755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Обладает коммуникативной грамотностью</a:t>
                      </a:r>
                    </a:p>
                  </a:txBody>
                  <a:tcPr marL="60111" marR="60111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71755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Эмоциональное истощение отсутствует</a:t>
                      </a:r>
                    </a:p>
                  </a:txBody>
                  <a:tcPr marL="60111" marR="60111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71755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Деперсонализация отсутствует</a:t>
                      </a:r>
                    </a:p>
                  </a:txBody>
                  <a:tcPr marL="60111" marR="60111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71755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Редукция профессиональных достижений низкая</a:t>
                      </a:r>
                    </a:p>
                  </a:txBody>
                  <a:tcPr marL="60111" marR="60111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71755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Этические нормы в школе не нарушает</a:t>
                      </a:r>
                    </a:p>
                  </a:txBody>
                  <a:tcPr marL="60111" marR="60111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71755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Правовые нормы не нарушает</a:t>
                      </a:r>
                    </a:p>
                  </a:txBody>
                  <a:tcPr marL="60111" marR="60111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71755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Индикатор потенциала</a:t>
                      </a:r>
                    </a:p>
                  </a:txBody>
                  <a:tcPr marL="60111" marR="60111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2008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dirty="0">
                          <a:effectLst/>
                        </a:rPr>
                        <a:t> 1.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18" marR="538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46680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dirty="0">
                          <a:effectLst/>
                        </a:rPr>
                        <a:t> 2.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18" marR="538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49344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dirty="0">
                          <a:effectLst/>
                        </a:rPr>
                        <a:t> 3.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18" marR="538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49344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dirty="0">
                          <a:effectLst/>
                        </a:rPr>
                        <a:t> 4.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18" marR="538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49344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dirty="0">
                          <a:effectLst/>
                        </a:rPr>
                        <a:t> …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18" marR="538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45368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Итого/</a:t>
                      </a: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Среднее значение</a:t>
                      </a: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4027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90329" y="447261"/>
            <a:ext cx="10018713" cy="493643"/>
          </a:xfrm>
        </p:spPr>
        <p:txBody>
          <a:bodyPr>
            <a:normAutofit fontScale="90000"/>
          </a:bodyPr>
          <a:lstStyle/>
          <a:p>
            <a:r>
              <a:rPr lang="ru-RU" dirty="0"/>
              <a:t>Блок 2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589021"/>
              </p:ext>
            </p:extLst>
          </p:nvPr>
        </p:nvGraphicFramePr>
        <p:xfrm>
          <a:off x="1471061" y="1302026"/>
          <a:ext cx="10018715" cy="33172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74574">
                  <a:extLst>
                    <a:ext uri="{9D8B030D-6E8A-4147-A177-3AD203B41FA5}">
                      <a16:colId xmlns:a16="http://schemas.microsoft.com/office/drawing/2014/main" xmlns="" val="3294476593"/>
                    </a:ext>
                  </a:extLst>
                </a:gridCol>
                <a:gridCol w="1881808">
                  <a:extLst>
                    <a:ext uri="{9D8B030D-6E8A-4147-A177-3AD203B41FA5}">
                      <a16:colId xmlns:a16="http://schemas.microsoft.com/office/drawing/2014/main" xmlns="" val="2539200965"/>
                    </a:ext>
                  </a:extLst>
                </a:gridCol>
                <a:gridCol w="1431235">
                  <a:extLst>
                    <a:ext uri="{9D8B030D-6E8A-4147-A177-3AD203B41FA5}">
                      <a16:colId xmlns:a16="http://schemas.microsoft.com/office/drawing/2014/main" xmlns="" val="1673929307"/>
                    </a:ext>
                  </a:extLst>
                </a:gridCol>
                <a:gridCol w="1364974">
                  <a:extLst>
                    <a:ext uri="{9D8B030D-6E8A-4147-A177-3AD203B41FA5}">
                      <a16:colId xmlns:a16="http://schemas.microsoft.com/office/drawing/2014/main" xmlns="" val="2327316704"/>
                    </a:ext>
                  </a:extLst>
                </a:gridCol>
                <a:gridCol w="1590261">
                  <a:extLst>
                    <a:ext uri="{9D8B030D-6E8A-4147-A177-3AD203B41FA5}">
                      <a16:colId xmlns:a16="http://schemas.microsoft.com/office/drawing/2014/main" xmlns="" val="515005294"/>
                    </a:ext>
                  </a:extLst>
                </a:gridCol>
                <a:gridCol w="1603513">
                  <a:extLst>
                    <a:ext uri="{9D8B030D-6E8A-4147-A177-3AD203B41FA5}">
                      <a16:colId xmlns:a16="http://schemas.microsoft.com/office/drawing/2014/main" xmlns="" val="4234770596"/>
                    </a:ext>
                  </a:extLst>
                </a:gridCol>
                <a:gridCol w="1272350">
                  <a:extLst>
                    <a:ext uri="{9D8B030D-6E8A-4147-A177-3AD203B41FA5}">
                      <a16:colId xmlns:a16="http://schemas.microsoft.com/office/drawing/2014/main" xmlns="" val="209405349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/>
                          </a:solidFill>
                        </a:rPr>
                        <a:t>№ анкеты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</a:rPr>
                        <a:t>Преобладает гуманистический стиль поведения в общении с учениками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</a:rPr>
                        <a:t>Обладает коммуникативной грамотностью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</a:rPr>
                        <a:t>Эмоциональное истощение отсутствует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</a:rPr>
                        <a:t>Деперсонализация отсутствует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</a:rPr>
                        <a:t>Редукция профессиональных достижений низкая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</a:rPr>
                        <a:t>Индикатор потенциала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4209910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31141028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157728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623911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617944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689244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/>
                          </a:solidFill>
                        </a:rPr>
                        <a:t>Итого (среднее значение)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7238270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471061" y="5168348"/>
            <a:ext cx="100187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Итоговое среднее значение индикатора потенциала педагогов школы (суммарно по 2 блокам)</a:t>
            </a:r>
          </a:p>
          <a:p>
            <a:r>
              <a:rPr lang="ru-RU" dirty="0"/>
              <a:t>Вывод:</a:t>
            </a:r>
          </a:p>
        </p:txBody>
      </p:sp>
    </p:spTree>
    <p:extLst>
      <p:ext uri="{BB962C8B-B14F-4D97-AF65-F5344CB8AC3E}">
        <p14:creationId xmlns:p14="http://schemas.microsoft.com/office/powerpoint/2010/main" val="30224633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 bwMode="auto">
          <a:xfrm>
            <a:off x="1703389" y="533401"/>
            <a:ext cx="8785225" cy="663575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marL="342900" indent="-342900">
              <a:defRPr/>
            </a:pPr>
            <a:r>
              <a:rPr lang="ru-RU" sz="2200" b="1"/>
              <a:t>1.4. Матрица анализа управленческой деятельности директора и его заместителей</a:t>
            </a:r>
            <a:endParaRPr lang="ru-RU" sz="220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</p:nvPr>
        </p:nvGraphicFramePr>
        <p:xfrm>
          <a:off x="1739519" y="1484784"/>
          <a:ext cx="8712965" cy="487128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37351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1698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9099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6894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44101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44047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370021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370021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511469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370021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370021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368945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  <a:gridCol w="370021">
                  <a:extLst>
                    <a:ext uri="{9D8B030D-6E8A-4147-A177-3AD203B41FA5}">
                      <a16:colId xmlns:a16="http://schemas.microsoft.com/office/drawing/2014/main" xmlns="" val="20012"/>
                    </a:ext>
                  </a:extLst>
                </a:gridCol>
                <a:gridCol w="370021">
                  <a:extLst>
                    <a:ext uri="{9D8B030D-6E8A-4147-A177-3AD203B41FA5}">
                      <a16:colId xmlns:a16="http://schemas.microsoft.com/office/drawing/2014/main" xmlns="" val="20013"/>
                    </a:ext>
                  </a:extLst>
                </a:gridCol>
                <a:gridCol w="379702">
                  <a:extLst>
                    <a:ext uri="{9D8B030D-6E8A-4147-A177-3AD203B41FA5}">
                      <a16:colId xmlns:a16="http://schemas.microsoft.com/office/drawing/2014/main" xmlns="" val="20014"/>
                    </a:ext>
                  </a:extLst>
                </a:gridCol>
                <a:gridCol w="430257">
                  <a:extLst>
                    <a:ext uri="{9D8B030D-6E8A-4147-A177-3AD203B41FA5}">
                      <a16:colId xmlns:a16="http://schemas.microsoft.com/office/drawing/2014/main" xmlns="" val="20015"/>
                    </a:ext>
                  </a:extLst>
                </a:gridCol>
                <a:gridCol w="370021">
                  <a:extLst>
                    <a:ext uri="{9D8B030D-6E8A-4147-A177-3AD203B41FA5}">
                      <a16:colId xmlns:a16="http://schemas.microsoft.com/office/drawing/2014/main" xmlns="" val="20016"/>
                    </a:ext>
                  </a:extLst>
                </a:gridCol>
                <a:gridCol w="370021">
                  <a:extLst>
                    <a:ext uri="{9D8B030D-6E8A-4147-A177-3AD203B41FA5}">
                      <a16:colId xmlns:a16="http://schemas.microsoft.com/office/drawing/2014/main" xmlns="" val="20017"/>
                    </a:ext>
                  </a:extLst>
                </a:gridCol>
                <a:gridCol w="368945">
                  <a:extLst>
                    <a:ext uri="{9D8B030D-6E8A-4147-A177-3AD203B41FA5}">
                      <a16:colId xmlns:a16="http://schemas.microsoft.com/office/drawing/2014/main" xmlns="" val="20018"/>
                    </a:ext>
                  </a:extLst>
                </a:gridCol>
                <a:gridCol w="418963">
                  <a:extLst>
                    <a:ext uri="{9D8B030D-6E8A-4147-A177-3AD203B41FA5}">
                      <a16:colId xmlns:a16="http://schemas.microsoft.com/office/drawing/2014/main" xmlns="" val="20019"/>
                    </a:ext>
                  </a:extLst>
                </a:gridCol>
                <a:gridCol w="342592">
                  <a:extLst>
                    <a:ext uri="{9D8B030D-6E8A-4147-A177-3AD203B41FA5}">
                      <a16:colId xmlns:a16="http://schemas.microsoft.com/office/drawing/2014/main" xmlns="" val="20020"/>
                    </a:ext>
                  </a:extLst>
                </a:gridCol>
              </a:tblGrid>
              <a:tr h="3636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№ п/п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Ф.И.О. </a:t>
                      </a:r>
                      <a:br>
                        <a:rPr lang="ru-RU" sz="1100" dirty="0">
                          <a:effectLst/>
                        </a:rPr>
                      </a:br>
                      <a:r>
                        <a:rPr lang="ru-RU" sz="1100" dirty="0">
                          <a:effectLst/>
                        </a:rPr>
                        <a:t>учителя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Средний возраст администратора до 60 лет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Высшее педагогическое образование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Имеет дополнительное образование</a:t>
                      </a:r>
                    </a:p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(ГМУ, Менеджмент, Управление персоналом)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Имеются необходимые нормативно-правовые документы (Устав, локальные акты)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Имеется Программа развития школы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Имеется текст Образовательной программы школы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Имеется текст Программы воспитания учащихся и годового круга традиционных мероприятий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Имеется План </a:t>
                      </a:r>
                      <a:r>
                        <a:rPr lang="ru-RU" sz="1100" dirty="0" err="1">
                          <a:effectLst/>
                        </a:rPr>
                        <a:t>внутришкольного</a:t>
                      </a:r>
                      <a:r>
                        <a:rPr lang="ru-RU" sz="1100" dirty="0">
                          <a:effectLst/>
                        </a:rPr>
                        <a:t> контроля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Имеется План работы педагогического совета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Имеется План работы с родителями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Имеется План работы с социальными партнерами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Участие в инновационных проектах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Укомплектованность кадрами (100%)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Отсутствуют взыскания по расходованию бюджетных средств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Отсутствуют нарушения по охране труда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Отсутствуют предписания санэпиднадзора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Отсутствуют предписания по пожарному надзору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Благоприятный морально-психологический климат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Индикатор успешности управления</a:t>
                      </a:r>
                      <a:endParaRPr lang="ru-RU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vert="vert27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dirty="0">
                          <a:effectLst/>
                        </a:rPr>
                        <a:t> 1.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18" marR="538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dirty="0">
                          <a:effectLst/>
                        </a:rPr>
                        <a:t> 2.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18" marR="538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dirty="0">
                          <a:effectLst/>
                        </a:rPr>
                        <a:t> 3.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18" marR="538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dirty="0">
                          <a:effectLst/>
                        </a:rPr>
                        <a:t> 4.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18" marR="538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dirty="0">
                          <a:effectLst/>
                        </a:rPr>
                        <a:t> …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18" marR="538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73801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Итого/</a:t>
                      </a:r>
                      <a:br>
                        <a:rPr lang="ru-RU" sz="1100" dirty="0">
                          <a:effectLst/>
                        </a:rPr>
                      </a:br>
                      <a:r>
                        <a:rPr lang="ru-RU" sz="1100" dirty="0">
                          <a:effectLst/>
                        </a:rPr>
                        <a:t>Среднее значение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56357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 bwMode="auto">
          <a:xfrm>
            <a:off x="1703388" y="533401"/>
            <a:ext cx="8856662" cy="66357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marL="342900" indent="-342900">
              <a:defRPr/>
            </a:pPr>
            <a:r>
              <a:rPr lang="ru-RU" sz="1900" b="1"/>
              <a:t>1.5. Матрица оценки материально-технического обеспечения школы</a:t>
            </a:r>
            <a:endParaRPr lang="ru-RU" sz="190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1739517" y="1268762"/>
          <a:ext cx="8712969" cy="5319843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45747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5747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5747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45747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45747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457471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457471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457471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457471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457471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457471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457471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  <a:gridCol w="457471">
                  <a:extLst>
                    <a:ext uri="{9D8B030D-6E8A-4147-A177-3AD203B41FA5}">
                      <a16:colId xmlns:a16="http://schemas.microsoft.com/office/drawing/2014/main" xmlns="" val="20012"/>
                    </a:ext>
                  </a:extLst>
                </a:gridCol>
                <a:gridCol w="457471">
                  <a:extLst>
                    <a:ext uri="{9D8B030D-6E8A-4147-A177-3AD203B41FA5}">
                      <a16:colId xmlns:a16="http://schemas.microsoft.com/office/drawing/2014/main" xmlns="" val="20013"/>
                    </a:ext>
                  </a:extLst>
                </a:gridCol>
                <a:gridCol w="457471">
                  <a:extLst>
                    <a:ext uri="{9D8B030D-6E8A-4147-A177-3AD203B41FA5}">
                      <a16:colId xmlns:a16="http://schemas.microsoft.com/office/drawing/2014/main" xmlns="" val="20014"/>
                    </a:ext>
                  </a:extLst>
                </a:gridCol>
                <a:gridCol w="457471">
                  <a:extLst>
                    <a:ext uri="{9D8B030D-6E8A-4147-A177-3AD203B41FA5}">
                      <a16:colId xmlns:a16="http://schemas.microsoft.com/office/drawing/2014/main" xmlns="" val="20015"/>
                    </a:ext>
                  </a:extLst>
                </a:gridCol>
                <a:gridCol w="457471">
                  <a:extLst>
                    <a:ext uri="{9D8B030D-6E8A-4147-A177-3AD203B41FA5}">
                      <a16:colId xmlns:a16="http://schemas.microsoft.com/office/drawing/2014/main" xmlns="" val="20016"/>
                    </a:ext>
                  </a:extLst>
                </a:gridCol>
                <a:gridCol w="457471">
                  <a:extLst>
                    <a:ext uri="{9D8B030D-6E8A-4147-A177-3AD203B41FA5}">
                      <a16:colId xmlns:a16="http://schemas.microsoft.com/office/drawing/2014/main" xmlns="" val="20017"/>
                    </a:ext>
                  </a:extLst>
                </a:gridCol>
                <a:gridCol w="478491">
                  <a:extLst>
                    <a:ext uri="{9D8B030D-6E8A-4147-A177-3AD203B41FA5}">
                      <a16:colId xmlns:a16="http://schemas.microsoft.com/office/drawing/2014/main" xmlns="" val="20018"/>
                    </a:ext>
                  </a:extLst>
                </a:gridCol>
              </a:tblGrid>
              <a:tr h="351843">
                <a:tc gridSpan="18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Имеются/Имеется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428" marR="5642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Индикатор обеспеченности</a:t>
                      </a:r>
                      <a:endParaRPr lang="ru-RU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428" marR="56428" marT="0" marB="0" vert="vert27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788000"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Учебные кабинеты с автоматизированными местами  (не менее трех)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428" marR="56428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Кабинеты для  творческой деятельности (изо, </a:t>
                      </a:r>
                      <a:r>
                        <a:rPr lang="ru-RU" sz="1100" dirty="0" err="1">
                          <a:effectLst/>
                        </a:rPr>
                        <a:t>музыка,хореография</a:t>
                      </a:r>
                      <a:r>
                        <a:rPr lang="ru-RU" sz="1100" dirty="0">
                          <a:effectLst/>
                        </a:rPr>
                        <a:t>, проектирования и т.п.)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428" marR="56428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Лингафонный кабинет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428" marR="56428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Библиотека,  </a:t>
                      </a:r>
                      <a:r>
                        <a:rPr lang="ru-RU" sz="1100" dirty="0" err="1">
                          <a:effectLst/>
                        </a:rPr>
                        <a:t>медиатека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428" marR="56428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Актовый зал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428" marR="56428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Спортивный зал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428" marR="56428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Спортплощадка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428" marR="56428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Спортивное оборудование и инвентарь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428" marR="56428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Оборудованный кабинет начальных классов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428" marR="56428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Оборудованный кабинет русского языка и литературы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428" marR="56428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Оборудованный кабинет математики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428" marR="56428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Оборудованный кабинет физики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428" marR="56428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Оборудованный кабинет химии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428" marR="56428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Оборудованный кабинет биологии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428" marR="56428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Оборудованный кабинет истории и обществознания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428" marR="56428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Оборудованный кабинет географии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428" marR="56428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Компьютерный класс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428" marR="56428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Оборудованный кабинет технологии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428" marR="56428" marT="0" marB="0" vert="vert27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428" marR="5642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428" marR="5642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428" marR="5642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428" marR="5642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428" marR="5642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428" marR="5642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428" marR="5642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428" marR="5642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428" marR="5642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428" marR="5642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428" marR="5642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428" marR="5642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428" marR="5642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428" marR="5642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428" marR="5642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428" marR="5642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428" marR="5642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428" marR="5642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428" marR="56428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64081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1"/>
          <p:cNvSpPr>
            <a:spLocks noGrp="1"/>
          </p:cNvSpPr>
          <p:nvPr>
            <p:ph type="title"/>
          </p:nvPr>
        </p:nvSpPr>
        <p:spPr bwMode="auto">
          <a:xfrm>
            <a:off x="1703388" y="533401"/>
            <a:ext cx="8856662" cy="66357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marL="342900" indent="-342900">
              <a:defRPr/>
            </a:pPr>
            <a:r>
              <a:rPr lang="ru-RU" sz="2000" b="1"/>
              <a:t>1.6. Матрица оценки социально-бытовых условий школы</a:t>
            </a:r>
            <a:endParaRPr lang="ru-RU" sz="200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</p:nvPr>
        </p:nvGraphicFramePr>
        <p:xfrm>
          <a:off x="1775521" y="1268760"/>
          <a:ext cx="8640953" cy="52560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45478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5478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5478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45478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45478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454787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454787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454787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454787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454787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454787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454787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  <a:gridCol w="454787">
                  <a:extLst>
                    <a:ext uri="{9D8B030D-6E8A-4147-A177-3AD203B41FA5}">
                      <a16:colId xmlns:a16="http://schemas.microsoft.com/office/drawing/2014/main" xmlns="" val="20012"/>
                    </a:ext>
                  </a:extLst>
                </a:gridCol>
                <a:gridCol w="454787">
                  <a:extLst>
                    <a:ext uri="{9D8B030D-6E8A-4147-A177-3AD203B41FA5}">
                      <a16:colId xmlns:a16="http://schemas.microsoft.com/office/drawing/2014/main" xmlns="" val="20013"/>
                    </a:ext>
                  </a:extLst>
                </a:gridCol>
                <a:gridCol w="454787">
                  <a:extLst>
                    <a:ext uri="{9D8B030D-6E8A-4147-A177-3AD203B41FA5}">
                      <a16:colId xmlns:a16="http://schemas.microsoft.com/office/drawing/2014/main" xmlns="" val="20014"/>
                    </a:ext>
                  </a:extLst>
                </a:gridCol>
                <a:gridCol w="454787">
                  <a:extLst>
                    <a:ext uri="{9D8B030D-6E8A-4147-A177-3AD203B41FA5}">
                      <a16:colId xmlns:a16="http://schemas.microsoft.com/office/drawing/2014/main" xmlns="" val="20015"/>
                    </a:ext>
                  </a:extLst>
                </a:gridCol>
                <a:gridCol w="454787">
                  <a:extLst>
                    <a:ext uri="{9D8B030D-6E8A-4147-A177-3AD203B41FA5}">
                      <a16:colId xmlns:a16="http://schemas.microsoft.com/office/drawing/2014/main" xmlns="" val="20016"/>
                    </a:ext>
                  </a:extLst>
                </a:gridCol>
                <a:gridCol w="454787">
                  <a:extLst>
                    <a:ext uri="{9D8B030D-6E8A-4147-A177-3AD203B41FA5}">
                      <a16:colId xmlns:a16="http://schemas.microsoft.com/office/drawing/2014/main" xmlns="" val="20017"/>
                    </a:ext>
                  </a:extLst>
                </a:gridCol>
                <a:gridCol w="454787">
                  <a:extLst>
                    <a:ext uri="{9D8B030D-6E8A-4147-A177-3AD203B41FA5}">
                      <a16:colId xmlns:a16="http://schemas.microsoft.com/office/drawing/2014/main" xmlns="" val="20018"/>
                    </a:ext>
                  </a:extLst>
                </a:gridCol>
              </a:tblGrid>
              <a:tr h="5076000"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Здание школы соответствует  строительным нормам и правилам  (текущий и </a:t>
                      </a:r>
                      <a:r>
                        <a:rPr lang="ru-RU" sz="1100" dirty="0" err="1">
                          <a:effectLst/>
                        </a:rPr>
                        <a:t>кап.ремонт</a:t>
                      </a:r>
                      <a:r>
                        <a:rPr lang="ru-RU" sz="1100" dirty="0">
                          <a:effectLst/>
                        </a:rPr>
                        <a:t> произведены)  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Имеется свой участок с необходимым набором оборудованных зон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Отсутствуют  предписания  санэпиднадзора (нарушения исправлены) 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Отсутствуют  предписания  пожарного надзора (нарушения исправлены) 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Отсутствуют  предписания  трудовой инспекции (по технике безопасности) (нарушения исправлены)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Имеется  транспорт (собственный или  доставляющий детей в школу)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Улично-дорожная сеть в месте расположения школы  безопасна (установлены знаки, забор вокруг школы и т.п.)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Эксплуатация спортивных сооружений и инвентаря безопасна (имеется соответствующая документация) 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Школа газифицирована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Имеется система водоснабжения и водоотведения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Имеется столовая или буфет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Имеется помещение медицинского назначения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Имеется учительская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Имеется гардероб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Имеются санузлы, места личной гигиены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Имеется необходимая мебель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Имеется необходимый хозяйственный инвентарь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Имеется сеть  Интернет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Индикатор обеспеченности</a:t>
                      </a:r>
                      <a:endParaRPr lang="ru-RU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vert="vert27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05" marR="56005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78287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 bwMode="auto">
          <a:xfrm>
            <a:off x="1703388" y="533401"/>
            <a:ext cx="8856662" cy="66357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marL="342900" indent="-342900">
              <a:defRPr/>
            </a:pPr>
            <a:r>
              <a:rPr lang="ru-RU" sz="2000" b="1"/>
              <a:t>1.7. Матрица анализа социокультурного пространства школы</a:t>
            </a:r>
            <a:endParaRPr lang="ru-RU" sz="200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1775513" y="1268760"/>
          <a:ext cx="8640976" cy="52560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46230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6230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6230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46230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46230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46230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462302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462302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462302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462302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462302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462302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  <a:gridCol w="462302">
                  <a:extLst>
                    <a:ext uri="{9D8B030D-6E8A-4147-A177-3AD203B41FA5}">
                      <a16:colId xmlns:a16="http://schemas.microsoft.com/office/drawing/2014/main" xmlns="" val="20012"/>
                    </a:ext>
                  </a:extLst>
                </a:gridCol>
                <a:gridCol w="462302">
                  <a:extLst>
                    <a:ext uri="{9D8B030D-6E8A-4147-A177-3AD203B41FA5}">
                      <a16:colId xmlns:a16="http://schemas.microsoft.com/office/drawing/2014/main" xmlns="" val="20013"/>
                    </a:ext>
                  </a:extLst>
                </a:gridCol>
                <a:gridCol w="462302">
                  <a:extLst>
                    <a:ext uri="{9D8B030D-6E8A-4147-A177-3AD203B41FA5}">
                      <a16:colId xmlns:a16="http://schemas.microsoft.com/office/drawing/2014/main" xmlns="" val="20014"/>
                    </a:ext>
                  </a:extLst>
                </a:gridCol>
                <a:gridCol w="462302">
                  <a:extLst>
                    <a:ext uri="{9D8B030D-6E8A-4147-A177-3AD203B41FA5}">
                      <a16:colId xmlns:a16="http://schemas.microsoft.com/office/drawing/2014/main" xmlns="" val="20015"/>
                    </a:ext>
                  </a:extLst>
                </a:gridCol>
                <a:gridCol w="462302">
                  <a:extLst>
                    <a:ext uri="{9D8B030D-6E8A-4147-A177-3AD203B41FA5}">
                      <a16:colId xmlns:a16="http://schemas.microsoft.com/office/drawing/2014/main" xmlns="" val="20016"/>
                    </a:ext>
                  </a:extLst>
                </a:gridCol>
                <a:gridCol w="462302">
                  <a:extLst>
                    <a:ext uri="{9D8B030D-6E8A-4147-A177-3AD203B41FA5}">
                      <a16:colId xmlns:a16="http://schemas.microsoft.com/office/drawing/2014/main" xmlns="" val="20017"/>
                    </a:ext>
                  </a:extLst>
                </a:gridCol>
                <a:gridCol w="319540">
                  <a:extLst>
                    <a:ext uri="{9D8B030D-6E8A-4147-A177-3AD203B41FA5}">
                      <a16:colId xmlns:a16="http://schemas.microsoft.com/office/drawing/2014/main" xmlns="" val="20018"/>
                    </a:ext>
                  </a:extLst>
                </a:gridCol>
              </a:tblGrid>
              <a:tr h="5076000"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Школа находится  на  территории  административного центра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360" marR="5736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Имеются органы власти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360" marR="5736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Имеется Дом культуры (клуб, дом творчества и т.п.)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360" marR="5736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Имеется система дополнительного образования (кружки, секции и </a:t>
                      </a:r>
                      <a:r>
                        <a:rPr lang="ru-RU" sz="1100" dirty="0" err="1">
                          <a:effectLst/>
                        </a:rPr>
                        <a:t>т.п</a:t>
                      </a:r>
                      <a:r>
                        <a:rPr lang="ru-RU" sz="1100" dirty="0">
                          <a:effectLst/>
                        </a:rPr>
                        <a:t>)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360" marR="5736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Имеется кинотеатр, музей, </a:t>
                      </a:r>
                      <a:br>
                        <a:rPr lang="ru-RU" sz="1100" dirty="0">
                          <a:effectLst/>
                        </a:rPr>
                      </a:br>
                      <a:r>
                        <a:rPr lang="ru-RU" sz="1100" dirty="0">
                          <a:effectLst/>
                        </a:rPr>
                        <a:t>выставочный зал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360" marR="5736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Имеется асфальтированная дорога территориального поселения школы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360" marR="5736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Населенный пункт газифицирован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360" marR="5736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Населенный пункт имеет </a:t>
                      </a:r>
                      <a:br>
                        <a:rPr lang="ru-RU" sz="1100" dirty="0">
                          <a:effectLst/>
                        </a:rPr>
                      </a:br>
                      <a:r>
                        <a:rPr lang="ru-RU" sz="1100" dirty="0">
                          <a:effectLst/>
                        </a:rPr>
                        <a:t>водопровод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360" marR="5736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Имеется уличное освещение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360" marR="5736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Имеются предприятия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360" marR="5736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Имеются фермерские хозяйства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360" marR="5736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Имеются магазины </a:t>
                      </a:r>
                      <a:br>
                        <a:rPr lang="ru-RU" sz="1100" dirty="0">
                          <a:effectLst/>
                        </a:rPr>
                      </a:br>
                      <a:r>
                        <a:rPr lang="ru-RU" sz="1100" dirty="0">
                          <a:effectLst/>
                        </a:rPr>
                        <a:t>промышленных товаров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360" marR="5736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Имеются магазины </a:t>
                      </a:r>
                      <a:br>
                        <a:rPr lang="ru-RU" sz="1100" dirty="0">
                          <a:effectLst/>
                        </a:rPr>
                      </a:br>
                      <a:r>
                        <a:rPr lang="ru-RU" sz="1100" dirty="0">
                          <a:effectLst/>
                        </a:rPr>
                        <a:t>продовольственных товаров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360" marR="5736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Имеется сельскохозяйственный </a:t>
                      </a:r>
                      <a:br>
                        <a:rPr lang="ru-RU" sz="1100" dirty="0">
                          <a:effectLst/>
                        </a:rPr>
                      </a:br>
                      <a:r>
                        <a:rPr lang="ru-RU" sz="1100" dirty="0">
                          <a:effectLst/>
                        </a:rPr>
                        <a:t>рынок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360" marR="5736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Имеется отделение связи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360" marR="5736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Имеется отделение связи </a:t>
                      </a:r>
                      <a:br>
                        <a:rPr lang="ru-RU" sz="1100" dirty="0">
                          <a:effectLst/>
                        </a:rPr>
                      </a:br>
                      <a:r>
                        <a:rPr lang="ru-RU" sz="1100" dirty="0">
                          <a:effectLst/>
                        </a:rPr>
                        <a:t>с выходом в Интернет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360" marR="5736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Имеется храм (православный и др. конфессий)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360" marR="5736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Имеются социальные партнеры (шефы, попечители, инвесторы и т.п.)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360" marR="5736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Индикатор благоприятности</a:t>
                      </a:r>
                      <a:endParaRPr lang="ru-RU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360" marR="57360" marT="0" marB="0" vert="vert27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360" marR="5736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360" marR="5736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360" marR="5736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360" marR="5736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360" marR="5736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360" marR="5736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360" marR="5736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360" marR="5736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360" marR="5736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360" marR="5736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360" marR="5736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360" marR="5736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360" marR="5736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360" marR="5736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360" marR="5736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360" marR="5736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360" marR="5736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360" marR="5736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360" marR="5736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62661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Параллакс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TM03457496[[fn=Параллакс]]</Template>
  <TotalTime>82</TotalTime>
  <Words>1809</Words>
  <Application>Microsoft Office PowerPoint</Application>
  <PresentationFormat>Произвольный</PresentationFormat>
  <Paragraphs>924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Параллакс</vt:lpstr>
      <vt:lpstr>Экспресс-оценка деятельности руководителей школ по поиску причин неуспешности детей в обучении</vt:lpstr>
      <vt:lpstr>1.1. Матрица психолого-педагогического обследования обучающихся контрольной группы</vt:lpstr>
      <vt:lpstr>1.2. Матрица социального обследования родителей детей контрольной группы</vt:lpstr>
      <vt:lpstr>1.3. Матрица психолого-педагогического обследования педагогов школы Блок 1</vt:lpstr>
      <vt:lpstr>Блок 2</vt:lpstr>
      <vt:lpstr>1.4. Матрица анализа управленческой деятельности директора и его заместителей</vt:lpstr>
      <vt:lpstr>1.5. Матрица оценки материально-технического обеспечения школы</vt:lpstr>
      <vt:lpstr>1.6. Матрица оценки социально-бытовых условий школы</vt:lpstr>
      <vt:lpstr>1.7. Матрица анализа социокультурного пространства школы</vt:lpstr>
      <vt:lpstr>1.8.  Матрица оценки функционирования школы в текущем учебном году</vt:lpstr>
      <vt:lpstr>1.9. Матрица оценки динамики развития школы за последние три года</vt:lpstr>
      <vt:lpstr>1.10. Матрица сводных диагностических данных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alexbocharov@mail.ru</dc:creator>
  <cp:lastModifiedBy>User</cp:lastModifiedBy>
  <cp:revision>8</cp:revision>
  <dcterms:created xsi:type="dcterms:W3CDTF">2017-05-25T18:46:34Z</dcterms:created>
  <dcterms:modified xsi:type="dcterms:W3CDTF">2017-05-26T06:41:28Z</dcterms:modified>
</cp:coreProperties>
</file>