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57" r:id="rId4"/>
    <p:sldId id="261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2387661177279519E-2"/>
          <c:y val="0.14279102540663341"/>
          <c:w val="0.9295468514309253"/>
          <c:h val="0.740555324799768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242</c:v>
                </c:pt>
                <c:pt idx="1">
                  <c:v>263</c:v>
                </c:pt>
                <c:pt idx="2">
                  <c:v>180</c:v>
                </c:pt>
              </c:numCache>
            </c:numRef>
          </c:val>
        </c:ser>
        <c:dLbls>
          <c:showVal val="1"/>
        </c:dLbls>
        <c:gapWidth val="219"/>
        <c:overlap val="-27"/>
        <c:axId val="94406912"/>
        <c:axId val="94420992"/>
      </c:barChart>
      <c:catAx>
        <c:axId val="94406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420992"/>
        <c:crosses val="autoZero"/>
        <c:auto val="1"/>
        <c:lblAlgn val="ctr"/>
        <c:lblOffset val="100"/>
      </c:catAx>
      <c:valAx>
        <c:axId val="94420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4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="1" i="0" baseline="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CA01-CEB5-440C-AAF4-2A5E3AE2156E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CDC3F-FBFB-4D1A-A414-EF7BC5A95B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16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DC3F-FBFB-4D1A-A414-EF7BC5A95B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11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54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861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80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947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814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581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7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31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79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736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02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02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573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878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20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3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6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5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3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24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93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76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7705-EBBD-40F6-B732-7119E32587A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E406-1981-4AD6-A2B5-46D1B755C2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9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7705-EBBD-40F6-B732-7119E3258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E406-1981-4AD6-A2B5-46D1B755C2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81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933056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«Областное методическое объединение педагогов дополнительного образования: ресурсы </a:t>
            </a:r>
            <a:r>
              <a:rPr lang="ru-RU" sz="2200" b="1" dirty="0">
                <a:solidFill>
                  <a:srgbClr val="002060"/>
                </a:solidFill>
              </a:rPr>
              <a:t>и возможности профессионального развития педагогов в условиях цифрового образования»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520097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Токарева Анна Сергеевна, председатель областного методического объединения педагогов дополнительного образования, директор МБУДО Дорогобужский ДДТ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74233" y="60932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Смоленск 2018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7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1585" y="1196752"/>
            <a:ext cx="6788821" cy="93610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Проблемы региональной системы  дополнительного образования детей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2" y="2348880"/>
            <a:ext cx="8856985" cy="446449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 Профессиональная компетентность педагогических кадров сферы дополнительного образования детей.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2. Качественное обновление содержания дополнительных образовательных программ, в том числе программ для детей с ОВЗ, «группы риска», детей – мигрантов, одаренных детей.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3. Персонификация образовательного процесса в учреждении дополнительного образования.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4. Социокультурные практики как фактор развития личности, социальной идентичности и социализации. 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5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052736"/>
            <a:ext cx="8913052" cy="11430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Количество участников </a:t>
            </a:r>
            <a:r>
              <a:rPr lang="ru-RU" sz="2600" dirty="0" err="1" smtClean="0"/>
              <a:t>вебинаров</a:t>
            </a:r>
            <a:r>
              <a:rPr lang="ru-RU" sz="2600" dirty="0" smtClean="0"/>
              <a:t> областного методического объединения педагогов дополнительного образования </a:t>
            </a:r>
            <a:endParaRPr lang="ru-RU" sz="2600" dirty="0"/>
          </a:p>
        </p:txBody>
      </p:sp>
      <p:graphicFrame>
        <p:nvGraphicFramePr>
          <p:cNvPr id="29" name="Объект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356072"/>
              </p:ext>
            </p:extLst>
          </p:nvPr>
        </p:nvGraphicFramePr>
        <p:xfrm>
          <a:off x="755576" y="2276872"/>
          <a:ext cx="78488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443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052737"/>
            <a:ext cx="9108759" cy="93610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Инновационный опыт работы на региональном уровне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за 2015 - 2018 г.г представили: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060847"/>
            <a:ext cx="9036496" cy="4680521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ru-RU" sz="1600" b="1" dirty="0" smtClean="0">
                <a:solidFill>
                  <a:schemeClr val="tx1"/>
                </a:solidFill>
              </a:rPr>
              <a:t>1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Областные учреждения дополнительного образования – </a:t>
            </a:r>
            <a:r>
              <a:rPr lang="ru-RU" sz="1800" b="1" dirty="0" smtClean="0">
                <a:solidFill>
                  <a:srgbClr val="FF0000"/>
                </a:solidFill>
              </a:rPr>
              <a:t>12</a:t>
            </a:r>
            <a:r>
              <a:rPr lang="ru-RU" sz="18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 algn="l"/>
            <a:r>
              <a:rPr lang="ru-RU" sz="1800" dirty="0" smtClean="0">
                <a:solidFill>
                  <a:schemeClr val="tx1"/>
                </a:solidFill>
              </a:rPr>
              <a:t>  </a:t>
            </a:r>
            <a:r>
              <a:rPr lang="ru-RU" sz="1800" b="1" dirty="0" smtClean="0">
                <a:solidFill>
                  <a:schemeClr val="tx1"/>
                </a:solidFill>
              </a:rPr>
              <a:t>СОГБУ ДО «ЦРТДЮ» – 6, СОГБУ ДО «Станция юннатов»  – 4, СОГБУ ДО «ДЮЦТК и С» - 2;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2. Дорогобужский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12</a:t>
            </a:r>
            <a:r>
              <a:rPr lang="ru-RU" sz="1800" dirty="0" smtClean="0">
                <a:solidFill>
                  <a:schemeClr val="tx1"/>
                </a:solidFill>
              </a:rPr>
              <a:t>: МБУДО Дорогобужский ДДТ – 9, МБУДО Верхнеднепровская ДЮСШ -3;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3.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Рославльский</a:t>
            </a:r>
            <a:r>
              <a:rPr lang="ru-RU" sz="1800" b="1" dirty="0" smtClean="0">
                <a:solidFill>
                  <a:schemeClr val="tx1"/>
                </a:solidFill>
              </a:rPr>
              <a:t>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8</a:t>
            </a:r>
            <a:r>
              <a:rPr lang="ru-RU" sz="1800" b="1" dirty="0" smtClean="0">
                <a:solidFill>
                  <a:schemeClr val="tx1"/>
                </a:solidFill>
              </a:rPr>
              <a:t> – МБУДО «</a:t>
            </a:r>
            <a:r>
              <a:rPr lang="ru-RU" sz="1800" b="1" dirty="0" err="1" smtClean="0">
                <a:solidFill>
                  <a:schemeClr val="tx1"/>
                </a:solidFill>
              </a:rPr>
              <a:t>ЦРТДиЮ</a:t>
            </a:r>
            <a:r>
              <a:rPr lang="ru-RU" sz="1800" b="1" dirty="0" smtClean="0">
                <a:solidFill>
                  <a:schemeClr val="tx1"/>
                </a:solidFill>
              </a:rPr>
              <a:t>» г. Рославля;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4.  </a:t>
            </a:r>
            <a:r>
              <a:rPr lang="ru-RU" sz="1800" dirty="0" err="1" smtClean="0">
                <a:solidFill>
                  <a:schemeClr val="tx1"/>
                </a:solidFill>
              </a:rPr>
              <a:t>Ярцевский</a:t>
            </a:r>
            <a:r>
              <a:rPr lang="ru-RU" sz="1800" dirty="0" smtClean="0">
                <a:solidFill>
                  <a:schemeClr val="tx1"/>
                </a:solidFill>
              </a:rPr>
              <a:t>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7</a:t>
            </a:r>
            <a:r>
              <a:rPr lang="ru-RU" sz="1800" dirty="0" smtClean="0">
                <a:solidFill>
                  <a:schemeClr val="tx1"/>
                </a:solidFill>
              </a:rPr>
              <a:t>: МБУДО ЦДТ г. Ярцево – 5, МБУДО СЮН г. </a:t>
            </a:r>
            <a:r>
              <a:rPr lang="ru-RU" sz="1800" smtClean="0">
                <a:solidFill>
                  <a:schemeClr val="tx1"/>
                </a:solidFill>
              </a:rPr>
              <a:t>Ярцево </a:t>
            </a:r>
            <a:r>
              <a:rPr lang="ru-RU" sz="1800" smtClean="0">
                <a:solidFill>
                  <a:schemeClr val="tx1"/>
                </a:solidFill>
              </a:rPr>
              <a:t>– 2</a:t>
            </a:r>
            <a:r>
              <a:rPr lang="ru-RU" sz="1800" dirty="0" smtClean="0">
                <a:solidFill>
                  <a:schemeClr val="tx1"/>
                </a:solidFill>
              </a:rPr>
              <a:t>;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5.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Руднянский</a:t>
            </a:r>
            <a:r>
              <a:rPr lang="ru-RU" sz="1800" b="1" dirty="0" smtClean="0">
                <a:solidFill>
                  <a:schemeClr val="tx1"/>
                </a:solidFill>
              </a:rPr>
              <a:t>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4</a:t>
            </a:r>
            <a:r>
              <a:rPr lang="ru-RU" sz="1800" b="1" dirty="0" smtClean="0">
                <a:solidFill>
                  <a:schemeClr val="tx1"/>
                </a:solidFill>
              </a:rPr>
              <a:t>: МБУ ДО </a:t>
            </a:r>
            <a:r>
              <a:rPr lang="ru-RU" sz="1800" b="1" dirty="0" err="1" smtClean="0">
                <a:solidFill>
                  <a:schemeClr val="tx1"/>
                </a:solidFill>
              </a:rPr>
              <a:t>Руднянский</a:t>
            </a:r>
            <a:r>
              <a:rPr lang="ru-RU" sz="1800" b="1" dirty="0" smtClean="0">
                <a:solidFill>
                  <a:schemeClr val="tx1"/>
                </a:solidFill>
              </a:rPr>
              <a:t> сельский ЭБЦ – 3, МБУ ДО </a:t>
            </a:r>
            <a:r>
              <a:rPr lang="ru-RU" sz="1800" b="1" dirty="0" err="1" smtClean="0">
                <a:solidFill>
                  <a:schemeClr val="tx1"/>
                </a:solidFill>
              </a:rPr>
              <a:t>Руднянский</a:t>
            </a:r>
            <a:r>
              <a:rPr lang="ru-RU" sz="1800" b="1" dirty="0" smtClean="0">
                <a:solidFill>
                  <a:schemeClr val="tx1"/>
                </a:solidFill>
              </a:rPr>
              <a:t> ДТ – 1;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6. г. Смоленск – </a:t>
            </a:r>
            <a:r>
              <a:rPr lang="ru-RU" sz="1800" b="1" dirty="0" smtClean="0">
                <a:solidFill>
                  <a:srgbClr val="FF0000"/>
                </a:solidFill>
              </a:rPr>
              <a:t>4</a:t>
            </a:r>
            <a:r>
              <a:rPr lang="ru-RU" sz="1800" dirty="0" smtClean="0">
                <a:solidFill>
                  <a:schemeClr val="tx1"/>
                </a:solidFill>
              </a:rPr>
              <a:t>: МБУ ДО «ДТДМ» – 2, МБУ ДО «ЭБЦ «Смоленский зоопарк», МБУ ДО «ЦДО»;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</a:rPr>
              <a:t>7. </a:t>
            </a:r>
            <a:r>
              <a:rPr lang="ru-RU" sz="1800" b="1" dirty="0" err="1" smtClean="0">
                <a:solidFill>
                  <a:schemeClr val="tx1"/>
                </a:solidFill>
              </a:rPr>
              <a:t>Сафоновский</a:t>
            </a:r>
            <a:r>
              <a:rPr lang="ru-RU" sz="1800" b="1" dirty="0" smtClean="0">
                <a:solidFill>
                  <a:schemeClr val="tx1"/>
                </a:solidFill>
              </a:rPr>
              <a:t> район –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3</a:t>
            </a:r>
            <a:r>
              <a:rPr lang="ru-RU" sz="1800" b="1" dirty="0" smtClean="0">
                <a:solidFill>
                  <a:schemeClr val="tx1"/>
                </a:solidFill>
              </a:rPr>
              <a:t>: МБУ ДО « ЦДТ»  г. Сафоново </a:t>
            </a:r>
            <a:r>
              <a:rPr lang="ru-RU" sz="1800" dirty="0" smtClean="0">
                <a:solidFill>
                  <a:schemeClr val="tx1"/>
                </a:solidFill>
              </a:rPr>
              <a:t>– </a:t>
            </a:r>
            <a:r>
              <a:rPr lang="ru-RU" sz="1800" b="1" dirty="0" smtClean="0">
                <a:solidFill>
                  <a:schemeClr val="tx1"/>
                </a:solidFill>
              </a:rPr>
              <a:t>2, МБУ ДО «СЮН»  г. Сафоново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8.  Вяземский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2</a:t>
            </a:r>
            <a:r>
              <a:rPr lang="ru-RU" sz="1800" dirty="0" smtClean="0">
                <a:solidFill>
                  <a:schemeClr val="tx1"/>
                </a:solidFill>
              </a:rPr>
              <a:t>: МБУ ДО ДДТ г. Вязьмы, МБУ ДО «Станция юннатов» г. Вязьмы;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9.  </a:t>
            </a:r>
            <a:r>
              <a:rPr lang="ru-RU" sz="1800" b="1" dirty="0" err="1" smtClean="0">
                <a:solidFill>
                  <a:schemeClr val="tx1"/>
                </a:solidFill>
              </a:rPr>
              <a:t>Монастырщинский</a:t>
            </a:r>
            <a:r>
              <a:rPr lang="ru-RU" sz="1800" b="1" dirty="0" smtClean="0">
                <a:solidFill>
                  <a:schemeClr val="tx1"/>
                </a:solidFill>
              </a:rPr>
              <a:t>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2</a:t>
            </a:r>
            <a:r>
              <a:rPr lang="ru-RU" sz="1800" b="1" dirty="0" smtClean="0">
                <a:solidFill>
                  <a:schemeClr val="tx1"/>
                </a:solidFill>
              </a:rPr>
              <a:t> – МБУ ДО </a:t>
            </a:r>
            <a:r>
              <a:rPr lang="ru-RU" sz="1800" b="1" dirty="0" err="1" smtClean="0">
                <a:solidFill>
                  <a:schemeClr val="tx1"/>
                </a:solidFill>
              </a:rPr>
              <a:t>Монастырщинский</a:t>
            </a:r>
            <a:r>
              <a:rPr lang="ru-RU" sz="1800" b="1" dirty="0" smtClean="0">
                <a:solidFill>
                  <a:schemeClr val="tx1"/>
                </a:solidFill>
              </a:rPr>
              <a:t> Центр внешкольной работы;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10. г. Десногорск – </a:t>
            </a: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 smtClean="0">
                <a:solidFill>
                  <a:schemeClr val="tx1"/>
                </a:solidFill>
              </a:rPr>
              <a:t> –</a:t>
            </a:r>
            <a:r>
              <a:rPr lang="ru-RU" sz="1800" dirty="0" smtClean="0">
                <a:solidFill>
                  <a:schemeClr val="tx1"/>
                </a:solidFill>
              </a:rPr>
              <a:t> МБУ ДО «ДДТ» г.Десногорска;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11. Велижский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 smtClean="0">
                <a:solidFill>
                  <a:schemeClr val="tx1"/>
                </a:solidFill>
              </a:rPr>
              <a:t> – МБУ ДО Велижский ДДТ;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12. </a:t>
            </a:r>
            <a:r>
              <a:rPr lang="ru-RU" sz="1800" dirty="0" err="1" smtClean="0">
                <a:solidFill>
                  <a:schemeClr val="tx1"/>
                </a:solidFill>
              </a:rPr>
              <a:t>Гагаринский</a:t>
            </a:r>
            <a:r>
              <a:rPr lang="ru-RU" sz="1800" dirty="0" smtClean="0">
                <a:solidFill>
                  <a:schemeClr val="tx1"/>
                </a:solidFill>
              </a:rPr>
              <a:t>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–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МБУДО «Центр детского творчества» г. Гагарина;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13. </a:t>
            </a:r>
            <a:r>
              <a:rPr lang="ru-RU" sz="1800" b="1" dirty="0" err="1" smtClean="0">
                <a:solidFill>
                  <a:schemeClr val="tx1"/>
                </a:solidFill>
              </a:rPr>
              <a:t>Краснинский</a:t>
            </a:r>
            <a:r>
              <a:rPr lang="ru-RU" sz="1800" b="1" dirty="0" smtClean="0">
                <a:solidFill>
                  <a:schemeClr val="tx1"/>
                </a:solidFill>
              </a:rPr>
              <a:t> район –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 smtClean="0">
                <a:solidFill>
                  <a:schemeClr val="tx1"/>
                </a:solidFill>
              </a:rPr>
              <a:t> – МБУ ДО «Центр воспитательной работы и детского творчества»;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14. </a:t>
            </a:r>
            <a:r>
              <a:rPr lang="ru-RU" sz="1800" dirty="0" err="1" smtClean="0">
                <a:solidFill>
                  <a:schemeClr val="tx1"/>
                </a:solidFill>
              </a:rPr>
              <a:t>Шумячский</a:t>
            </a:r>
            <a:r>
              <a:rPr lang="ru-RU" sz="1800" dirty="0" smtClean="0">
                <a:solidFill>
                  <a:schemeClr val="tx1"/>
                </a:solidFill>
              </a:rPr>
              <a:t> район – </a:t>
            </a: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dirty="0" smtClean="0">
                <a:solidFill>
                  <a:schemeClr val="tx1"/>
                </a:solidFill>
              </a:rPr>
              <a:t> – МБУ ДО «</a:t>
            </a:r>
            <a:r>
              <a:rPr lang="ru-RU" sz="1800" dirty="0" err="1" smtClean="0">
                <a:solidFill>
                  <a:schemeClr val="tx1"/>
                </a:solidFill>
              </a:rPr>
              <a:t>Шумячский</a:t>
            </a:r>
            <a:r>
              <a:rPr lang="ru-RU" sz="1800" dirty="0" smtClean="0">
                <a:solidFill>
                  <a:schemeClr val="tx1"/>
                </a:solidFill>
              </a:rPr>
              <a:t> Дом детского творчества».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8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335804" cy="100811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Региональные мероприятия в рамках работы ОМО педагогов дополнительного образования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6" y="2132856"/>
            <a:ext cx="8928992" cy="4853135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Форум педагогов дополнительного образования «Региональная система дополнительного образования детей: современные вызовы и перспективы развития» </a:t>
            </a:r>
            <a:r>
              <a:rPr lang="ru-RU" sz="2400" b="1" dirty="0" smtClean="0"/>
              <a:t>26.08.2015 г.</a:t>
            </a:r>
          </a:p>
          <a:p>
            <a:r>
              <a:rPr lang="ru-RU" sz="2400" b="1" dirty="0" smtClean="0"/>
              <a:t>Педагогическая  студия «Система формирования универсальных учебных действий на занятиях объединений по направлениям деятельности» 22.04.2016 г.</a:t>
            </a:r>
          </a:p>
          <a:p>
            <a:r>
              <a:rPr lang="ru-RU" sz="2400" b="1" dirty="0"/>
              <a:t>Форум педагогов дополнительного образования «Развитие </a:t>
            </a:r>
            <a:r>
              <a:rPr lang="ru-RU" sz="2400" b="1" dirty="0" err="1"/>
              <a:t>техносферы</a:t>
            </a:r>
            <a:r>
              <a:rPr lang="ru-RU" sz="2400" b="1" dirty="0"/>
              <a:t> в системе дополнительного образования детей как вектор государственной образовательной политики» </a:t>
            </a:r>
            <a:r>
              <a:rPr lang="ru-RU" sz="2400" b="1" dirty="0" smtClean="0"/>
              <a:t>23.08.2016 г.</a:t>
            </a:r>
          </a:p>
          <a:p>
            <a:r>
              <a:rPr lang="ru-RU" sz="2400" b="1" dirty="0" smtClean="0"/>
              <a:t>Круглый стол «Модели сопровождения одаренных детей в учреждениях дополнительного образования» 19.04.2017 г.</a:t>
            </a:r>
          </a:p>
          <a:p>
            <a:r>
              <a:rPr lang="ru-RU" sz="2400" b="1" dirty="0" smtClean="0"/>
              <a:t>Брифинг «Организация </a:t>
            </a:r>
            <a:r>
              <a:rPr lang="ru-RU" sz="2400" b="1" dirty="0" err="1" smtClean="0"/>
              <a:t>профориентационной</a:t>
            </a:r>
            <a:r>
              <a:rPr lang="ru-RU" sz="2400" b="1" dirty="0" smtClean="0"/>
              <a:t> деятельности в условиях сетевого взаимодействия образовательных организаций разного уровня» 11.04.2018 г.</a:t>
            </a:r>
          </a:p>
          <a:p>
            <a:endParaRPr lang="ru-RU" sz="24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150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0" y="1052736"/>
            <a:ext cx="8892480" cy="907504"/>
          </a:xfrm>
        </p:spPr>
        <p:txBody>
          <a:bodyPr>
            <a:noAutofit/>
          </a:bodyPr>
          <a:lstStyle/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</a:p>
          <a:p>
            <a:pPr marL="0" indent="0" algn="ctr">
              <a:buNone/>
            </a:pPr>
            <a:r>
              <a:rPr lang="ru-RU" sz="3800" b="1" dirty="0">
                <a:solidFill>
                  <a:srgbClr val="002060"/>
                </a:solidFill>
              </a:rPr>
              <a:t/>
            </a:r>
            <a:br>
              <a:rPr lang="ru-RU" sz="3800" b="1" dirty="0">
                <a:solidFill>
                  <a:srgbClr val="002060"/>
                </a:solidFill>
              </a:rPr>
            </a:br>
            <a:endParaRPr lang="ru-RU" sz="3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8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чков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Сечковская</Template>
  <TotalTime>270</TotalTime>
  <Words>512</Words>
  <Application>Microsoft Office PowerPoint</Application>
  <PresentationFormat>Экран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Сечковская</vt:lpstr>
      <vt:lpstr>Тема Office</vt:lpstr>
      <vt:lpstr>Слайд 1</vt:lpstr>
      <vt:lpstr>Проблемы региональной системы  дополнительного образования детей</vt:lpstr>
      <vt:lpstr>Количество участников вебинаров областного методического объединения педагогов дополнительного образования </vt:lpstr>
      <vt:lpstr>Инновационный опыт работы на региональном уровне  за 2015 - 2018 г.г представили:</vt:lpstr>
      <vt:lpstr>Региональные мероприятия в рамках работы ОМО педагогов дополнительного образования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41</cp:revision>
  <dcterms:created xsi:type="dcterms:W3CDTF">2018-08-06T11:28:01Z</dcterms:created>
  <dcterms:modified xsi:type="dcterms:W3CDTF">2018-08-20T20:16:48Z</dcterms:modified>
</cp:coreProperties>
</file>